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7" r:id="rId3"/>
    <p:sldId id="257" r:id="rId4"/>
    <p:sldId id="288" r:id="rId5"/>
    <p:sldId id="272" r:id="rId6"/>
    <p:sldId id="268" r:id="rId7"/>
    <p:sldId id="289" r:id="rId8"/>
    <p:sldId id="258" r:id="rId9"/>
    <p:sldId id="274" r:id="rId10"/>
    <p:sldId id="275" r:id="rId11"/>
    <p:sldId id="276" r:id="rId12"/>
    <p:sldId id="277" r:id="rId13"/>
    <p:sldId id="279" r:id="rId14"/>
    <p:sldId id="259" r:id="rId15"/>
    <p:sldId id="280" r:id="rId16"/>
    <p:sldId id="281" r:id="rId17"/>
    <p:sldId id="282" r:id="rId18"/>
    <p:sldId id="283" r:id="rId19"/>
    <p:sldId id="284" r:id="rId20"/>
    <p:sldId id="285" r:id="rId21"/>
    <p:sldId id="266" r:id="rId22"/>
    <p:sldId id="287" r:id="rId23"/>
    <p:sldId id="292" r:id="rId24"/>
    <p:sldId id="293" r:id="rId25"/>
    <p:sldId id="303" r:id="rId2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339"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defRPr/>
              </a:pPr>
              <a:endParaRPr lang="en-US"/>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grpSp>
      <p:sp>
        <p:nvSpPr>
          <p:cNvPr id="204802"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smtClean="0"/>
              <a:t>Click to edit Master subtitle style</a:t>
            </a:r>
            <a:endParaRPr lang="hr-HR"/>
          </a:p>
        </p:txBody>
      </p:sp>
      <p:sp>
        <p:nvSpPr>
          <p:cNvPr id="204812" name="Rectangle 12"/>
          <p:cNvSpPr>
            <a:spLocks noGrp="1" noChangeArrowheads="1"/>
          </p:cNvSpPr>
          <p:nvPr>
            <p:ph type="ctrTitle"/>
          </p:nvPr>
        </p:nvSpPr>
        <p:spPr>
          <a:xfrm>
            <a:off x="838200" y="1443038"/>
            <a:ext cx="7086600" cy="1600200"/>
          </a:xfrm>
        </p:spPr>
        <p:txBody>
          <a:bodyPr anchor="ctr"/>
          <a:lstStyle>
            <a:lvl1pPr>
              <a:defRPr/>
            </a:lvl1pPr>
          </a:lstStyle>
          <a:p>
            <a:r>
              <a:rPr lang="en-US" smtClean="0"/>
              <a:t>Click to edit Master title style</a:t>
            </a:r>
            <a:endParaRPr lang="hr-HR"/>
          </a:p>
        </p:txBody>
      </p:sp>
      <p:sp>
        <p:nvSpPr>
          <p:cNvPr id="10" name="Rectangle 3"/>
          <p:cNvSpPr>
            <a:spLocks noGrp="1" noChangeArrowheads="1"/>
          </p:cNvSpPr>
          <p:nvPr>
            <p:ph type="dt" sz="half" idx="10"/>
          </p:nvPr>
        </p:nvSpPr>
        <p:spPr>
          <a:xfrm>
            <a:off x="685800" y="6248400"/>
            <a:ext cx="1905000" cy="457200"/>
          </a:xfrm>
        </p:spPr>
        <p:txBody>
          <a:bodyPr/>
          <a:lstStyle>
            <a:lvl1pPr>
              <a:defRPr/>
            </a:lvl1pPr>
          </a:lstStyle>
          <a:p>
            <a:fld id="{802F1775-A4CB-440C-93A3-BCBF77E2D165}" type="datetimeFigureOut">
              <a:rPr lang="hr-HR" smtClean="0"/>
              <a:pPr/>
              <a:t>15.1.2017.</a:t>
            </a:fld>
            <a:endParaRPr lang="hr-HR"/>
          </a:p>
        </p:txBody>
      </p:sp>
      <p:sp>
        <p:nvSpPr>
          <p:cNvPr id="11" name="Rectangle 4"/>
          <p:cNvSpPr>
            <a:spLocks noGrp="1" noChangeArrowheads="1"/>
          </p:cNvSpPr>
          <p:nvPr>
            <p:ph type="ftr" sz="quarter" idx="11"/>
          </p:nvPr>
        </p:nvSpPr>
        <p:spPr>
          <a:xfrm>
            <a:off x="3124200" y="6248400"/>
            <a:ext cx="2895600" cy="457200"/>
          </a:xfrm>
        </p:spPr>
        <p:txBody>
          <a:bodyPr/>
          <a:lstStyle>
            <a:lvl1pPr>
              <a:defRPr/>
            </a:lvl1pPr>
          </a:lstStyle>
          <a:p>
            <a:endParaRPr lang="hr-HR"/>
          </a:p>
        </p:txBody>
      </p:sp>
      <p:sp>
        <p:nvSpPr>
          <p:cNvPr id="12" name="Rectangle 5"/>
          <p:cNvSpPr>
            <a:spLocks noGrp="1" noChangeArrowheads="1"/>
          </p:cNvSpPr>
          <p:nvPr>
            <p:ph type="sldNum" sz="quarter" idx="12"/>
          </p:nvPr>
        </p:nvSpPr>
        <p:spPr>
          <a:xfrm>
            <a:off x="6553200" y="6248400"/>
            <a:ext cx="1905000" cy="457200"/>
          </a:xfrm>
        </p:spPr>
        <p:txBody>
          <a:bodyPr/>
          <a:lstStyle>
            <a:lvl1pPr>
              <a:defRPr/>
            </a:lvl1pPr>
          </a:lstStyle>
          <a:p>
            <a:fld id="{521BCC6F-1026-47D1-9C16-024C49ABDFC8}"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802F1775-A4CB-440C-93A3-BCBF77E2D165}" type="datetimeFigureOut">
              <a:rPr lang="hr-HR" smtClean="0"/>
              <a:pPr/>
              <a:t>15.1.2017.</a:t>
            </a:fld>
            <a:endParaRPr lang="hr-HR"/>
          </a:p>
        </p:txBody>
      </p:sp>
      <p:sp>
        <p:nvSpPr>
          <p:cNvPr id="5" name="Rectangle 7"/>
          <p:cNvSpPr>
            <a:spLocks noGrp="1" noChangeArrowheads="1"/>
          </p:cNvSpPr>
          <p:nvPr>
            <p:ph type="ftr" sz="quarter" idx="11"/>
          </p:nvPr>
        </p:nvSpPr>
        <p:spPr>
          <a:ln/>
        </p:spPr>
        <p:txBody>
          <a:bodyPr/>
          <a:lstStyle>
            <a:lvl1pPr>
              <a:defRPr/>
            </a:lvl1pPr>
          </a:lstStyle>
          <a:p>
            <a:endParaRPr lang="hr-HR"/>
          </a:p>
        </p:txBody>
      </p:sp>
      <p:sp>
        <p:nvSpPr>
          <p:cNvPr id="6" name="Rectangle 8"/>
          <p:cNvSpPr>
            <a:spLocks noGrp="1" noChangeArrowheads="1"/>
          </p:cNvSpPr>
          <p:nvPr>
            <p:ph type="sldNum" sz="quarter" idx="12"/>
          </p:nvPr>
        </p:nvSpPr>
        <p:spPr>
          <a:ln/>
        </p:spPr>
        <p:txBody>
          <a:bodyPr/>
          <a:lstStyle>
            <a:lvl1pPr>
              <a:defRPr/>
            </a:lvl1pPr>
          </a:lstStyle>
          <a:p>
            <a:fld id="{521BCC6F-1026-47D1-9C16-024C49ABDFC8}"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802F1775-A4CB-440C-93A3-BCBF77E2D165}" type="datetimeFigureOut">
              <a:rPr lang="hr-HR" smtClean="0"/>
              <a:pPr/>
              <a:t>15.1.2017.</a:t>
            </a:fld>
            <a:endParaRPr lang="hr-HR"/>
          </a:p>
        </p:txBody>
      </p:sp>
      <p:sp>
        <p:nvSpPr>
          <p:cNvPr id="5" name="Rectangle 7"/>
          <p:cNvSpPr>
            <a:spLocks noGrp="1" noChangeArrowheads="1"/>
          </p:cNvSpPr>
          <p:nvPr>
            <p:ph type="ftr" sz="quarter" idx="11"/>
          </p:nvPr>
        </p:nvSpPr>
        <p:spPr>
          <a:ln/>
        </p:spPr>
        <p:txBody>
          <a:bodyPr/>
          <a:lstStyle>
            <a:lvl1pPr>
              <a:defRPr/>
            </a:lvl1pPr>
          </a:lstStyle>
          <a:p>
            <a:endParaRPr lang="hr-HR"/>
          </a:p>
        </p:txBody>
      </p:sp>
      <p:sp>
        <p:nvSpPr>
          <p:cNvPr id="6" name="Rectangle 8"/>
          <p:cNvSpPr>
            <a:spLocks noGrp="1" noChangeArrowheads="1"/>
          </p:cNvSpPr>
          <p:nvPr>
            <p:ph type="sldNum" sz="quarter" idx="12"/>
          </p:nvPr>
        </p:nvSpPr>
        <p:spPr>
          <a:ln/>
        </p:spPr>
        <p:txBody>
          <a:bodyPr/>
          <a:lstStyle>
            <a:lvl1pPr>
              <a:defRPr/>
            </a:lvl1pPr>
          </a:lstStyle>
          <a:p>
            <a:fld id="{521BCC6F-1026-47D1-9C16-024C49ABDFC8}"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802F1775-A4CB-440C-93A3-BCBF77E2D165}" type="datetimeFigureOut">
              <a:rPr lang="hr-HR" smtClean="0"/>
              <a:pPr/>
              <a:t>15.1.2017.</a:t>
            </a:fld>
            <a:endParaRPr lang="hr-HR"/>
          </a:p>
        </p:txBody>
      </p:sp>
      <p:sp>
        <p:nvSpPr>
          <p:cNvPr id="5" name="Rectangle 7"/>
          <p:cNvSpPr>
            <a:spLocks noGrp="1" noChangeArrowheads="1"/>
          </p:cNvSpPr>
          <p:nvPr>
            <p:ph type="ftr" sz="quarter" idx="11"/>
          </p:nvPr>
        </p:nvSpPr>
        <p:spPr>
          <a:ln/>
        </p:spPr>
        <p:txBody>
          <a:bodyPr/>
          <a:lstStyle>
            <a:lvl1pPr>
              <a:defRPr/>
            </a:lvl1pPr>
          </a:lstStyle>
          <a:p>
            <a:endParaRPr lang="hr-HR"/>
          </a:p>
        </p:txBody>
      </p:sp>
      <p:sp>
        <p:nvSpPr>
          <p:cNvPr id="6" name="Rectangle 8"/>
          <p:cNvSpPr>
            <a:spLocks noGrp="1" noChangeArrowheads="1"/>
          </p:cNvSpPr>
          <p:nvPr>
            <p:ph type="sldNum" sz="quarter" idx="12"/>
          </p:nvPr>
        </p:nvSpPr>
        <p:spPr>
          <a:ln/>
        </p:spPr>
        <p:txBody>
          <a:bodyPr/>
          <a:lstStyle>
            <a:lvl1pPr>
              <a:defRPr/>
            </a:lvl1pPr>
          </a:lstStyle>
          <a:p>
            <a:fld id="{521BCC6F-1026-47D1-9C16-024C49ABDFC8}"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fld id="{802F1775-A4CB-440C-93A3-BCBF77E2D165}" type="datetimeFigureOut">
              <a:rPr lang="hr-HR" smtClean="0"/>
              <a:pPr/>
              <a:t>15.1.2017.</a:t>
            </a:fld>
            <a:endParaRPr lang="hr-HR"/>
          </a:p>
        </p:txBody>
      </p:sp>
      <p:sp>
        <p:nvSpPr>
          <p:cNvPr id="5" name="Rectangle 7"/>
          <p:cNvSpPr>
            <a:spLocks noGrp="1" noChangeArrowheads="1"/>
          </p:cNvSpPr>
          <p:nvPr>
            <p:ph type="ftr" sz="quarter" idx="11"/>
          </p:nvPr>
        </p:nvSpPr>
        <p:spPr>
          <a:ln/>
        </p:spPr>
        <p:txBody>
          <a:bodyPr/>
          <a:lstStyle>
            <a:lvl1pPr>
              <a:defRPr/>
            </a:lvl1pPr>
          </a:lstStyle>
          <a:p>
            <a:endParaRPr lang="hr-HR"/>
          </a:p>
        </p:txBody>
      </p:sp>
      <p:sp>
        <p:nvSpPr>
          <p:cNvPr id="6" name="Rectangle 8"/>
          <p:cNvSpPr>
            <a:spLocks noGrp="1" noChangeArrowheads="1"/>
          </p:cNvSpPr>
          <p:nvPr>
            <p:ph type="sldNum" sz="quarter" idx="12"/>
          </p:nvPr>
        </p:nvSpPr>
        <p:spPr>
          <a:ln/>
        </p:spPr>
        <p:txBody>
          <a:bodyPr/>
          <a:lstStyle>
            <a:lvl1pPr>
              <a:defRPr/>
            </a:lvl1pPr>
          </a:lstStyle>
          <a:p>
            <a:fld id="{521BCC6F-1026-47D1-9C16-024C49ABDFC8}"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fld id="{802F1775-A4CB-440C-93A3-BCBF77E2D165}" type="datetimeFigureOut">
              <a:rPr lang="hr-HR" smtClean="0"/>
              <a:pPr/>
              <a:t>15.1.2017.</a:t>
            </a:fld>
            <a:endParaRPr lang="hr-HR"/>
          </a:p>
        </p:txBody>
      </p:sp>
      <p:sp>
        <p:nvSpPr>
          <p:cNvPr id="6" name="Rectangle 7"/>
          <p:cNvSpPr>
            <a:spLocks noGrp="1" noChangeArrowheads="1"/>
          </p:cNvSpPr>
          <p:nvPr>
            <p:ph type="ftr" sz="quarter" idx="11"/>
          </p:nvPr>
        </p:nvSpPr>
        <p:spPr>
          <a:ln/>
        </p:spPr>
        <p:txBody>
          <a:bodyPr/>
          <a:lstStyle>
            <a:lvl1pPr>
              <a:defRPr/>
            </a:lvl1pPr>
          </a:lstStyle>
          <a:p>
            <a:endParaRPr lang="hr-HR"/>
          </a:p>
        </p:txBody>
      </p:sp>
      <p:sp>
        <p:nvSpPr>
          <p:cNvPr id="7" name="Rectangle 8"/>
          <p:cNvSpPr>
            <a:spLocks noGrp="1" noChangeArrowheads="1"/>
          </p:cNvSpPr>
          <p:nvPr>
            <p:ph type="sldNum" sz="quarter" idx="12"/>
          </p:nvPr>
        </p:nvSpPr>
        <p:spPr>
          <a:ln/>
        </p:spPr>
        <p:txBody>
          <a:bodyPr/>
          <a:lstStyle>
            <a:lvl1pPr>
              <a:defRPr/>
            </a:lvl1pPr>
          </a:lstStyle>
          <a:p>
            <a:fld id="{521BCC6F-1026-47D1-9C16-024C49ABDFC8}"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fld id="{802F1775-A4CB-440C-93A3-BCBF77E2D165}" type="datetimeFigureOut">
              <a:rPr lang="hr-HR" smtClean="0"/>
              <a:pPr/>
              <a:t>15.1.2017.</a:t>
            </a:fld>
            <a:endParaRPr lang="hr-HR"/>
          </a:p>
        </p:txBody>
      </p:sp>
      <p:sp>
        <p:nvSpPr>
          <p:cNvPr id="8" name="Rectangle 7"/>
          <p:cNvSpPr>
            <a:spLocks noGrp="1" noChangeArrowheads="1"/>
          </p:cNvSpPr>
          <p:nvPr>
            <p:ph type="ftr" sz="quarter" idx="11"/>
          </p:nvPr>
        </p:nvSpPr>
        <p:spPr>
          <a:ln/>
        </p:spPr>
        <p:txBody>
          <a:bodyPr/>
          <a:lstStyle>
            <a:lvl1pPr>
              <a:defRPr/>
            </a:lvl1pPr>
          </a:lstStyle>
          <a:p>
            <a:endParaRPr lang="hr-HR"/>
          </a:p>
        </p:txBody>
      </p:sp>
      <p:sp>
        <p:nvSpPr>
          <p:cNvPr id="9" name="Rectangle 8"/>
          <p:cNvSpPr>
            <a:spLocks noGrp="1" noChangeArrowheads="1"/>
          </p:cNvSpPr>
          <p:nvPr>
            <p:ph type="sldNum" sz="quarter" idx="12"/>
          </p:nvPr>
        </p:nvSpPr>
        <p:spPr>
          <a:ln/>
        </p:spPr>
        <p:txBody>
          <a:bodyPr/>
          <a:lstStyle>
            <a:lvl1pPr>
              <a:defRPr/>
            </a:lvl1pPr>
          </a:lstStyle>
          <a:p>
            <a:fld id="{521BCC6F-1026-47D1-9C16-024C49ABDFC8}"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fld id="{802F1775-A4CB-440C-93A3-BCBF77E2D165}" type="datetimeFigureOut">
              <a:rPr lang="hr-HR" smtClean="0"/>
              <a:pPr/>
              <a:t>15.1.2017.</a:t>
            </a:fld>
            <a:endParaRPr lang="hr-HR"/>
          </a:p>
        </p:txBody>
      </p:sp>
      <p:sp>
        <p:nvSpPr>
          <p:cNvPr id="4" name="Rectangle 7"/>
          <p:cNvSpPr>
            <a:spLocks noGrp="1" noChangeArrowheads="1"/>
          </p:cNvSpPr>
          <p:nvPr>
            <p:ph type="ftr" sz="quarter" idx="11"/>
          </p:nvPr>
        </p:nvSpPr>
        <p:spPr>
          <a:ln/>
        </p:spPr>
        <p:txBody>
          <a:bodyPr/>
          <a:lstStyle>
            <a:lvl1pPr>
              <a:defRPr/>
            </a:lvl1pPr>
          </a:lstStyle>
          <a:p>
            <a:endParaRPr lang="hr-HR"/>
          </a:p>
        </p:txBody>
      </p:sp>
      <p:sp>
        <p:nvSpPr>
          <p:cNvPr id="5" name="Rectangle 8"/>
          <p:cNvSpPr>
            <a:spLocks noGrp="1" noChangeArrowheads="1"/>
          </p:cNvSpPr>
          <p:nvPr>
            <p:ph type="sldNum" sz="quarter" idx="12"/>
          </p:nvPr>
        </p:nvSpPr>
        <p:spPr>
          <a:ln/>
        </p:spPr>
        <p:txBody>
          <a:bodyPr/>
          <a:lstStyle>
            <a:lvl1pPr>
              <a:defRPr/>
            </a:lvl1pPr>
          </a:lstStyle>
          <a:p>
            <a:fld id="{521BCC6F-1026-47D1-9C16-024C49ABDFC8}"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fld id="{802F1775-A4CB-440C-93A3-BCBF77E2D165}" type="datetimeFigureOut">
              <a:rPr lang="hr-HR" smtClean="0"/>
              <a:pPr/>
              <a:t>15.1.2017.</a:t>
            </a:fld>
            <a:endParaRPr lang="hr-HR"/>
          </a:p>
        </p:txBody>
      </p:sp>
      <p:sp>
        <p:nvSpPr>
          <p:cNvPr id="3" name="Rectangle 7"/>
          <p:cNvSpPr>
            <a:spLocks noGrp="1" noChangeArrowheads="1"/>
          </p:cNvSpPr>
          <p:nvPr>
            <p:ph type="ftr" sz="quarter" idx="11"/>
          </p:nvPr>
        </p:nvSpPr>
        <p:spPr>
          <a:ln/>
        </p:spPr>
        <p:txBody>
          <a:bodyPr/>
          <a:lstStyle>
            <a:lvl1pPr>
              <a:defRPr/>
            </a:lvl1pPr>
          </a:lstStyle>
          <a:p>
            <a:endParaRPr lang="hr-HR"/>
          </a:p>
        </p:txBody>
      </p:sp>
      <p:sp>
        <p:nvSpPr>
          <p:cNvPr id="4" name="Rectangle 8"/>
          <p:cNvSpPr>
            <a:spLocks noGrp="1" noChangeArrowheads="1"/>
          </p:cNvSpPr>
          <p:nvPr>
            <p:ph type="sldNum" sz="quarter" idx="12"/>
          </p:nvPr>
        </p:nvSpPr>
        <p:spPr>
          <a:ln/>
        </p:spPr>
        <p:txBody>
          <a:bodyPr/>
          <a:lstStyle>
            <a:lvl1pPr>
              <a:defRPr/>
            </a:lvl1pPr>
          </a:lstStyle>
          <a:p>
            <a:fld id="{521BCC6F-1026-47D1-9C16-024C49ABDFC8}"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fld id="{802F1775-A4CB-440C-93A3-BCBF77E2D165}" type="datetimeFigureOut">
              <a:rPr lang="hr-HR" smtClean="0"/>
              <a:pPr/>
              <a:t>15.1.2017.</a:t>
            </a:fld>
            <a:endParaRPr lang="hr-HR"/>
          </a:p>
        </p:txBody>
      </p:sp>
      <p:sp>
        <p:nvSpPr>
          <p:cNvPr id="6" name="Rectangle 7"/>
          <p:cNvSpPr>
            <a:spLocks noGrp="1" noChangeArrowheads="1"/>
          </p:cNvSpPr>
          <p:nvPr>
            <p:ph type="ftr" sz="quarter" idx="11"/>
          </p:nvPr>
        </p:nvSpPr>
        <p:spPr>
          <a:ln/>
        </p:spPr>
        <p:txBody>
          <a:bodyPr/>
          <a:lstStyle>
            <a:lvl1pPr>
              <a:defRPr/>
            </a:lvl1pPr>
          </a:lstStyle>
          <a:p>
            <a:endParaRPr lang="hr-HR"/>
          </a:p>
        </p:txBody>
      </p:sp>
      <p:sp>
        <p:nvSpPr>
          <p:cNvPr id="7" name="Rectangle 8"/>
          <p:cNvSpPr>
            <a:spLocks noGrp="1" noChangeArrowheads="1"/>
          </p:cNvSpPr>
          <p:nvPr>
            <p:ph type="sldNum" sz="quarter" idx="12"/>
          </p:nvPr>
        </p:nvSpPr>
        <p:spPr>
          <a:ln/>
        </p:spPr>
        <p:txBody>
          <a:bodyPr/>
          <a:lstStyle>
            <a:lvl1pPr>
              <a:defRPr/>
            </a:lvl1pPr>
          </a:lstStyle>
          <a:p>
            <a:fld id="{521BCC6F-1026-47D1-9C16-024C49ABDFC8}"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fld id="{802F1775-A4CB-440C-93A3-BCBF77E2D165}" type="datetimeFigureOut">
              <a:rPr lang="hr-HR" smtClean="0"/>
              <a:pPr/>
              <a:t>15.1.2017.</a:t>
            </a:fld>
            <a:endParaRPr lang="hr-HR"/>
          </a:p>
        </p:txBody>
      </p:sp>
      <p:sp>
        <p:nvSpPr>
          <p:cNvPr id="6" name="Rectangle 7"/>
          <p:cNvSpPr>
            <a:spLocks noGrp="1" noChangeArrowheads="1"/>
          </p:cNvSpPr>
          <p:nvPr>
            <p:ph type="ftr" sz="quarter" idx="11"/>
          </p:nvPr>
        </p:nvSpPr>
        <p:spPr>
          <a:ln/>
        </p:spPr>
        <p:txBody>
          <a:bodyPr/>
          <a:lstStyle>
            <a:lvl1pPr>
              <a:defRPr/>
            </a:lvl1pPr>
          </a:lstStyle>
          <a:p>
            <a:endParaRPr lang="hr-HR"/>
          </a:p>
        </p:txBody>
      </p:sp>
      <p:sp>
        <p:nvSpPr>
          <p:cNvPr id="7" name="Rectangle 8"/>
          <p:cNvSpPr>
            <a:spLocks noGrp="1" noChangeArrowheads="1"/>
          </p:cNvSpPr>
          <p:nvPr>
            <p:ph type="sldNum" sz="quarter" idx="12"/>
          </p:nvPr>
        </p:nvSpPr>
        <p:spPr>
          <a:ln/>
        </p:spPr>
        <p:txBody>
          <a:bodyPr/>
          <a:lstStyle>
            <a:lvl1pPr>
              <a:defRPr/>
            </a:lvl1pPr>
          </a:lstStyle>
          <a:p>
            <a:fld id="{521BCC6F-1026-47D1-9C16-024C49ABDFC8}"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03779"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02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hr-HR" smtClean="0"/>
          </a:p>
        </p:txBody>
      </p:sp>
      <p:sp>
        <p:nvSpPr>
          <p:cNvPr id="102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smtClean="0"/>
          </a:p>
        </p:txBody>
      </p:sp>
      <p:sp>
        <p:nvSpPr>
          <p:cNvPr id="203782"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802F1775-A4CB-440C-93A3-BCBF77E2D165}" type="datetimeFigureOut">
              <a:rPr lang="hr-HR" smtClean="0"/>
              <a:pPr/>
              <a:t>15.1.2017.</a:t>
            </a:fld>
            <a:endParaRPr lang="hr-HR"/>
          </a:p>
        </p:txBody>
      </p:sp>
      <p:sp>
        <p:nvSpPr>
          <p:cNvPr id="203783"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hr-HR"/>
          </a:p>
        </p:txBody>
      </p:sp>
      <p:sp>
        <p:nvSpPr>
          <p:cNvPr id="203784"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521BCC6F-1026-47D1-9C16-024C49ABDFC8}" type="slidenum">
              <a:rPr lang="hr-HR" smtClean="0"/>
              <a:pPr/>
              <a:t>‹#›</a:t>
            </a:fld>
            <a:endParaRPr lang="hr-HR"/>
          </a:p>
        </p:txBody>
      </p:sp>
      <p:sp>
        <p:nvSpPr>
          <p:cNvPr id="203785"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203786"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447675" indent="-447675" algn="l" rtl="0" eaLnBrk="1" fontAlgn="base" hangingPunct="1">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1" fontAlgn="base" hangingPunct="1">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1" fontAlgn="base" hangingPunct="1">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1" fontAlgn="base" hangingPunct="1">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data.worldbank.org/indicator/SM.POP.TOT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645024"/>
            <a:ext cx="6953200" cy="1841375"/>
          </a:xfrm>
        </p:spPr>
        <p:txBody>
          <a:bodyPr>
            <a:normAutofit fontScale="92500" lnSpcReduction="20000"/>
          </a:bodyPr>
          <a:lstStyle/>
          <a:p>
            <a:endParaRPr lang="hr-HR" dirty="0" smtClean="0"/>
          </a:p>
          <a:p>
            <a:endParaRPr lang="hr-HR" dirty="0" smtClean="0"/>
          </a:p>
          <a:p>
            <a:r>
              <a:rPr lang="hr-HR" b="1" dirty="0" smtClean="0"/>
              <a:t>Predavanje I</a:t>
            </a:r>
            <a:br>
              <a:rPr lang="hr-HR" b="1" dirty="0" smtClean="0"/>
            </a:br>
            <a:endParaRPr lang="hr-HR" dirty="0" smtClean="0"/>
          </a:p>
          <a:p>
            <a:endParaRPr lang="hr-HR" dirty="0" smtClean="0"/>
          </a:p>
        </p:txBody>
      </p:sp>
      <p:sp>
        <p:nvSpPr>
          <p:cNvPr id="2" name="Title 1"/>
          <p:cNvSpPr>
            <a:spLocks noGrp="1"/>
          </p:cNvSpPr>
          <p:nvPr>
            <p:ph type="ctrTitle"/>
          </p:nvPr>
        </p:nvSpPr>
        <p:spPr>
          <a:xfrm>
            <a:off x="1143000" y="1628800"/>
            <a:ext cx="6858000" cy="1152128"/>
          </a:xfrm>
        </p:spPr>
        <p:txBody>
          <a:bodyPr>
            <a:normAutofit/>
          </a:bodyPr>
          <a:lstStyle/>
          <a:p>
            <a:r>
              <a:rPr lang="hr-HR" dirty="0" smtClean="0">
                <a:latin typeface="Arial"/>
                <a:cs typeface="Arial"/>
              </a:rPr>
              <a:t>Migracije, azil</a:t>
            </a:r>
            <a:r>
              <a:rPr lang="ta-IN" dirty="0" smtClean="0">
                <a:latin typeface="Arial"/>
                <a:cs typeface="Arial"/>
              </a:rPr>
              <a:t> i stranci</a:t>
            </a:r>
            <a:endParaRPr lang="hr-HR"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3050"/>
            <a:ext cx="7128792" cy="1162050"/>
          </a:xfrm>
        </p:spPr>
        <p:txBody>
          <a:bodyPr/>
          <a:lstStyle/>
          <a:p>
            <a:r>
              <a:rPr lang="hr-HR" sz="3200" b="0" dirty="0" smtClean="0"/>
              <a:t>Tipologija S. </a:t>
            </a:r>
            <a:r>
              <a:rPr lang="hr-HR" sz="3200" b="0" dirty="0" err="1" smtClean="0"/>
              <a:t>Collins</a:t>
            </a:r>
            <a:r>
              <a:rPr lang="hr-HR" sz="3200" b="0" dirty="0" smtClean="0"/>
              <a:t> (1993) </a:t>
            </a:r>
            <a:endParaRPr lang="hr-HR" sz="3200" b="0" dirty="0"/>
          </a:p>
        </p:txBody>
      </p:sp>
      <p:graphicFrame>
        <p:nvGraphicFramePr>
          <p:cNvPr id="4" name="Content Placeholder 3"/>
          <p:cNvGraphicFramePr>
            <a:graphicFrameLocks noGrp="1"/>
          </p:cNvGraphicFramePr>
          <p:nvPr>
            <p:ph idx="1"/>
          </p:nvPr>
        </p:nvGraphicFramePr>
        <p:xfrm>
          <a:off x="2699791" y="1772816"/>
          <a:ext cx="5987007" cy="4296478"/>
        </p:xfrm>
        <a:graphic>
          <a:graphicData uri="http://schemas.openxmlformats.org/drawingml/2006/table">
            <a:tbl>
              <a:tblPr firstRow="1" bandRow="1">
                <a:tableStyleId>{5940675A-B579-460E-94D1-54222C63F5DA}</a:tableStyleId>
              </a:tblPr>
              <a:tblGrid>
                <a:gridCol w="1995669">
                  <a:extLst>
                    <a:ext uri="{9D8B030D-6E8A-4147-A177-3AD203B41FA5}">
                      <a16:colId xmlns:a16="http://schemas.microsoft.com/office/drawing/2014/main" val="20000"/>
                    </a:ext>
                  </a:extLst>
                </a:gridCol>
                <a:gridCol w="1995669">
                  <a:extLst>
                    <a:ext uri="{9D8B030D-6E8A-4147-A177-3AD203B41FA5}">
                      <a16:colId xmlns:a16="http://schemas.microsoft.com/office/drawing/2014/main" val="20001"/>
                    </a:ext>
                  </a:extLst>
                </a:gridCol>
                <a:gridCol w="1995669">
                  <a:extLst>
                    <a:ext uri="{9D8B030D-6E8A-4147-A177-3AD203B41FA5}">
                      <a16:colId xmlns:a16="http://schemas.microsoft.com/office/drawing/2014/main" val="20002"/>
                    </a:ext>
                  </a:extLst>
                </a:gridCol>
              </a:tblGrid>
              <a:tr h="1512168">
                <a:tc>
                  <a:txBody>
                    <a:bodyPr/>
                    <a:lstStyle/>
                    <a:p>
                      <a:pPr algn="ctr"/>
                      <a:endParaRPr lang="hr-HR" dirty="0"/>
                    </a:p>
                  </a:txBody>
                  <a:tcPr marL="61011" marR="61011" anchor="ctr">
                    <a:lnL w="12700" cap="flat" cmpd="sng" algn="ctr">
                      <a:noFill/>
                      <a:prstDash val="solid"/>
                      <a:round/>
                      <a:headEnd type="none" w="med" len="med"/>
                      <a:tailEnd type="none" w="med" len="med"/>
                    </a:lnL>
                    <a:lnT w="12700" cmpd="sng">
                      <a:noFill/>
                    </a:lnT>
                  </a:tcPr>
                </a:tc>
                <a:tc>
                  <a:txBody>
                    <a:bodyPr/>
                    <a:lstStyle/>
                    <a:p>
                      <a:pPr algn="ctr"/>
                      <a:r>
                        <a:rPr lang="hr-HR" sz="1600" dirty="0" smtClean="0"/>
                        <a:t>EKONOMSKE</a:t>
                      </a:r>
                      <a:endParaRPr lang="hr-HR" sz="1600" dirty="0"/>
                    </a:p>
                  </a:txBody>
                  <a:tcPr marL="61011" marR="61011" anchor="ctr">
                    <a:solidFill>
                      <a:schemeClr val="accent5">
                        <a:lumMod val="40000"/>
                        <a:lumOff val="60000"/>
                      </a:schemeClr>
                    </a:solidFill>
                  </a:tcPr>
                </a:tc>
                <a:tc>
                  <a:txBody>
                    <a:bodyPr/>
                    <a:lstStyle/>
                    <a:p>
                      <a:pPr algn="ctr"/>
                      <a:r>
                        <a:rPr lang="hr-HR" sz="1600" dirty="0" smtClean="0"/>
                        <a:t>POLITIČKE</a:t>
                      </a:r>
                      <a:endParaRPr lang="hr-HR" sz="1600" dirty="0"/>
                    </a:p>
                  </a:txBody>
                  <a:tcPr marL="61011" marR="61011" anchor="ctr">
                    <a:solidFill>
                      <a:schemeClr val="accent5">
                        <a:lumMod val="40000"/>
                        <a:lumOff val="60000"/>
                      </a:schemeClr>
                    </a:solidFill>
                  </a:tcPr>
                </a:tc>
                <a:extLst>
                  <a:ext uri="{0D108BD9-81ED-4DB2-BD59-A6C34878D82A}">
                    <a16:rowId xmlns:a16="http://schemas.microsoft.com/office/drawing/2014/main" val="10000"/>
                  </a:ext>
                </a:extLst>
              </a:tr>
              <a:tr h="1392155">
                <a:tc>
                  <a:txBody>
                    <a:bodyPr/>
                    <a:lstStyle/>
                    <a:p>
                      <a:pPr algn="ctr"/>
                      <a:r>
                        <a:rPr lang="hr-HR" sz="1600" dirty="0" smtClean="0"/>
                        <a:t>DOBROVOLJNE</a:t>
                      </a:r>
                      <a:endParaRPr lang="hr-HR" sz="1600" dirty="0"/>
                    </a:p>
                  </a:txBody>
                  <a:tcPr marL="61011" marR="61011" anchor="ctr">
                    <a:solidFill>
                      <a:schemeClr val="accent5">
                        <a:lumMod val="40000"/>
                        <a:lumOff val="60000"/>
                      </a:schemeClr>
                    </a:solidFill>
                  </a:tcPr>
                </a:tc>
                <a:tc>
                  <a:txBody>
                    <a:bodyPr/>
                    <a:lstStyle/>
                    <a:p>
                      <a:pPr algn="ctr"/>
                      <a:r>
                        <a:rPr lang="hr-HR" dirty="0" smtClean="0"/>
                        <a:t>Radne</a:t>
                      </a:r>
                      <a:r>
                        <a:rPr lang="hr-HR" baseline="0" dirty="0" smtClean="0"/>
                        <a:t> migracije</a:t>
                      </a:r>
                      <a:endParaRPr lang="hr-HR" dirty="0"/>
                    </a:p>
                  </a:txBody>
                  <a:tcPr marL="61011" marR="61011" anchor="ctr"/>
                </a:tc>
                <a:tc>
                  <a:txBody>
                    <a:bodyPr/>
                    <a:lstStyle/>
                    <a:p>
                      <a:pPr algn="ctr"/>
                      <a:r>
                        <a:rPr lang="hr-HR" dirty="0" smtClean="0"/>
                        <a:t>Npr. migracije Židova u Izrael</a:t>
                      </a:r>
                      <a:endParaRPr lang="hr-HR" dirty="0"/>
                    </a:p>
                  </a:txBody>
                  <a:tcPr marL="61011" marR="61011" anchor="ctr"/>
                </a:tc>
                <a:extLst>
                  <a:ext uri="{0D108BD9-81ED-4DB2-BD59-A6C34878D82A}">
                    <a16:rowId xmlns:a16="http://schemas.microsoft.com/office/drawing/2014/main" val="10001"/>
                  </a:ext>
                </a:extLst>
              </a:tr>
              <a:tr h="1392155">
                <a:tc>
                  <a:txBody>
                    <a:bodyPr/>
                    <a:lstStyle/>
                    <a:p>
                      <a:pPr algn="ctr"/>
                      <a:r>
                        <a:rPr lang="hr-HR" sz="1600" dirty="0" smtClean="0"/>
                        <a:t>NEDOBROVOLJNE</a:t>
                      </a:r>
                      <a:endParaRPr lang="hr-HR" sz="1600" dirty="0"/>
                    </a:p>
                  </a:txBody>
                  <a:tcPr marL="61011" marR="61011" anchor="ctr">
                    <a:solidFill>
                      <a:schemeClr val="accent5">
                        <a:lumMod val="40000"/>
                        <a:lumOff val="60000"/>
                      </a:schemeClr>
                    </a:solidFill>
                  </a:tcPr>
                </a:tc>
                <a:tc>
                  <a:txBody>
                    <a:bodyPr/>
                    <a:lstStyle/>
                    <a:p>
                      <a:pPr algn="ctr"/>
                      <a:r>
                        <a:rPr lang="hr-HR" dirty="0" smtClean="0"/>
                        <a:t>Izbjeglice zbog gladi; ekološke izbjeglice</a:t>
                      </a:r>
                      <a:endParaRPr lang="hr-HR" dirty="0"/>
                    </a:p>
                  </a:txBody>
                  <a:tcPr marL="61011" marR="61011" anchor="ctr"/>
                </a:tc>
                <a:tc>
                  <a:txBody>
                    <a:bodyPr/>
                    <a:lstStyle/>
                    <a:p>
                      <a:pPr algn="ctr"/>
                      <a:r>
                        <a:rPr lang="hr-HR" dirty="0" smtClean="0"/>
                        <a:t>Izbjeglice </a:t>
                      </a:r>
                      <a:endParaRPr lang="hr-HR" dirty="0"/>
                    </a:p>
                  </a:txBody>
                  <a:tcPr marL="61011" marR="61011" anchor="ctr"/>
                </a:tc>
                <a:extLst>
                  <a:ext uri="{0D108BD9-81ED-4DB2-BD59-A6C34878D82A}">
                    <a16:rowId xmlns:a16="http://schemas.microsoft.com/office/drawing/2014/main" val="10002"/>
                  </a:ext>
                </a:extLst>
              </a:tr>
            </a:tbl>
          </a:graphicData>
        </a:graphic>
      </p:graphicFrame>
      <p:sp>
        <p:nvSpPr>
          <p:cNvPr id="5" name="Text Placeholder 4"/>
          <p:cNvSpPr>
            <a:spLocks noGrp="1"/>
          </p:cNvSpPr>
          <p:nvPr>
            <p:ph type="body" sz="half" idx="2"/>
          </p:nvPr>
        </p:nvSpPr>
        <p:spPr>
          <a:xfrm>
            <a:off x="457201" y="3068960"/>
            <a:ext cx="1882552" cy="3057203"/>
          </a:xfrm>
        </p:spPr>
        <p:txBody>
          <a:bodyPr/>
          <a:lstStyle/>
          <a:p>
            <a:pPr>
              <a:buFont typeface="Arial" pitchFamily="34" charset="0"/>
              <a:buChar char="•"/>
            </a:pPr>
            <a:r>
              <a:rPr lang="hr-HR" sz="2000" dirty="0" smtClean="0"/>
              <a:t> uzrok + namjera</a:t>
            </a:r>
          </a:p>
          <a:p>
            <a:pPr>
              <a:buFont typeface="Arial" pitchFamily="34" charset="0"/>
              <a:buChar char="•"/>
            </a:pPr>
            <a:r>
              <a:rPr lang="hr-HR" sz="2000" dirty="0" smtClean="0"/>
              <a:t> u stvarnosti –kombinacije i prijelazni oblici</a:t>
            </a:r>
            <a:endParaRPr lang="hr-H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Razlozi za migriranje</a:t>
            </a:r>
            <a:endParaRPr lang="hr-HR" dirty="0"/>
          </a:p>
        </p:txBody>
      </p:sp>
      <p:sp>
        <p:nvSpPr>
          <p:cNvPr id="3" name="Content Placeholder 2"/>
          <p:cNvSpPr>
            <a:spLocks noGrp="1"/>
          </p:cNvSpPr>
          <p:nvPr>
            <p:ph idx="1"/>
          </p:nvPr>
        </p:nvSpPr>
        <p:spPr>
          <a:xfrm>
            <a:off x="827584" y="1772816"/>
            <a:ext cx="8106104" cy="4896544"/>
          </a:xfrm>
        </p:spPr>
        <p:txBody>
          <a:bodyPr>
            <a:normAutofit fontScale="70000" lnSpcReduction="20000"/>
          </a:bodyPr>
          <a:lstStyle/>
          <a:p>
            <a:pPr>
              <a:lnSpc>
                <a:spcPct val="120000"/>
              </a:lnSpc>
            </a:pPr>
            <a:r>
              <a:rPr lang="hr-HR" sz="2800" dirty="0" smtClean="0"/>
              <a:t>Odluka o migriranju – kombinacija različitih faktora:</a:t>
            </a:r>
          </a:p>
          <a:p>
            <a:pPr lvl="1">
              <a:lnSpc>
                <a:spcPct val="120000"/>
              </a:lnSpc>
            </a:pPr>
            <a:r>
              <a:rPr lang="hr-HR" sz="2400" dirty="0"/>
              <a:t>potisnih (push</a:t>
            </a:r>
            <a:r>
              <a:rPr lang="hr-HR" sz="2400" dirty="0" smtClean="0"/>
              <a:t>)– uvjeti koji djeluju na polazištu i navode potencijalne migrante na odlazak</a:t>
            </a:r>
          </a:p>
          <a:p>
            <a:pPr lvl="1">
              <a:lnSpc>
                <a:spcPct val="120000"/>
              </a:lnSpc>
            </a:pPr>
            <a:r>
              <a:rPr lang="hr-HR" sz="2400" dirty="0"/>
              <a:t>privlačnih (pull) – </a:t>
            </a:r>
            <a:r>
              <a:rPr lang="hr-HR" sz="2400" dirty="0" smtClean="0"/>
              <a:t>uvjeti koji djeluju kao privlačna sila i usmjeravaju migrante na upravo to mjesto</a:t>
            </a:r>
          </a:p>
          <a:p>
            <a:pPr>
              <a:lnSpc>
                <a:spcPct val="120000"/>
              </a:lnSpc>
            </a:pPr>
            <a:r>
              <a:rPr lang="hr-HR" sz="2800" dirty="0" smtClean="0"/>
              <a:t>Odluka o migraciji ne ovisi samo o objektivnim razlozima (npr. socioekonomski status), već i o osobnoj percepciji migranta (o svom statusu; osobno zadovoljstvo njime i osobne težnje)</a:t>
            </a:r>
          </a:p>
          <a:p>
            <a:pPr>
              <a:lnSpc>
                <a:spcPct val="120000"/>
              </a:lnSpc>
            </a:pPr>
            <a:r>
              <a:rPr lang="hr-HR" sz="2800" dirty="0" smtClean="0"/>
              <a:t>Ekonomski faktori – nejednaka distribucija ekonomskih resursa, standard života, mogućnost zapošljavanja, napredovanje u profesiji</a:t>
            </a:r>
          </a:p>
          <a:p>
            <a:pPr>
              <a:lnSpc>
                <a:spcPct val="120000"/>
              </a:lnSpc>
            </a:pPr>
            <a:r>
              <a:rPr lang="hr-HR" sz="2800" dirty="0" smtClean="0"/>
              <a:t>Društveni faktori – odstupanje od vrijednosnog sustava unutar neke grupe ili zajednice, privlačnost novih i atraktivnih sredina</a:t>
            </a:r>
          </a:p>
          <a:p>
            <a:pPr>
              <a:lnSpc>
                <a:spcPct val="120000"/>
              </a:lnSpc>
            </a:pPr>
            <a:r>
              <a:rPr lang="hr-HR" sz="2800" dirty="0" smtClean="0"/>
              <a:t>Politički faktori – politička ili vjerska diskriminacije</a:t>
            </a:r>
          </a:p>
          <a:p>
            <a:endParaRPr lang="hr-HR" dirty="0" smtClean="0"/>
          </a:p>
          <a:p>
            <a:pPr>
              <a:buNone/>
            </a:pPr>
            <a:endParaRPr lang="hr-H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Push</a:t>
            </a:r>
            <a:r>
              <a:rPr lang="hr-HR" dirty="0" smtClean="0"/>
              <a:t>-</a:t>
            </a:r>
            <a:r>
              <a:rPr lang="hr-HR" dirty="0" err="1" smtClean="0"/>
              <a:t>pull</a:t>
            </a:r>
            <a:r>
              <a:rPr lang="hr-HR" dirty="0" smtClean="0"/>
              <a:t> teorija</a:t>
            </a:r>
            <a:br>
              <a:rPr lang="hr-HR" dirty="0" smtClean="0"/>
            </a:br>
            <a:r>
              <a:rPr lang="hr-HR" sz="2800" dirty="0" smtClean="0"/>
              <a:t>Lee (1966) i Lewis (1982)</a:t>
            </a:r>
            <a:endParaRPr lang="hr-HR" sz="2800" dirty="0"/>
          </a:p>
        </p:txBody>
      </p:sp>
      <p:sp>
        <p:nvSpPr>
          <p:cNvPr id="3" name="Content Placeholder 2"/>
          <p:cNvSpPr>
            <a:spLocks noGrp="1"/>
          </p:cNvSpPr>
          <p:nvPr>
            <p:ph idx="1"/>
          </p:nvPr>
        </p:nvSpPr>
        <p:spPr>
          <a:xfrm>
            <a:off x="949325" y="1981200"/>
            <a:ext cx="7661275" cy="4616152"/>
          </a:xfrm>
        </p:spPr>
        <p:txBody>
          <a:bodyPr>
            <a:normAutofit fontScale="70000" lnSpcReduction="20000"/>
          </a:bodyPr>
          <a:lstStyle/>
          <a:p>
            <a:pPr>
              <a:lnSpc>
                <a:spcPct val="120000"/>
              </a:lnSpc>
            </a:pPr>
            <a:r>
              <a:rPr lang="hr-HR" dirty="0" smtClean="0"/>
              <a:t>Potisni faktori</a:t>
            </a:r>
          </a:p>
          <a:p>
            <a:pPr lvl="1">
              <a:lnSpc>
                <a:spcPct val="120000"/>
              </a:lnSpc>
            </a:pPr>
            <a:r>
              <a:rPr lang="hr-HR" dirty="0" smtClean="0"/>
              <a:t>Promjene u prirodnom okruženja</a:t>
            </a:r>
          </a:p>
          <a:p>
            <a:pPr lvl="1">
              <a:lnSpc>
                <a:spcPct val="120000"/>
              </a:lnSpc>
            </a:pPr>
            <a:r>
              <a:rPr lang="hr-HR" dirty="0" smtClean="0"/>
              <a:t>Faktori ekonomske prirode</a:t>
            </a:r>
          </a:p>
          <a:p>
            <a:pPr lvl="1">
              <a:lnSpc>
                <a:spcPct val="120000"/>
              </a:lnSpc>
            </a:pPr>
            <a:r>
              <a:rPr lang="hr-HR" dirty="0" smtClean="0"/>
              <a:t>Politički faktori</a:t>
            </a:r>
          </a:p>
          <a:p>
            <a:pPr lvl="1">
              <a:lnSpc>
                <a:spcPct val="120000"/>
              </a:lnSpc>
            </a:pPr>
            <a:r>
              <a:rPr lang="hr-HR" dirty="0" smtClean="0"/>
              <a:t>Socijalni faktori - osjećaj depriviranosti (prikraćenosti) migranta</a:t>
            </a:r>
          </a:p>
          <a:p>
            <a:pPr>
              <a:lnSpc>
                <a:spcPct val="120000"/>
              </a:lnSpc>
            </a:pPr>
            <a:r>
              <a:rPr lang="hr-HR" dirty="0" smtClean="0"/>
              <a:t>Privlačni faktori</a:t>
            </a:r>
          </a:p>
          <a:p>
            <a:pPr lvl="1">
              <a:lnSpc>
                <a:spcPct val="120000"/>
              </a:lnSpc>
            </a:pPr>
            <a:r>
              <a:rPr lang="hr-HR" dirty="0" smtClean="0"/>
              <a:t>Bolje ekonomske mogućnosti u drugoj sredini</a:t>
            </a:r>
          </a:p>
          <a:p>
            <a:pPr lvl="1">
              <a:lnSpc>
                <a:spcPct val="120000"/>
              </a:lnSpc>
            </a:pPr>
            <a:r>
              <a:rPr lang="hr-HR" dirty="0" smtClean="0"/>
              <a:t>Stjecanje boljeg obrazovanja i bolji uvjeti rada</a:t>
            </a:r>
          </a:p>
          <a:p>
            <a:pPr lvl="1">
              <a:lnSpc>
                <a:spcPct val="120000"/>
              </a:lnSpc>
            </a:pPr>
            <a:r>
              <a:rPr lang="hr-HR" dirty="0" smtClean="0"/>
              <a:t>Bolji životni uvjeti i čisti okoliš</a:t>
            </a:r>
          </a:p>
          <a:p>
            <a:pPr lvl="1">
              <a:lnSpc>
                <a:spcPct val="120000"/>
              </a:lnSpc>
            </a:pPr>
            <a:r>
              <a:rPr lang="hr-HR" dirty="0" smtClean="0"/>
              <a:t>Odlazak za nekim – pridonosi stvaranju mreža i emigracijskih valova</a:t>
            </a:r>
          </a:p>
          <a:p>
            <a:pPr lvl="1"/>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Pojam migranta</a:t>
            </a:r>
            <a:endParaRPr lang="hr-HR" dirty="0"/>
          </a:p>
        </p:txBody>
      </p:sp>
      <p:sp>
        <p:nvSpPr>
          <p:cNvPr id="3" name="Content Placeholder 2"/>
          <p:cNvSpPr>
            <a:spLocks noGrp="1"/>
          </p:cNvSpPr>
          <p:nvPr>
            <p:ph idx="1"/>
          </p:nvPr>
        </p:nvSpPr>
        <p:spPr/>
        <p:txBody>
          <a:bodyPr/>
          <a:lstStyle/>
          <a:p>
            <a:pPr marL="449263" indent="-366713">
              <a:lnSpc>
                <a:spcPct val="120000"/>
              </a:lnSpc>
            </a:pPr>
            <a:r>
              <a:rPr lang="hr-HR" sz="2400" dirty="0" smtClean="0"/>
              <a:t>ne postoji jedna definicija</a:t>
            </a:r>
          </a:p>
          <a:p>
            <a:pPr marL="723583" lvl="1" indent="-366713">
              <a:lnSpc>
                <a:spcPct val="120000"/>
              </a:lnSpc>
            </a:pPr>
            <a:r>
              <a:rPr lang="hr-HR" sz="2400" dirty="0" smtClean="0"/>
              <a:t>pojedinac koji boravi u drugoj zemlji dulje od jedne godine, bez obzira na razloge i načine migriranja (definicija UN-a)</a:t>
            </a:r>
          </a:p>
          <a:p>
            <a:pPr marL="723583" lvl="1" indent="-366713">
              <a:lnSpc>
                <a:spcPct val="120000"/>
              </a:lnSpc>
            </a:pPr>
            <a:r>
              <a:rPr lang="hr-HR" sz="2400" dirty="0" smtClean="0"/>
              <a:t>različita terminologija s obzirom na razlog migriranja i vrste migracija</a:t>
            </a:r>
          </a:p>
          <a:p>
            <a:r>
              <a:rPr lang="hr-HR" sz="2400" dirty="0" smtClean="0"/>
              <a:t>Mješoviti migracijski tokovi – različite kategorije migranata </a:t>
            </a:r>
          </a:p>
          <a:p>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Različite kategorije migranata</a:t>
            </a:r>
            <a:endParaRPr lang="hr-HR" dirty="0"/>
          </a:p>
        </p:txBody>
      </p:sp>
      <p:sp>
        <p:nvSpPr>
          <p:cNvPr id="3" name="Content Placeholder 2"/>
          <p:cNvSpPr>
            <a:spLocks noGrp="1"/>
          </p:cNvSpPr>
          <p:nvPr>
            <p:ph idx="1"/>
          </p:nvPr>
        </p:nvSpPr>
        <p:spPr>
          <a:xfrm>
            <a:off x="755576" y="1700808"/>
            <a:ext cx="8178112" cy="4968552"/>
          </a:xfrm>
        </p:spPr>
        <p:txBody>
          <a:bodyPr>
            <a:normAutofit fontScale="85000" lnSpcReduction="10000"/>
          </a:bodyPr>
          <a:lstStyle/>
          <a:p>
            <a:pPr>
              <a:lnSpc>
                <a:spcPct val="110000"/>
              </a:lnSpc>
            </a:pPr>
            <a:r>
              <a:rPr lang="hr-HR" sz="2400" dirty="0" smtClean="0"/>
              <a:t>Ekonomski migrant – osoba koja napušta svoju zemlju podrijetla isključivo iz ekonomskih razloga ili da bi poboljšao svoj materijalni status. </a:t>
            </a:r>
          </a:p>
          <a:p>
            <a:pPr>
              <a:lnSpc>
                <a:spcPct val="110000"/>
              </a:lnSpc>
            </a:pPr>
            <a:r>
              <a:rPr lang="hr-HR" sz="2400" dirty="0" smtClean="0"/>
              <a:t>Neregularni migrant - osoba koja, zbog nezakonitog ulaska ili isteka vize, nema pravni status u državi tranzita ili zemlji domaćinu. </a:t>
            </a:r>
          </a:p>
          <a:p>
            <a:pPr>
              <a:lnSpc>
                <a:spcPct val="110000"/>
              </a:lnSpc>
            </a:pPr>
            <a:r>
              <a:rPr lang="hr-HR" sz="2400" dirty="0" smtClean="0"/>
              <a:t>Izbjeglica – osoba koja se ne nalazi u zemlji svog državljanstva i koja se zbog osnovanog straha od proganjanja zbog svoje rase, vjere, nacionalnosti, pripadnosti određenoj društvenoj grupi ili zbog političkog mišljenja ne može, ili se zbog tog straha ne želi staviti pod zaštitu svoje države</a:t>
            </a:r>
          </a:p>
          <a:p>
            <a:pPr>
              <a:lnSpc>
                <a:spcPct val="110000"/>
              </a:lnSpc>
            </a:pPr>
            <a:r>
              <a:rPr lang="hr-HR" sz="2400" dirty="0" smtClean="0"/>
              <a:t>Tražitelj azila - </a:t>
            </a:r>
            <a:r>
              <a:rPr lang="pl-PL" sz="2400" dirty="0" smtClean="0"/>
              <a:t>stranac koji podnese zahtjev za azil. </a:t>
            </a:r>
            <a:endParaRPr lang="hr-HR" sz="2400" dirty="0" smtClean="0"/>
          </a:p>
          <a:p>
            <a:pPr>
              <a:lnSpc>
                <a:spcPct val="110000"/>
              </a:lnSpc>
            </a:pPr>
            <a:r>
              <a:rPr lang="hr-HR" sz="2400" dirty="0" smtClean="0"/>
              <a:t>Žrtva trgovanja ljudima – trgovanje zbog prisilne prostitucije, pornografije, seksualnog turizma i zabave, nezakonitog zapošljavanja, robovskog rada, prosjačenja, lažnog usvajanja, lažnog i prisilnog braka i trgovine ljudskim organima.</a:t>
            </a:r>
          </a:p>
          <a:p>
            <a:pPr>
              <a:lnSpc>
                <a:spcPct val="110000"/>
              </a:lnSpc>
              <a:buNone/>
            </a:pPr>
            <a:endParaRPr lang="hr-HR" sz="2400" dirty="0" smtClean="0"/>
          </a:p>
          <a:p>
            <a:pPr>
              <a:buNone/>
            </a:pPr>
            <a:endParaRPr lang="hr-HR" dirty="0" smtClean="0"/>
          </a:p>
          <a:p>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3200" dirty="0" smtClean="0"/>
              <a:t>Tokovi migracija – od ranog razvoja čovječanstva do danas</a:t>
            </a:r>
            <a:endParaRPr lang="hr-HR" sz="3200"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hr-HR" dirty="0" smtClean="0"/>
              <a:t>Prahistorijske migracije (paleolitik -starije kameno doba; 2,5 milijuna godina </a:t>
            </a:r>
            <a:r>
              <a:rPr lang="hr-HR" dirty="0" err="1" smtClean="0"/>
              <a:t>p.k</a:t>
            </a:r>
            <a:r>
              <a:rPr lang="hr-HR" dirty="0" smtClean="0"/>
              <a:t>. - 10 000 godina </a:t>
            </a:r>
            <a:r>
              <a:rPr lang="hr-HR" dirty="0" err="1" smtClean="0"/>
              <a:t>p.k</a:t>
            </a:r>
            <a:r>
              <a:rPr lang="hr-HR" dirty="0" smtClean="0"/>
              <a:t>.) - seobe uvjetovane potragom za hranom i za život pogodnijom podnebljima (lovci u jugozapadnoj Francuskoj i južnoj Njemačkoj migrirali godišnje 300-600 km prateći kretanja sobova) </a:t>
            </a:r>
          </a:p>
          <a:p>
            <a:pPr lvl="1">
              <a:lnSpc>
                <a:spcPct val="120000"/>
              </a:lnSpc>
            </a:pPr>
            <a:r>
              <a:rPr lang="hr-HR" dirty="0" smtClean="0"/>
              <a:t>Poticaj – narušavanje ravnoteže između prirodnih mogućnosti i čovjekovih potreba (npr. zbog porasta broja stanovnika na određenom području)</a:t>
            </a:r>
          </a:p>
          <a:p>
            <a:endParaRPr lang="hr-H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…nastavak</a:t>
            </a:r>
            <a:endParaRPr lang="hr-HR" dirty="0"/>
          </a:p>
        </p:txBody>
      </p:sp>
      <p:sp>
        <p:nvSpPr>
          <p:cNvPr id="3" name="Content Placeholder 2"/>
          <p:cNvSpPr>
            <a:spLocks noGrp="1"/>
          </p:cNvSpPr>
          <p:nvPr>
            <p:ph idx="1"/>
          </p:nvPr>
        </p:nvSpPr>
        <p:spPr>
          <a:xfrm>
            <a:off x="949325" y="1981200"/>
            <a:ext cx="7661275" cy="4400128"/>
          </a:xfrm>
        </p:spPr>
        <p:txBody>
          <a:bodyPr>
            <a:normAutofit fontScale="70000" lnSpcReduction="20000"/>
          </a:bodyPr>
          <a:lstStyle/>
          <a:p>
            <a:pPr>
              <a:lnSpc>
                <a:spcPct val="110000"/>
              </a:lnSpc>
            </a:pPr>
            <a:r>
              <a:rPr lang="hr-HR" dirty="0" smtClean="0"/>
              <a:t>M</a:t>
            </a:r>
            <a:r>
              <a:rPr lang="vi-VN" dirty="0" smtClean="0"/>
              <a:t>lađe kameno doba</a:t>
            </a:r>
            <a:r>
              <a:rPr lang="hr-HR" dirty="0" smtClean="0"/>
              <a:t> (</a:t>
            </a:r>
            <a:r>
              <a:rPr lang="vi-VN" dirty="0" smtClean="0"/>
              <a:t>neolitik</a:t>
            </a:r>
            <a:r>
              <a:rPr lang="hr-HR" dirty="0" smtClean="0"/>
              <a:t>) - </a:t>
            </a:r>
            <a:r>
              <a:rPr lang="vi-VN" dirty="0" smtClean="0"/>
              <a:t>razvoj zemljoradničke i stočarske privrede, pojava stalnih ruralnih i protourbanih naselja </a:t>
            </a:r>
            <a:r>
              <a:rPr lang="hr-HR" dirty="0" smtClean="0"/>
              <a:t>- </a:t>
            </a:r>
            <a:r>
              <a:rPr lang="vi-VN" dirty="0" smtClean="0"/>
              <a:t>prijelaz na "sjedilački način života“</a:t>
            </a:r>
            <a:endParaRPr lang="hr-HR" dirty="0" smtClean="0"/>
          </a:p>
          <a:p>
            <a:pPr lvl="1">
              <a:lnSpc>
                <a:spcPct val="110000"/>
              </a:lnSpc>
            </a:pPr>
            <a:r>
              <a:rPr lang="hr-HR" dirty="0" smtClean="0"/>
              <a:t>Migracije se smatraju ‘neprirodnim’</a:t>
            </a:r>
          </a:p>
          <a:p>
            <a:pPr lvl="1">
              <a:lnSpc>
                <a:spcPct val="110000"/>
              </a:lnSpc>
            </a:pPr>
            <a:r>
              <a:rPr lang="hr-HR" dirty="0" smtClean="0"/>
              <a:t>Alternativa – nomadstvo – kretanje na ograničenom prostoru koje slijedi prirodne cikluse (i danas - Eskimi, </a:t>
            </a:r>
            <a:r>
              <a:rPr lang="hr-HR" dirty="0" err="1" smtClean="0"/>
              <a:t>patagonijski</a:t>
            </a:r>
            <a:r>
              <a:rPr lang="hr-HR" dirty="0" smtClean="0"/>
              <a:t> Indijanci, australski bušmani – sezonska mobilnost)</a:t>
            </a:r>
          </a:p>
          <a:p>
            <a:pPr>
              <a:lnSpc>
                <a:spcPct val="110000"/>
              </a:lnSpc>
            </a:pPr>
            <a:r>
              <a:rPr lang="hr-HR" dirty="0" smtClean="0"/>
              <a:t>Stare civilizacije (</a:t>
            </a:r>
            <a:r>
              <a:rPr lang="hr-HR" dirty="0" err="1" smtClean="0"/>
              <a:t>Sumer</a:t>
            </a:r>
            <a:r>
              <a:rPr lang="hr-HR" dirty="0" smtClean="0"/>
              <a:t>, Egipat, Kina) – prijenos civilizacijskih i kulturnih dostignuća</a:t>
            </a:r>
          </a:p>
          <a:p>
            <a:pPr lvl="1">
              <a:lnSpc>
                <a:spcPct val="110000"/>
              </a:lnSpc>
            </a:pPr>
            <a:r>
              <a:rPr lang="hr-HR" dirty="0" smtClean="0"/>
              <a:t>Imigracija </a:t>
            </a:r>
          </a:p>
          <a:p>
            <a:pPr lvl="1">
              <a:lnSpc>
                <a:spcPct val="110000"/>
              </a:lnSpc>
            </a:pPr>
            <a:r>
              <a:rPr lang="hr-HR" dirty="0" smtClean="0"/>
              <a:t>Emigracija zbog ekoloških pritisaka ili neravnoteže s okolinom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…nastavak</a:t>
            </a:r>
            <a:endParaRPr lang="hr-HR" dirty="0"/>
          </a:p>
        </p:txBody>
      </p:sp>
      <p:sp>
        <p:nvSpPr>
          <p:cNvPr id="3" name="Content Placeholder 2"/>
          <p:cNvSpPr>
            <a:spLocks noGrp="1"/>
          </p:cNvSpPr>
          <p:nvPr>
            <p:ph idx="1"/>
          </p:nvPr>
        </p:nvSpPr>
        <p:spPr>
          <a:xfrm>
            <a:off x="949325" y="1981200"/>
            <a:ext cx="7661275" cy="4616152"/>
          </a:xfrm>
        </p:spPr>
        <p:txBody>
          <a:bodyPr>
            <a:normAutofit fontScale="70000" lnSpcReduction="20000"/>
          </a:bodyPr>
          <a:lstStyle/>
          <a:p>
            <a:pPr>
              <a:lnSpc>
                <a:spcPct val="110000"/>
              </a:lnSpc>
            </a:pPr>
            <a:r>
              <a:rPr lang="hr-HR" dirty="0" smtClean="0"/>
              <a:t>Antika – kolonizacija kao posljedica povećanja stanovništva, ali i prisilne migracije (ratovi, osvajanja, vladavina jedne skupine nad drugom) i nasilno raseljavanje</a:t>
            </a:r>
          </a:p>
          <a:p>
            <a:pPr>
              <a:lnSpc>
                <a:spcPct val="110000"/>
              </a:lnSpc>
            </a:pPr>
            <a:r>
              <a:rPr lang="hr-HR" dirty="0" smtClean="0"/>
              <a:t>Srednji vijek – migracije pojedinih klasa (npr. </a:t>
            </a:r>
            <a:r>
              <a:rPr lang="hr-HR" dirty="0" err="1" smtClean="0"/>
              <a:t>vitezi</a:t>
            </a:r>
            <a:r>
              <a:rPr lang="hr-HR" dirty="0" smtClean="0"/>
              <a:t> u križarskim ratovima, trgovci, putujući pjesnici, bjegunci u potrazi za zaštitom)</a:t>
            </a:r>
          </a:p>
          <a:p>
            <a:pPr lvl="1">
              <a:lnSpc>
                <a:spcPct val="110000"/>
              </a:lnSpc>
            </a:pPr>
            <a:r>
              <a:rPr lang="hr-HR" dirty="0" smtClean="0"/>
              <a:t>Međunarodni transfer umijeća (npr. srednjovjekovni vladari Istočne Europe poticali naseljavanje zapadnoeuropskih poljoprivrednika), posebno u urbanim zajednicama (u gradovima </a:t>
            </a:r>
            <a:r>
              <a:rPr lang="hr-HR" dirty="0" err="1" smtClean="0"/>
              <a:t>ist</a:t>
            </a:r>
            <a:r>
              <a:rPr lang="hr-HR" dirty="0" smtClean="0"/>
              <a:t>. i </a:t>
            </a:r>
            <a:r>
              <a:rPr lang="hr-HR" dirty="0" err="1" smtClean="0"/>
              <a:t>jugoist</a:t>
            </a:r>
            <a:r>
              <a:rPr lang="hr-HR" dirty="0" smtClean="0"/>
              <a:t>. Europe prevladavali Nijemci) i u vojsci (posada brodova u Otomanskom carstvu uglavnom činili Talijani, Grci i Katalonci)</a:t>
            </a:r>
          </a:p>
          <a:p>
            <a:pPr lvl="1">
              <a:lnSpc>
                <a:spcPct val="110000"/>
              </a:lnSpc>
            </a:pPr>
            <a:endParaRPr lang="hr-HR" dirty="0" smtClean="0"/>
          </a:p>
          <a:p>
            <a:pPr lvl="1">
              <a:lnSpc>
                <a:spcPct val="110000"/>
              </a:lnSpc>
            </a:pPr>
            <a:endParaRPr lang="hr-HR" dirty="0" smtClean="0"/>
          </a:p>
          <a:p>
            <a:pPr lvl="1">
              <a:lnSpc>
                <a:spcPct val="110000"/>
              </a:lnSpc>
            </a:pPr>
            <a:endParaRPr lang="hr-HR" dirty="0" smtClean="0"/>
          </a:p>
          <a:p>
            <a:pPr lvl="1">
              <a:lnSpc>
                <a:spcPct val="110000"/>
              </a:lnSpc>
            </a:pPr>
            <a:endParaRPr lang="hr-HR" dirty="0" smtClean="0"/>
          </a:p>
          <a:p>
            <a:pPr lvl="1">
              <a:lnSpc>
                <a:spcPct val="110000"/>
              </a:lnSpc>
            </a:pPr>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Moderne migracije – 3 epohe </a:t>
            </a:r>
            <a:r>
              <a:rPr lang="hr-HR" sz="2400" dirty="0" smtClean="0"/>
              <a:t>(</a:t>
            </a:r>
            <a:r>
              <a:rPr lang="hr-HR" sz="2400" dirty="0" err="1" smtClean="0"/>
              <a:t>A.Zolberg</a:t>
            </a:r>
            <a:r>
              <a:rPr lang="hr-HR" sz="2400" dirty="0" smtClean="0"/>
              <a:t>, 1992)</a:t>
            </a:r>
            <a:endParaRPr lang="hr-HR" sz="2400" dirty="0"/>
          </a:p>
        </p:txBody>
      </p:sp>
      <p:sp>
        <p:nvSpPr>
          <p:cNvPr id="3" name="Content Placeholder 2"/>
          <p:cNvSpPr>
            <a:spLocks noGrp="1"/>
          </p:cNvSpPr>
          <p:nvPr>
            <p:ph idx="1"/>
          </p:nvPr>
        </p:nvSpPr>
        <p:spPr>
          <a:xfrm>
            <a:off x="949325" y="1700808"/>
            <a:ext cx="7661275" cy="5157192"/>
          </a:xfrm>
        </p:spPr>
        <p:txBody>
          <a:bodyPr>
            <a:normAutofit fontScale="92500" lnSpcReduction="20000"/>
          </a:bodyPr>
          <a:lstStyle/>
          <a:p>
            <a:pPr marL="539750" lvl="1" indent="-449263">
              <a:buFont typeface="+mj-lt"/>
              <a:buAutoNum type="romanUcPeriod"/>
            </a:pPr>
            <a:r>
              <a:rPr lang="hr-HR" sz="2400" dirty="0" smtClean="0"/>
              <a:t>Apsolutizam i merkantilizam (16.-18. st.)</a:t>
            </a:r>
          </a:p>
          <a:p>
            <a:pPr marL="809625" lvl="2" indent="-449263" defTabSz="719138">
              <a:buFont typeface="Arial" pitchFamily="34" charset="0"/>
              <a:buChar char="•"/>
            </a:pPr>
            <a:r>
              <a:rPr lang="hr-HR" sz="2000" dirty="0" smtClean="0"/>
              <a:t>spor porast stanovništva, potreba za radnom snagom </a:t>
            </a:r>
          </a:p>
          <a:p>
            <a:pPr marL="809625" lvl="2" indent="-449263" defTabSz="719138">
              <a:buFont typeface="Arial" pitchFamily="34" charset="0"/>
              <a:buChar char="•"/>
            </a:pPr>
            <a:r>
              <a:rPr lang="hr-HR" sz="2000" dirty="0" smtClean="0"/>
              <a:t>2 velika migracijska toka – seoba 2-3 </a:t>
            </a:r>
            <a:r>
              <a:rPr lang="hr-HR" sz="2000" dirty="0" err="1" smtClean="0"/>
              <a:t>mil</a:t>
            </a:r>
            <a:r>
              <a:rPr lang="hr-HR" sz="2000" dirty="0" smtClean="0"/>
              <a:t>. Europljana u Novi svijet (</a:t>
            </a:r>
            <a:r>
              <a:rPr lang="hr-HR" sz="2000" dirty="0" err="1" smtClean="0"/>
              <a:t>poluprisilni</a:t>
            </a:r>
            <a:r>
              <a:rPr lang="hr-HR" sz="2000" dirty="0" smtClean="0"/>
              <a:t> migranti – radnici na obvezni ugovor, kažnjenici) i prisilno dovođenje robova (oko 7.5 </a:t>
            </a:r>
            <a:r>
              <a:rPr lang="hr-HR" sz="2000" dirty="0" err="1" smtClean="0"/>
              <a:t>mil</a:t>
            </a:r>
            <a:r>
              <a:rPr lang="hr-HR" sz="2000" dirty="0" smtClean="0"/>
              <a:t>) iz Zapadne Afrike u europske kolonije</a:t>
            </a:r>
          </a:p>
          <a:p>
            <a:pPr marL="809625" lvl="2" indent="-449263" defTabSz="719138">
              <a:buFont typeface="Arial" pitchFamily="34" charset="0"/>
              <a:buChar char="•"/>
            </a:pPr>
            <a:r>
              <a:rPr lang="hr-HR" sz="2000" dirty="0" smtClean="0"/>
              <a:t>Progon vjerskih manjina (Židova i Maura iz Španjolske; irskih katolika iz Britanije; Hugenota iz Francuske)</a:t>
            </a:r>
          </a:p>
          <a:p>
            <a:pPr marL="449263" lvl="1" indent="-358775">
              <a:buFont typeface="+mj-lt"/>
              <a:buAutoNum type="romanUcPeriod"/>
            </a:pPr>
            <a:r>
              <a:rPr lang="hr-HR" sz="2400" dirty="0" smtClean="0"/>
              <a:t>Industrijska revolucija (kraj 18. – 19. st.)</a:t>
            </a:r>
          </a:p>
          <a:p>
            <a:pPr marL="809625" lvl="2" indent="-449263">
              <a:buFont typeface="Arial" pitchFamily="34" charset="0"/>
              <a:buChar char="•"/>
            </a:pPr>
            <a:r>
              <a:rPr lang="hr-HR" sz="2000" dirty="0" smtClean="0"/>
              <a:t>Industrijske, demokratske i demografske revolucije – radne migracije u industrijska središta i Novi svijet</a:t>
            </a:r>
          </a:p>
          <a:p>
            <a:pPr marL="809625" lvl="2" indent="-449263">
              <a:buFont typeface="Arial" pitchFamily="34" charset="0"/>
              <a:buChar char="•"/>
            </a:pPr>
            <a:r>
              <a:rPr lang="hr-HR" sz="2000" dirty="0" smtClean="0"/>
              <a:t>Masovne prekomorske migracije  - 3.4 </a:t>
            </a:r>
            <a:r>
              <a:rPr lang="hr-HR" sz="2000" dirty="0" err="1" smtClean="0"/>
              <a:t>mil</a:t>
            </a:r>
            <a:r>
              <a:rPr lang="hr-HR" sz="2000" dirty="0" smtClean="0"/>
              <a:t>. europskih iseljenika (1800.-1850.); najmasovniji val u razdoblju 1880.-1914. (većina iseljenika iz </a:t>
            </a:r>
            <a:r>
              <a:rPr lang="hr-HR" sz="2000" dirty="0" err="1" smtClean="0"/>
              <a:t>juž</a:t>
            </a:r>
            <a:r>
              <a:rPr lang="hr-HR" sz="2000" dirty="0" smtClean="0"/>
              <a:t>. i </a:t>
            </a:r>
            <a:r>
              <a:rPr lang="hr-HR" sz="2000" dirty="0" err="1" smtClean="0"/>
              <a:t>sredjnjeist</a:t>
            </a:r>
            <a:r>
              <a:rPr lang="hr-HR" sz="2000" dirty="0" smtClean="0"/>
              <a:t>. Europe)</a:t>
            </a:r>
          </a:p>
          <a:p>
            <a:pPr marL="809625" lvl="2" indent="-449263">
              <a:buFont typeface="Arial" pitchFamily="34" charset="0"/>
              <a:buChar char="•"/>
            </a:pPr>
            <a:r>
              <a:rPr lang="hr-HR" sz="2000" dirty="0" smtClean="0"/>
              <a:t>Unutareuropske migracije – iz manje prema jače razvijenim zemljama (Irska – Britanija; Poljska – Njemačka) – jeftina radna snaga, rast neprijateljstva lokalnog stanovništva</a:t>
            </a:r>
          </a:p>
          <a:p>
            <a:pPr marL="809625" lvl="2" indent="-449263">
              <a:buFont typeface="Arial" pitchFamily="34" charset="0"/>
              <a:buChar char="•"/>
            </a:pPr>
            <a:r>
              <a:rPr lang="hr-HR" sz="2000" dirty="0" smtClean="0"/>
              <a:t>Političke izbjeglice (emigranti iz Francuske)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…nastavak</a:t>
            </a:r>
            <a:endParaRPr lang="hr-HR" dirty="0"/>
          </a:p>
        </p:txBody>
      </p:sp>
      <p:sp>
        <p:nvSpPr>
          <p:cNvPr id="3" name="Content Placeholder 2"/>
          <p:cNvSpPr>
            <a:spLocks noGrp="1"/>
          </p:cNvSpPr>
          <p:nvPr>
            <p:ph idx="1"/>
          </p:nvPr>
        </p:nvSpPr>
        <p:spPr/>
        <p:txBody>
          <a:bodyPr/>
          <a:lstStyle/>
          <a:p>
            <a:r>
              <a:rPr lang="hr-HR" dirty="0" smtClean="0"/>
              <a:t>Suvremeno doba (od kraja 19.st.)</a:t>
            </a:r>
          </a:p>
          <a:p>
            <a:pPr lvl="1"/>
            <a:r>
              <a:rPr lang="hr-HR" dirty="0" smtClean="0"/>
              <a:t>Jaz između manjeg broja bogatih, tehnološki naprednih i vojno moćnih država i ostatka svijeta</a:t>
            </a:r>
          </a:p>
          <a:p>
            <a:pPr lvl="1"/>
            <a:r>
              <a:rPr lang="hr-HR" dirty="0" smtClean="0"/>
              <a:t>Demografski razvoj i siromaštvo, razvoj prometa i tehnologije – poticaj</a:t>
            </a:r>
          </a:p>
          <a:p>
            <a:pPr lvl="1"/>
            <a:r>
              <a:rPr lang="hr-HR" dirty="0" smtClean="0"/>
              <a:t>Prisilne migracije nadmašuju radne</a:t>
            </a:r>
          </a:p>
          <a:p>
            <a:pPr lvl="1"/>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Sadržaj predavanja</a:t>
            </a:r>
            <a:endParaRPr lang="hr-HR" dirty="0"/>
          </a:p>
        </p:txBody>
      </p:sp>
      <p:sp>
        <p:nvSpPr>
          <p:cNvPr id="3" name="Content Placeholder 2"/>
          <p:cNvSpPr>
            <a:spLocks noGrp="1"/>
          </p:cNvSpPr>
          <p:nvPr>
            <p:ph idx="1"/>
          </p:nvPr>
        </p:nvSpPr>
        <p:spPr/>
        <p:txBody>
          <a:bodyPr/>
          <a:lstStyle/>
          <a:p>
            <a:r>
              <a:rPr lang="hr-HR" sz="2800" dirty="0" smtClean="0">
                <a:latin typeface="Arial"/>
                <a:cs typeface="Arial"/>
              </a:rPr>
              <a:t>Pojam, vrste i tokovi migracija </a:t>
            </a:r>
          </a:p>
          <a:p>
            <a:r>
              <a:rPr lang="hr-HR" sz="2800" dirty="0" smtClean="0">
                <a:latin typeface="Arial"/>
                <a:cs typeface="Arial"/>
              </a:rPr>
              <a:t>Migracijske politike</a:t>
            </a:r>
            <a:endParaRPr lang="ta-IN" sz="2800" dirty="0" smtClean="0">
              <a:latin typeface="Arial"/>
              <a:cs typeface="Arial"/>
            </a:endParaRPr>
          </a:p>
          <a:p>
            <a:r>
              <a:rPr lang="en-US" sz="2800" dirty="0" smtClean="0">
                <a:latin typeface="Arial"/>
                <a:cs typeface="Arial"/>
              </a:rPr>
              <a:t>I</a:t>
            </a:r>
            <a:r>
              <a:rPr lang="ta-IN" sz="2800" dirty="0" smtClean="0">
                <a:latin typeface="Arial"/>
                <a:cs typeface="Arial"/>
              </a:rPr>
              <a:t>ntegracijske politike</a:t>
            </a:r>
            <a:endParaRPr lang="hr-HR" sz="2800" dirty="0" smtClean="0">
              <a:latin typeface="Arial"/>
              <a:cs typeface="Arial"/>
            </a:endParaRPr>
          </a:p>
          <a:p>
            <a:r>
              <a:rPr lang="hr-HR" sz="2800" dirty="0" smtClean="0">
                <a:latin typeface="Arial"/>
                <a:cs typeface="Arial"/>
              </a:rPr>
              <a:t>Migracijska politika RH</a:t>
            </a:r>
          </a:p>
          <a:p>
            <a:endParaRPr lang="hr-HR" dirty="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100" dirty="0" smtClean="0"/>
              <a:t>Moderne migracije – podjela prema ograničenjima za migrante</a:t>
            </a:r>
            <a:r>
              <a:rPr lang="hr-HR" dirty="0" smtClean="0"/>
              <a:t/>
            </a:r>
            <a:br>
              <a:rPr lang="hr-HR" dirty="0" smtClean="0"/>
            </a:br>
            <a:r>
              <a:rPr lang="hr-HR" sz="2700" dirty="0" smtClean="0"/>
              <a:t>T. </a:t>
            </a:r>
            <a:r>
              <a:rPr lang="hr-HR" sz="2700" dirty="0" err="1" smtClean="0"/>
              <a:t>Hammar</a:t>
            </a:r>
            <a:r>
              <a:rPr lang="hr-HR" sz="2700" dirty="0" smtClean="0"/>
              <a:t> (1990) i </a:t>
            </a:r>
            <a:r>
              <a:rPr lang="hr-HR" sz="2700" dirty="0" err="1" smtClean="0"/>
              <a:t>Rystad</a:t>
            </a:r>
            <a:r>
              <a:rPr lang="hr-HR" sz="2700" dirty="0" smtClean="0"/>
              <a:t> (1992)</a:t>
            </a:r>
            <a:endParaRPr lang="hr-HR" sz="2700" dirty="0"/>
          </a:p>
        </p:txBody>
      </p:sp>
      <p:sp>
        <p:nvSpPr>
          <p:cNvPr id="3" name="Content Placeholder 2"/>
          <p:cNvSpPr>
            <a:spLocks noGrp="1"/>
          </p:cNvSpPr>
          <p:nvPr>
            <p:ph idx="1"/>
          </p:nvPr>
        </p:nvSpPr>
        <p:spPr>
          <a:xfrm>
            <a:off x="949325" y="1700808"/>
            <a:ext cx="7661275" cy="5157192"/>
          </a:xfrm>
        </p:spPr>
        <p:txBody>
          <a:bodyPr>
            <a:normAutofit fontScale="62500" lnSpcReduction="20000"/>
          </a:bodyPr>
          <a:lstStyle/>
          <a:p>
            <a:r>
              <a:rPr lang="hr-HR" dirty="0" smtClean="0"/>
              <a:t>Otvorena vrata (sredina 1800-ih - 1914.)</a:t>
            </a:r>
          </a:p>
          <a:p>
            <a:pPr lvl="1"/>
            <a:r>
              <a:rPr lang="hr-HR" dirty="0" smtClean="0"/>
              <a:t>Slobodna migracija u Europi; ne brani se putovanje u inozemstvo (osim carističke Rusije); mogućnost rada bez ikakvih dozvola</a:t>
            </a:r>
          </a:p>
          <a:p>
            <a:r>
              <a:rPr lang="hr-HR" dirty="0" smtClean="0"/>
              <a:t>Zatvorena vrata (1914. – 1945.)</a:t>
            </a:r>
          </a:p>
          <a:p>
            <a:pPr lvl="1"/>
            <a:r>
              <a:rPr lang="hr-HR" dirty="0" smtClean="0"/>
              <a:t>Imigracijska ograničenja i kontrola stranaca</a:t>
            </a:r>
          </a:p>
          <a:p>
            <a:pPr lvl="1"/>
            <a:r>
              <a:rPr lang="hr-HR" dirty="0" smtClean="0"/>
              <a:t>Sustav kontrole – putovnica kao sredstvo nadzora granica</a:t>
            </a:r>
          </a:p>
          <a:p>
            <a:pPr lvl="1"/>
            <a:r>
              <a:rPr lang="hr-HR" dirty="0" smtClean="0"/>
              <a:t>Zahtjevi za zaštitom domaće radne snage</a:t>
            </a:r>
          </a:p>
          <a:p>
            <a:r>
              <a:rPr lang="hr-HR" dirty="0" smtClean="0"/>
              <a:t>Otvorena vrata (1945. - 1974.) </a:t>
            </a:r>
          </a:p>
          <a:p>
            <a:pPr lvl="1"/>
            <a:r>
              <a:rPr lang="hr-HR" dirty="0" smtClean="0"/>
              <a:t>Relativno slobodna imigracija</a:t>
            </a:r>
          </a:p>
          <a:p>
            <a:pPr lvl="1"/>
            <a:r>
              <a:rPr lang="hr-HR" dirty="0" smtClean="0"/>
              <a:t>Potražnja i direktno regrutiranje radne snage</a:t>
            </a:r>
          </a:p>
          <a:p>
            <a:pPr lvl="1"/>
            <a:r>
              <a:rPr lang="hr-HR" dirty="0" smtClean="0"/>
              <a:t>Hladni rat – političke izbjeglice</a:t>
            </a:r>
          </a:p>
          <a:p>
            <a:pPr lvl="1"/>
            <a:r>
              <a:rPr lang="hr-HR" dirty="0" err="1" smtClean="0"/>
              <a:t>Deokolonizacija</a:t>
            </a:r>
            <a:r>
              <a:rPr lang="hr-HR" dirty="0" smtClean="0"/>
              <a:t> – ekstenzivna imigracija iz bivših kolonija</a:t>
            </a:r>
          </a:p>
          <a:p>
            <a:r>
              <a:rPr lang="hr-HR" dirty="0" smtClean="0"/>
              <a:t>Zatvorena vrata (od 1974. - )</a:t>
            </a:r>
          </a:p>
          <a:p>
            <a:pPr lvl="1"/>
            <a:r>
              <a:rPr lang="hr-HR" dirty="0" smtClean="0"/>
              <a:t>Striktne imigracijske kontrole</a:t>
            </a:r>
          </a:p>
          <a:p>
            <a:pPr lvl="1"/>
            <a:r>
              <a:rPr lang="hr-HR" dirty="0" smtClean="0"/>
              <a:t>Spajanje obitelji</a:t>
            </a:r>
          </a:p>
          <a:p>
            <a:pPr lvl="1"/>
            <a:r>
              <a:rPr lang="hr-HR" dirty="0" smtClean="0"/>
              <a:t>Porast broja izbjeglica iz Trećeg svijeta</a:t>
            </a:r>
          </a:p>
          <a:p>
            <a:pPr lvl="1"/>
            <a:r>
              <a:rPr lang="hr-HR" dirty="0" smtClean="0"/>
              <a:t>Porast nezakonitih migracija</a:t>
            </a:r>
          </a:p>
          <a:p>
            <a:pPr lvl="1"/>
            <a:endParaRPr lang="hr-H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Suvremeni migracijski tokovi</a:t>
            </a:r>
            <a:endParaRPr lang="hr-HR" dirty="0"/>
          </a:p>
        </p:txBody>
      </p:sp>
      <p:pic>
        <p:nvPicPr>
          <p:cNvPr id="4" name="Content Placeholder 3" descr="article_image.php.jpg"/>
          <p:cNvPicPr>
            <a:picLocks noGrp="1" noChangeAspect="1"/>
          </p:cNvPicPr>
          <p:nvPr>
            <p:ph idx="1"/>
          </p:nvPr>
        </p:nvPicPr>
        <p:blipFill>
          <a:blip r:embed="rId2" cstate="print"/>
          <a:stretch>
            <a:fillRect/>
          </a:stretch>
        </p:blipFill>
        <p:spPr>
          <a:xfrm>
            <a:off x="1043608" y="1844824"/>
            <a:ext cx="7200800" cy="4752528"/>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Suvremene migracije u Europi</a:t>
            </a:r>
            <a:endParaRPr lang="hr-HR" dirty="0"/>
          </a:p>
        </p:txBody>
      </p:sp>
      <p:sp>
        <p:nvSpPr>
          <p:cNvPr id="3" name="Content Placeholder 2"/>
          <p:cNvSpPr>
            <a:spLocks noGrp="1"/>
          </p:cNvSpPr>
          <p:nvPr>
            <p:ph idx="1"/>
          </p:nvPr>
        </p:nvSpPr>
        <p:spPr/>
        <p:txBody>
          <a:bodyPr>
            <a:normAutofit lnSpcReduction="10000"/>
          </a:bodyPr>
          <a:lstStyle/>
          <a:p>
            <a:r>
              <a:rPr lang="hr-HR" sz="2400" dirty="0" smtClean="0"/>
              <a:t>Izbjeglice i raseljene osobe nakon Drugog svjetskog rata</a:t>
            </a:r>
          </a:p>
          <a:p>
            <a:r>
              <a:rPr lang="hr-HR" sz="2400" dirty="0" smtClean="0"/>
              <a:t>Doseljavanje iz bivših kolonija</a:t>
            </a:r>
          </a:p>
          <a:p>
            <a:r>
              <a:rPr lang="hr-HR" sz="2400" dirty="0" smtClean="0"/>
              <a:t>Radne migracije – tijekom 1960-ih</a:t>
            </a:r>
          </a:p>
          <a:p>
            <a:r>
              <a:rPr lang="hr-HR" sz="2400" dirty="0" smtClean="0"/>
              <a:t>Tražitelji azila – porast od 1980-ih, i posebno 1990-ih</a:t>
            </a:r>
          </a:p>
          <a:p>
            <a:r>
              <a:rPr lang="hr-HR" sz="2400" dirty="0" smtClean="0"/>
              <a:t>Od 1970– ih - spajanje obitelji</a:t>
            </a:r>
          </a:p>
          <a:p>
            <a:r>
              <a:rPr lang="hr-HR" sz="2400" dirty="0" smtClean="0"/>
              <a:t>Neregularne migracije u porastu</a:t>
            </a:r>
          </a:p>
          <a:p>
            <a:r>
              <a:rPr lang="hr-HR" sz="2400" dirty="0" smtClean="0"/>
              <a:t>Restriktivne migracijske politike – ‘tvrđava Europa’</a:t>
            </a:r>
          </a:p>
          <a:p>
            <a:r>
              <a:rPr lang="hr-HR" sz="2400" dirty="0" smtClean="0"/>
              <a:t>Odljev mozgova – migracije stručnjaka</a:t>
            </a:r>
            <a:endParaRPr lang="hr-H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200" dirty="0" smtClean="0"/>
              <a:t>Populacija stranih državljana u EU prema području porijekla,1.1.2012. (EUROSTAT)</a:t>
            </a:r>
            <a:endParaRPr lang="hr-HR" sz="3200" dirty="0"/>
          </a:p>
        </p:txBody>
      </p:sp>
      <p:pic>
        <p:nvPicPr>
          <p:cNvPr id="4" name="Content Placeholder 3" descr="Citizens_of_non-EU_countries_resident_in_the_EU-27_by_continent_of_origin,1_January_2012,_(%).png"/>
          <p:cNvPicPr>
            <a:picLocks noGrp="1" noChangeAspect="1"/>
          </p:cNvPicPr>
          <p:nvPr>
            <p:ph idx="1"/>
          </p:nvPr>
        </p:nvPicPr>
        <p:blipFill>
          <a:blip r:embed="rId2" cstate="print"/>
          <a:stretch>
            <a:fillRect/>
          </a:stretch>
        </p:blipFill>
        <p:spPr>
          <a:xfrm>
            <a:off x="1331640" y="1772816"/>
            <a:ext cx="6480720" cy="5085184"/>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3200" dirty="0" smtClean="0"/>
              <a:t>Najvažnije zemlje podrijetla migranata, 1.1.2012.</a:t>
            </a:r>
            <a:r>
              <a:rPr lang="pl-PL" sz="3200" dirty="0" smtClean="0"/>
              <a:t> (EUROSTAT)</a:t>
            </a:r>
            <a:endParaRPr lang="hr-HR" sz="3200" dirty="0"/>
          </a:p>
        </p:txBody>
      </p:sp>
      <p:pic>
        <p:nvPicPr>
          <p:cNvPr id="4" name="Content Placeholder 3" descr="Main_countries_of_origin_of_non-nationals,_EU-27,_1_January_2012_(million)_.png"/>
          <p:cNvPicPr>
            <a:picLocks noGrp="1" noChangeAspect="1"/>
          </p:cNvPicPr>
          <p:nvPr>
            <p:ph idx="1"/>
          </p:nvPr>
        </p:nvPicPr>
        <p:blipFill>
          <a:blip r:embed="rId2" cstate="print"/>
          <a:stretch>
            <a:fillRect/>
          </a:stretch>
        </p:blipFill>
        <p:spPr>
          <a:xfrm>
            <a:off x="683568" y="1700809"/>
            <a:ext cx="7920879" cy="4536504"/>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Izvori</a:t>
            </a:r>
            <a:endParaRPr lang="hr-HR" dirty="0"/>
          </a:p>
        </p:txBody>
      </p:sp>
      <p:sp>
        <p:nvSpPr>
          <p:cNvPr id="3" name="Content Placeholder 2"/>
          <p:cNvSpPr>
            <a:spLocks noGrp="1"/>
          </p:cNvSpPr>
          <p:nvPr>
            <p:ph idx="1"/>
          </p:nvPr>
        </p:nvSpPr>
        <p:spPr/>
        <p:txBody>
          <a:bodyPr/>
          <a:lstStyle/>
          <a:p>
            <a:r>
              <a:rPr lang="vi-VN" sz="2400" dirty="0" smtClean="0"/>
              <a:t>Mesić, M</a:t>
            </a:r>
            <a:r>
              <a:rPr lang="hr-HR" sz="2400" dirty="0" smtClean="0"/>
              <a:t>. (2002)</a:t>
            </a:r>
            <a:r>
              <a:rPr lang="vi-VN" sz="2400" dirty="0" smtClean="0"/>
              <a:t> </a:t>
            </a:r>
            <a:r>
              <a:rPr lang="vi-VN" sz="2400" i="1" dirty="0" smtClean="0"/>
              <a:t>Međunarodne migracije</a:t>
            </a:r>
            <a:r>
              <a:rPr lang="vi-VN" sz="2400" dirty="0" smtClean="0"/>
              <a:t>: tokovi i teorije, Zagreb</a:t>
            </a:r>
            <a:r>
              <a:rPr lang="hr-HR" sz="2400" dirty="0" smtClean="0"/>
              <a:t>:</a:t>
            </a:r>
            <a:r>
              <a:rPr lang="vi-VN" sz="2400" dirty="0" smtClean="0"/>
              <a:t> Filozofski fakultet</a:t>
            </a:r>
            <a:r>
              <a:rPr lang="hr-HR" sz="2400" dirty="0" smtClean="0"/>
              <a:t>.</a:t>
            </a:r>
          </a:p>
          <a:p>
            <a:r>
              <a:rPr lang="hr-HR" sz="2400" dirty="0" err="1" smtClean="0"/>
              <a:t>Giddens</a:t>
            </a:r>
            <a:r>
              <a:rPr lang="hr-HR" sz="2400" dirty="0" smtClean="0"/>
              <a:t>, A. (2007) </a:t>
            </a:r>
            <a:r>
              <a:rPr lang="hr-HR" sz="2400" i="1" dirty="0" smtClean="0"/>
              <a:t>Sociologija</a:t>
            </a:r>
            <a:r>
              <a:rPr lang="hr-HR" sz="2400" dirty="0" smtClean="0"/>
              <a:t>, Zagreb: Nakladni zavod Globus, str. 242-279</a:t>
            </a:r>
            <a:endParaRPr lang="hr-H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Pojam migracija</a:t>
            </a:r>
            <a:endParaRPr lang="hr-HR" dirty="0"/>
          </a:p>
        </p:txBody>
      </p:sp>
      <p:sp>
        <p:nvSpPr>
          <p:cNvPr id="3" name="Content Placeholder 2"/>
          <p:cNvSpPr>
            <a:spLocks noGrp="1"/>
          </p:cNvSpPr>
          <p:nvPr>
            <p:ph idx="1"/>
          </p:nvPr>
        </p:nvSpPr>
        <p:spPr>
          <a:xfrm>
            <a:off x="827584" y="1916832"/>
            <a:ext cx="8106104" cy="4941168"/>
          </a:xfrm>
        </p:spPr>
        <p:txBody>
          <a:bodyPr>
            <a:normAutofit/>
          </a:bodyPr>
          <a:lstStyle/>
          <a:p>
            <a:pPr marL="449263" indent="-366713">
              <a:lnSpc>
                <a:spcPct val="120000"/>
              </a:lnSpc>
            </a:pPr>
            <a:r>
              <a:rPr lang="sv-SE" sz="2000" dirty="0" smtClean="0"/>
              <a:t>lat. </a:t>
            </a:r>
            <a:r>
              <a:rPr lang="sv-SE" sz="2000" i="1" dirty="0" smtClean="0"/>
              <a:t>migratio, migrare –</a:t>
            </a:r>
            <a:r>
              <a:rPr lang="sv-SE" sz="2000" dirty="0" smtClean="0"/>
              <a:t> lutanje, kretanje, seljenje </a:t>
            </a:r>
            <a:endParaRPr lang="hr-HR" sz="2000" dirty="0" smtClean="0"/>
          </a:p>
          <a:p>
            <a:pPr marL="449263" indent="-366713">
              <a:lnSpc>
                <a:spcPct val="120000"/>
              </a:lnSpc>
            </a:pPr>
            <a:r>
              <a:rPr lang="hr-HR" sz="2000" dirty="0" smtClean="0"/>
              <a:t>interdisciplinarno područje istraživanje</a:t>
            </a:r>
          </a:p>
          <a:p>
            <a:pPr marL="449263" indent="-366713">
              <a:lnSpc>
                <a:spcPct val="120000"/>
              </a:lnSpc>
            </a:pPr>
            <a:r>
              <a:rPr lang="hr-HR" sz="2000" dirty="0" smtClean="0"/>
              <a:t>Različiti predmeti proučavanja, ovisno o disciplini:</a:t>
            </a:r>
          </a:p>
          <a:p>
            <a:pPr marL="890588" lvl="1" indent="-366713">
              <a:lnSpc>
                <a:spcPct val="120000"/>
              </a:lnSpc>
              <a:buFont typeface="Arial" pitchFamily="34" charset="0"/>
              <a:buChar char="•"/>
            </a:pPr>
            <a:r>
              <a:rPr lang="hr-HR" sz="2000" dirty="0" smtClean="0"/>
              <a:t>Geografija – uzrok i posljedice migracija na mjesto porijekla i na mjesto doseljenja</a:t>
            </a:r>
          </a:p>
          <a:p>
            <a:pPr marL="890588" lvl="1" indent="-366713">
              <a:lnSpc>
                <a:spcPct val="120000"/>
              </a:lnSpc>
              <a:buFont typeface="Arial" pitchFamily="34" charset="0"/>
              <a:buChar char="•"/>
            </a:pPr>
            <a:r>
              <a:rPr lang="hr-HR" sz="2000" dirty="0" smtClean="0"/>
              <a:t>Demografija  – migracije kao jedna od 3 sastavnice kretanja stanovništva, uz fertilitet i mortalitet</a:t>
            </a:r>
          </a:p>
          <a:p>
            <a:pPr marL="890588" lvl="1" indent="-366713">
              <a:lnSpc>
                <a:spcPct val="120000"/>
              </a:lnSpc>
              <a:buFont typeface="Arial" pitchFamily="34" charset="0"/>
              <a:buChar char="•"/>
            </a:pPr>
            <a:r>
              <a:rPr lang="hr-HR" sz="2000" dirty="0" smtClean="0"/>
              <a:t>Antropologija  – etnički sastav, obilježja rasnih i kulturnih skupina migranata u usporedbi s domaćim stanovništvom</a:t>
            </a:r>
          </a:p>
          <a:p>
            <a:pPr marL="890588" lvl="1" indent="-366713">
              <a:lnSpc>
                <a:spcPct val="120000"/>
              </a:lnSpc>
              <a:buFont typeface="Arial" pitchFamily="34" charset="0"/>
              <a:buChar char="•"/>
            </a:pPr>
            <a:r>
              <a:rPr lang="hr-HR" sz="2000" dirty="0" smtClean="0"/>
              <a:t>Ekonomija -  ekonomske posljedice migracija</a:t>
            </a:r>
          </a:p>
          <a:p>
            <a:pPr marL="890588" lvl="1" indent="-366713">
              <a:lnSpc>
                <a:spcPct val="120000"/>
              </a:lnSpc>
              <a:buFont typeface="Arial" pitchFamily="34" charset="0"/>
              <a:buChar char="•"/>
            </a:pPr>
            <a:r>
              <a:rPr lang="hr-HR" sz="2000" dirty="0" smtClean="0"/>
              <a:t>Sociologija – različiti aspekti migracija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Migracije </a:t>
            </a:r>
            <a:endParaRPr lang="hr-HR" dirty="0"/>
          </a:p>
        </p:txBody>
      </p:sp>
      <p:sp>
        <p:nvSpPr>
          <p:cNvPr id="3" name="Content Placeholder 2"/>
          <p:cNvSpPr>
            <a:spLocks noGrp="1"/>
          </p:cNvSpPr>
          <p:nvPr>
            <p:ph idx="1"/>
          </p:nvPr>
        </p:nvSpPr>
        <p:spPr/>
        <p:txBody>
          <a:bodyPr>
            <a:normAutofit fontScale="92500"/>
          </a:bodyPr>
          <a:lstStyle/>
          <a:p>
            <a:r>
              <a:rPr lang="vi-VN" sz="2400" dirty="0" smtClean="0"/>
              <a:t>Razlik</a:t>
            </a:r>
            <a:r>
              <a:rPr lang="hr-HR" sz="2400" dirty="0" smtClean="0"/>
              <a:t>a </a:t>
            </a:r>
            <a:r>
              <a:rPr lang="vi-VN" sz="2400" dirty="0" smtClean="0"/>
              <a:t>između migracija i prostorne mobilnosti</a:t>
            </a:r>
            <a:r>
              <a:rPr lang="hr-HR" sz="2400" dirty="0" smtClean="0"/>
              <a:t> -</a:t>
            </a:r>
            <a:r>
              <a:rPr lang="vi-VN" sz="2400" dirty="0" smtClean="0"/>
              <a:t> svaka migracija uključuje kretanje, ali svako kretanje nije migracija </a:t>
            </a:r>
          </a:p>
          <a:p>
            <a:r>
              <a:rPr lang="hr-HR" sz="2400" dirty="0" smtClean="0"/>
              <a:t>Različite definicija pojma migracije</a:t>
            </a:r>
          </a:p>
          <a:p>
            <a:r>
              <a:rPr lang="hr-HR" sz="2400" dirty="0" smtClean="0"/>
              <a:t>Preseljenje pojedinaca ili grupa iz jedne zemlje, regije ili teritorija u drugu sa svrhom promjene mjesta stalnog boravka i relativno trajnog/stalnog nastanjivanja </a:t>
            </a:r>
          </a:p>
          <a:p>
            <a:r>
              <a:rPr lang="hr-HR" sz="2400" dirty="0" smtClean="0"/>
              <a:t>U 2013. gotovo 232 </a:t>
            </a:r>
            <a:r>
              <a:rPr lang="hr-HR" sz="2400" dirty="0" err="1" smtClean="0"/>
              <a:t>mil</a:t>
            </a:r>
            <a:r>
              <a:rPr lang="hr-HR" sz="2400" dirty="0" smtClean="0"/>
              <a:t>. ljudi živi u drugoj državi (3,2% svjetskog stanovništva) – u Europi 72. </a:t>
            </a:r>
            <a:r>
              <a:rPr lang="hr-HR" sz="2400" dirty="0" err="1" smtClean="0"/>
              <a:t>mil</a:t>
            </a:r>
            <a:r>
              <a:rPr lang="hr-HR" sz="2400" dirty="0" smtClean="0"/>
              <a:t> (najviše Francuska i Njemačka), u Aziji 71 </a:t>
            </a:r>
            <a:r>
              <a:rPr lang="hr-HR" sz="2400" dirty="0" err="1" smtClean="0"/>
              <a:t>mil</a:t>
            </a:r>
            <a:r>
              <a:rPr lang="hr-HR" sz="2400" dirty="0" smtClean="0"/>
              <a:t>. (UN)</a:t>
            </a:r>
          </a:p>
          <a:p>
            <a:r>
              <a:rPr lang="hr-HR" sz="2400" dirty="0" smtClean="0">
                <a:hlinkClick r:id="rId2"/>
              </a:rPr>
              <a:t>http://data.worldbank.org/</a:t>
            </a:r>
            <a:r>
              <a:rPr lang="hr-HR" sz="2400" dirty="0" err="1" smtClean="0">
                <a:hlinkClick r:id="rId2"/>
              </a:rPr>
              <a:t>indicator</a:t>
            </a:r>
            <a:r>
              <a:rPr lang="hr-HR" sz="2400" dirty="0" smtClean="0">
                <a:hlinkClick r:id="rId2"/>
              </a:rPr>
              <a:t>/SM.POP.TOTL</a:t>
            </a:r>
            <a:endParaRPr lang="hr-HR" sz="2400" dirty="0" smtClean="0"/>
          </a:p>
          <a:p>
            <a:endParaRPr lang="hr-HR" sz="2400" dirty="0" smtClean="0"/>
          </a:p>
          <a:p>
            <a:endParaRPr lang="hr-HR" dirty="0" smtClean="0"/>
          </a:p>
          <a:p>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…nastavak</a:t>
            </a:r>
            <a:endParaRPr lang="hr-HR" dirty="0"/>
          </a:p>
        </p:txBody>
      </p:sp>
      <p:sp>
        <p:nvSpPr>
          <p:cNvPr id="3" name="Content Placeholder 2"/>
          <p:cNvSpPr>
            <a:spLocks noGrp="1"/>
          </p:cNvSpPr>
          <p:nvPr>
            <p:ph idx="1"/>
          </p:nvPr>
        </p:nvSpPr>
        <p:spPr>
          <a:xfrm>
            <a:off x="949325" y="1981200"/>
            <a:ext cx="7661275" cy="4328120"/>
          </a:xfrm>
        </p:spPr>
        <p:txBody>
          <a:bodyPr>
            <a:normAutofit fontScale="77500" lnSpcReduction="20000"/>
          </a:bodyPr>
          <a:lstStyle/>
          <a:p>
            <a:pPr marL="447675" lvl="1" indent="-447675">
              <a:lnSpc>
                <a:spcPct val="120000"/>
              </a:lnSpc>
              <a:buClr>
                <a:schemeClr val="accent1"/>
              </a:buClr>
              <a:buSzPct val="70000"/>
              <a:buFont typeface="Wingdings" pitchFamily="2" charset="2"/>
              <a:buChar char="n"/>
            </a:pPr>
            <a:r>
              <a:rPr lang="hr-HR" dirty="0" smtClean="0"/>
              <a:t>Određujući elementi migracija:</a:t>
            </a:r>
          </a:p>
          <a:p>
            <a:pPr lvl="1">
              <a:lnSpc>
                <a:spcPct val="120000"/>
              </a:lnSpc>
            </a:pPr>
            <a:r>
              <a:rPr lang="hr-HR" dirty="0" smtClean="0"/>
              <a:t>Promjena prebivališta (isključuje ljude koji zadržavaju više mjesta stanovanja ili one koji nemaju uobičajeno mjesto stanovanja, npr. nomadi)</a:t>
            </a:r>
          </a:p>
          <a:p>
            <a:pPr lvl="1">
              <a:lnSpc>
                <a:spcPct val="120000"/>
              </a:lnSpc>
            </a:pPr>
            <a:r>
              <a:rPr lang="hr-HR" dirty="0" smtClean="0"/>
              <a:t>Trajnost ili </a:t>
            </a:r>
            <a:r>
              <a:rPr lang="hr-HR" dirty="0" err="1" smtClean="0"/>
              <a:t>polutrajnost</a:t>
            </a:r>
            <a:r>
              <a:rPr lang="hr-HR" dirty="0" smtClean="0"/>
              <a:t> (isključuje dnevne ‘migracije na posao’) </a:t>
            </a:r>
          </a:p>
          <a:p>
            <a:pPr lvl="1">
              <a:lnSpc>
                <a:spcPct val="120000"/>
              </a:lnSpc>
            </a:pPr>
            <a:r>
              <a:rPr lang="hr-HR" dirty="0" smtClean="0"/>
              <a:t>Razdaljina (razlikuje migracije od pukog preseljenja; npr. migracija nije preseljenje iz </a:t>
            </a:r>
            <a:r>
              <a:rPr lang="hr-HR" dirty="0" err="1" smtClean="0"/>
              <a:t>Vrapča</a:t>
            </a:r>
            <a:r>
              <a:rPr lang="hr-HR" dirty="0" smtClean="0"/>
              <a:t> u Maksimir)</a:t>
            </a:r>
          </a:p>
          <a:p>
            <a:pPr marL="447675" lvl="1" indent="-447675">
              <a:lnSpc>
                <a:spcPct val="120000"/>
              </a:lnSpc>
              <a:buClr>
                <a:schemeClr val="accent1"/>
              </a:buClr>
              <a:buSzPct val="70000"/>
              <a:buFont typeface="Wingdings" pitchFamily="2" charset="2"/>
              <a:buChar char="n"/>
            </a:pPr>
            <a:r>
              <a:rPr lang="hr-HR" dirty="0" smtClean="0"/>
              <a:t>Relativna važnost navedenih elemenata – ovisno o disciplini</a:t>
            </a:r>
          </a:p>
          <a:p>
            <a:pPr marL="447675" lvl="1" indent="-447675">
              <a:lnSpc>
                <a:spcPct val="120000"/>
              </a:lnSpc>
              <a:buClr>
                <a:schemeClr val="accent1"/>
              </a:buClr>
              <a:buSzPct val="70000"/>
              <a:buFont typeface="Wingdings" pitchFamily="2" charset="2"/>
              <a:buChar char="n"/>
            </a:pPr>
            <a:r>
              <a:rPr lang="hr-HR" dirty="0" smtClean="0"/>
              <a:t>Uglavnom se odnose na dobrovoljne (radne) migracije</a:t>
            </a:r>
          </a:p>
          <a:p>
            <a:endParaRPr lang="hr-H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…nastavak</a:t>
            </a:r>
            <a:endParaRPr lang="hr-HR" dirty="0"/>
          </a:p>
        </p:txBody>
      </p:sp>
      <p:sp>
        <p:nvSpPr>
          <p:cNvPr id="3" name="Content Placeholder 2"/>
          <p:cNvSpPr>
            <a:spLocks noGrp="1"/>
          </p:cNvSpPr>
          <p:nvPr>
            <p:ph idx="1"/>
          </p:nvPr>
        </p:nvSpPr>
        <p:spPr/>
        <p:txBody>
          <a:bodyPr>
            <a:normAutofit/>
          </a:bodyPr>
          <a:lstStyle/>
          <a:p>
            <a:pPr marL="449263" indent="-366713">
              <a:lnSpc>
                <a:spcPct val="120000"/>
              </a:lnSpc>
            </a:pPr>
            <a:r>
              <a:rPr lang="en-US" sz="2800" dirty="0" err="1" smtClean="0"/>
              <a:t>Im</a:t>
            </a:r>
            <a:r>
              <a:rPr lang="hr-HR" sz="2800" dirty="0" err="1" smtClean="0"/>
              <a:t>igracija</a:t>
            </a:r>
            <a:r>
              <a:rPr lang="en-US" sz="2800" dirty="0" smtClean="0"/>
              <a:t> – </a:t>
            </a:r>
            <a:r>
              <a:rPr lang="hr-HR" sz="2800" dirty="0" smtClean="0"/>
              <a:t>ulazak i nastanjivanje ne-državljana u zemlji primateljici/destinaciji.</a:t>
            </a:r>
          </a:p>
          <a:p>
            <a:pPr marL="449263" indent="-366713">
              <a:lnSpc>
                <a:spcPct val="120000"/>
              </a:lnSpc>
            </a:pPr>
            <a:r>
              <a:rPr lang="en-US" sz="2800" dirty="0" err="1" smtClean="0"/>
              <a:t>Emigra</a:t>
            </a:r>
            <a:r>
              <a:rPr lang="hr-HR" sz="2800" dirty="0" err="1" smtClean="0"/>
              <a:t>cija</a:t>
            </a:r>
            <a:r>
              <a:rPr lang="en-US" sz="2800" dirty="0" smtClean="0"/>
              <a:t> – </a:t>
            </a:r>
            <a:r>
              <a:rPr lang="hr-HR" sz="2800" dirty="0" smtClean="0"/>
              <a:t>odlazak ili izlazak iz jedne zemlje s namjerom nastanjivanja u drugoj.</a:t>
            </a:r>
          </a:p>
          <a:p>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Utjecaj migracija</a:t>
            </a:r>
            <a:endParaRPr lang="hr-HR"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hr-HR" dirty="0" smtClean="0"/>
              <a:t>Različit u pojedinim zemljama - ovisi o opsegu, strukturi i karakteristikama emigranata i imigranata </a:t>
            </a:r>
          </a:p>
          <a:p>
            <a:pPr>
              <a:lnSpc>
                <a:spcPct val="120000"/>
              </a:lnSpc>
            </a:pPr>
            <a:r>
              <a:rPr lang="hr-HR" dirty="0" smtClean="0"/>
              <a:t>Pozitivni efekti: privremeno olakšanje na tržištu rada, gospodarski razvoj od pomoći emigranata, umrežavanje, dolazak/povratak znanja i kapitala </a:t>
            </a:r>
          </a:p>
          <a:p>
            <a:pPr>
              <a:lnSpc>
                <a:spcPct val="120000"/>
              </a:lnSpc>
            </a:pPr>
            <a:r>
              <a:rPr lang="vi-VN" dirty="0" smtClean="0"/>
              <a:t>Negativni efekti</a:t>
            </a:r>
            <a:r>
              <a:rPr lang="hr-HR" dirty="0" smtClean="0"/>
              <a:t> - </a:t>
            </a:r>
            <a:r>
              <a:rPr lang="vi-VN" dirty="0" smtClean="0"/>
              <a:t>političk</a:t>
            </a:r>
            <a:r>
              <a:rPr lang="hr-HR" dirty="0" smtClean="0"/>
              <a:t>e</a:t>
            </a:r>
            <a:r>
              <a:rPr lang="vi-VN" dirty="0" smtClean="0"/>
              <a:t>, ekonomsk</a:t>
            </a:r>
            <a:r>
              <a:rPr lang="hr-HR" dirty="0" smtClean="0"/>
              <a:t>e</a:t>
            </a:r>
            <a:r>
              <a:rPr lang="vi-VN" dirty="0" smtClean="0"/>
              <a:t> ili društven</a:t>
            </a:r>
            <a:r>
              <a:rPr lang="hr-HR" dirty="0" smtClean="0"/>
              <a:t>e</a:t>
            </a:r>
            <a:r>
              <a:rPr lang="vi-VN" dirty="0" smtClean="0"/>
              <a:t> napetosti između lokalnog stanovništva i doseljenika </a:t>
            </a:r>
          </a:p>
          <a:p>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Vrste migracija </a:t>
            </a:r>
            <a:endParaRPr lang="hr-HR" dirty="0"/>
          </a:p>
        </p:txBody>
      </p:sp>
      <p:sp>
        <p:nvSpPr>
          <p:cNvPr id="3" name="Content Placeholder 2"/>
          <p:cNvSpPr>
            <a:spLocks noGrp="1"/>
          </p:cNvSpPr>
          <p:nvPr>
            <p:ph idx="1"/>
          </p:nvPr>
        </p:nvSpPr>
        <p:spPr>
          <a:xfrm>
            <a:off x="949325" y="1981200"/>
            <a:ext cx="7661275" cy="4472136"/>
          </a:xfrm>
        </p:spPr>
        <p:txBody>
          <a:bodyPr>
            <a:normAutofit fontScale="70000" lnSpcReduction="20000"/>
          </a:bodyPr>
          <a:lstStyle/>
          <a:p>
            <a:pPr>
              <a:lnSpc>
                <a:spcPct val="120000"/>
              </a:lnSpc>
            </a:pPr>
            <a:r>
              <a:rPr lang="hr-HR" dirty="0" smtClean="0"/>
              <a:t>Različite tipologije – ovisno  odabranom kriteriju (npr. trajanje, dobrovoljnost, organiziranost, uzrok, </a:t>
            </a:r>
            <a:r>
              <a:rPr lang="hr-HR" dirty="0" err="1" smtClean="0"/>
              <a:t>itd</a:t>
            </a:r>
            <a:r>
              <a:rPr lang="hr-HR" dirty="0" smtClean="0"/>
              <a:t>)</a:t>
            </a:r>
          </a:p>
          <a:p>
            <a:pPr>
              <a:lnSpc>
                <a:spcPct val="120000"/>
              </a:lnSpc>
            </a:pPr>
            <a:r>
              <a:rPr lang="hr-HR" dirty="0" smtClean="0"/>
              <a:t>Kriterij motiva: </a:t>
            </a:r>
          </a:p>
          <a:p>
            <a:pPr lvl="1">
              <a:lnSpc>
                <a:spcPct val="120000"/>
              </a:lnSpc>
            </a:pPr>
            <a:r>
              <a:rPr lang="hr-HR" dirty="0" smtClean="0"/>
              <a:t>ekonomske i neekonomske, obiteljske, obrazovne, </a:t>
            </a:r>
            <a:r>
              <a:rPr lang="hr-HR" dirty="0" err="1" smtClean="0"/>
              <a:t>itd</a:t>
            </a:r>
            <a:r>
              <a:rPr lang="hr-HR" dirty="0" smtClean="0"/>
              <a:t> </a:t>
            </a:r>
          </a:p>
          <a:p>
            <a:pPr>
              <a:lnSpc>
                <a:spcPct val="120000"/>
              </a:lnSpc>
            </a:pPr>
            <a:r>
              <a:rPr lang="hr-HR" dirty="0" smtClean="0"/>
              <a:t>Kriterij dobrovoljnosti:</a:t>
            </a:r>
          </a:p>
          <a:p>
            <a:pPr lvl="1">
              <a:lnSpc>
                <a:spcPct val="120000"/>
              </a:lnSpc>
            </a:pPr>
            <a:r>
              <a:rPr lang="hr-HR" dirty="0" smtClean="0"/>
              <a:t>Dobrovoljne migracije – najčešće radne migracije, spajanje obitelji i slično (osobni razlozi)</a:t>
            </a:r>
          </a:p>
          <a:p>
            <a:pPr lvl="1">
              <a:lnSpc>
                <a:spcPct val="120000"/>
              </a:lnSpc>
            </a:pPr>
            <a:r>
              <a:rPr lang="hr-HR" dirty="0" smtClean="0"/>
              <a:t>Prisilne migracije - napuštanje zemlje podrijetla pojedinačno, u strahu od progona, ili masovno, zbog rata, oružanog sukoba ili masovnog kršenja ljudskih prava (ne-osobni razlozi).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…nastavak</a:t>
            </a:r>
            <a:endParaRPr lang="hr-HR" dirty="0"/>
          </a:p>
        </p:txBody>
      </p:sp>
      <p:sp>
        <p:nvSpPr>
          <p:cNvPr id="3" name="Content Placeholder 2"/>
          <p:cNvSpPr>
            <a:spLocks noGrp="1"/>
          </p:cNvSpPr>
          <p:nvPr>
            <p:ph idx="1"/>
          </p:nvPr>
        </p:nvSpPr>
        <p:spPr>
          <a:xfrm>
            <a:off x="949325" y="1981200"/>
            <a:ext cx="7661275" cy="4544144"/>
          </a:xfrm>
        </p:spPr>
        <p:txBody>
          <a:bodyPr>
            <a:normAutofit fontScale="92500" lnSpcReduction="20000"/>
          </a:bodyPr>
          <a:lstStyle/>
          <a:p>
            <a:r>
              <a:rPr lang="hr-HR" sz="2400" dirty="0" smtClean="0"/>
              <a:t>Kriterij prostora:</a:t>
            </a:r>
          </a:p>
          <a:p>
            <a:pPr lvl="1"/>
            <a:r>
              <a:rPr lang="hr-HR" sz="2400" dirty="0" smtClean="0"/>
              <a:t>Vanjske – preko državnih granica</a:t>
            </a:r>
          </a:p>
          <a:p>
            <a:pPr lvl="1"/>
            <a:r>
              <a:rPr lang="hr-HR" sz="2400" dirty="0" smtClean="0"/>
              <a:t>Unutarnje – unutar granica države</a:t>
            </a:r>
          </a:p>
          <a:p>
            <a:pPr lvl="1"/>
            <a:r>
              <a:rPr lang="hr-HR" sz="2400" dirty="0" smtClean="0"/>
              <a:t>Tranzitne </a:t>
            </a:r>
          </a:p>
          <a:p>
            <a:r>
              <a:rPr lang="hr-HR" sz="2400" dirty="0" smtClean="0"/>
              <a:t>Kriterij legalnosti:</a:t>
            </a:r>
          </a:p>
          <a:p>
            <a:pPr lvl="1">
              <a:lnSpc>
                <a:spcPct val="120000"/>
              </a:lnSpc>
            </a:pPr>
            <a:r>
              <a:rPr lang="hr-HR" sz="2400" dirty="0" smtClean="0"/>
              <a:t>Zakonite migracije – uz potrebne dokumente i dozvole</a:t>
            </a:r>
          </a:p>
          <a:p>
            <a:pPr lvl="1">
              <a:lnSpc>
                <a:spcPct val="120000"/>
              </a:lnSpc>
            </a:pPr>
            <a:r>
              <a:rPr lang="hr-HR" sz="2400" dirty="0" smtClean="0"/>
              <a:t>Neregularne migracije – nedopušteni prelazak granice i boravak u drugoj državi</a:t>
            </a:r>
          </a:p>
          <a:p>
            <a:r>
              <a:rPr lang="hr-HR" sz="2400" dirty="0" smtClean="0"/>
              <a:t>Kriterij vremena:</a:t>
            </a:r>
          </a:p>
          <a:p>
            <a:pPr lvl="1"/>
            <a:r>
              <a:rPr lang="hr-HR" sz="2400" dirty="0" smtClean="0"/>
              <a:t>Dugoročne vs. periodične ili sezonske</a:t>
            </a:r>
          </a:p>
          <a:p>
            <a:pPr lvl="1"/>
            <a:r>
              <a:rPr lang="hr-HR" sz="2400" dirty="0" smtClean="0"/>
              <a:t>Slučajne ili privremene; trajne ili periodične; definitivne</a:t>
            </a:r>
          </a:p>
        </p:txBody>
      </p:sp>
    </p:spTree>
  </p:cSld>
  <p:clrMapOvr>
    <a:masterClrMapping/>
  </p:clrMapOvr>
</p:sld>
</file>

<file path=ppt/theme/theme1.xml><?xml version="1.0" encoding="utf-8"?>
<a:theme xmlns:a="http://schemas.openxmlformats.org/drawingml/2006/main" name="Theme1">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1050</TotalTime>
  <Words>1596</Words>
  <Application>Microsoft Office PowerPoint</Application>
  <PresentationFormat>On-screen Show (4:3)</PresentationFormat>
  <Paragraphs>163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Times New Roman</vt:lpstr>
      <vt:lpstr>Wingdings</vt:lpstr>
      <vt:lpstr>Theme1</vt:lpstr>
      <vt:lpstr>Migracije, azil i stranci</vt:lpstr>
      <vt:lpstr>Sadržaj predavanja</vt:lpstr>
      <vt:lpstr>Pojam migracija</vt:lpstr>
      <vt:lpstr>Migracije </vt:lpstr>
      <vt:lpstr>…nastavak</vt:lpstr>
      <vt:lpstr>…nastavak</vt:lpstr>
      <vt:lpstr>Utjecaj migracija</vt:lpstr>
      <vt:lpstr>Vrste migracija </vt:lpstr>
      <vt:lpstr>…nastavak</vt:lpstr>
      <vt:lpstr>Tipologija S. Collins (1993) </vt:lpstr>
      <vt:lpstr>Razlozi za migriranje</vt:lpstr>
      <vt:lpstr>Push-pull teorija Lee (1966) i Lewis (1982)</vt:lpstr>
      <vt:lpstr>Pojam migranta</vt:lpstr>
      <vt:lpstr>Različite kategorije migranata</vt:lpstr>
      <vt:lpstr>Tokovi migracija – od ranog razvoja čovječanstva do danas</vt:lpstr>
      <vt:lpstr>…nastavak</vt:lpstr>
      <vt:lpstr>…nastavak</vt:lpstr>
      <vt:lpstr>Moderne migracije – 3 epohe (A.Zolberg, 1992)</vt:lpstr>
      <vt:lpstr>…nastavak</vt:lpstr>
      <vt:lpstr>Moderne migracije – podjela prema ograničenjima za migrante T. Hammar (1990) i Rystad (1992)</vt:lpstr>
      <vt:lpstr>Suvremeni migracijski tokovi</vt:lpstr>
      <vt:lpstr>Suvremene migracije u Europi</vt:lpstr>
      <vt:lpstr>Populacija stranih državljana u EU prema području porijekla,1.1.2012. (EUROSTAT)</vt:lpstr>
      <vt:lpstr>Najvažnije zemlje podrijetla migranata, 1.1.2012. (EUROSTAT)</vt:lpstr>
      <vt:lpstr>Izvori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Trening za trenere     Marija Bistrica, 23. – 27. 9. 2013.</dc:title>
  <dc:creator>Goga</dc:creator>
  <cp:lastModifiedBy>goranka.lalic.novak@gmail.com</cp:lastModifiedBy>
  <cp:revision>113</cp:revision>
  <dcterms:created xsi:type="dcterms:W3CDTF">2013-09-22T06:51:54Z</dcterms:created>
  <dcterms:modified xsi:type="dcterms:W3CDTF">2017-01-15T16:04:34Z</dcterms:modified>
</cp:coreProperties>
</file>