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275" r:id="rId3"/>
  </p:sldMasterIdLst>
  <p:notesMasterIdLst>
    <p:notesMasterId r:id="rId60"/>
  </p:notesMasterIdLst>
  <p:handoutMasterIdLst>
    <p:handoutMasterId r:id="rId61"/>
  </p:handoutMasterIdLst>
  <p:sldIdLst>
    <p:sldId id="298" r:id="rId4"/>
    <p:sldId id="324" r:id="rId5"/>
    <p:sldId id="348" r:id="rId6"/>
    <p:sldId id="337" r:id="rId7"/>
    <p:sldId id="328" r:id="rId8"/>
    <p:sldId id="327" r:id="rId9"/>
    <p:sldId id="330" r:id="rId10"/>
    <p:sldId id="349" r:id="rId11"/>
    <p:sldId id="329" r:id="rId12"/>
    <p:sldId id="339" r:id="rId13"/>
    <p:sldId id="331" r:id="rId14"/>
    <p:sldId id="332" r:id="rId15"/>
    <p:sldId id="333" r:id="rId16"/>
    <p:sldId id="336" r:id="rId17"/>
    <p:sldId id="334" r:id="rId18"/>
    <p:sldId id="354" r:id="rId19"/>
    <p:sldId id="338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50" r:id="rId28"/>
    <p:sldId id="355" r:id="rId29"/>
    <p:sldId id="352" r:id="rId30"/>
    <p:sldId id="358" r:id="rId31"/>
    <p:sldId id="360" r:id="rId32"/>
    <p:sldId id="362" r:id="rId33"/>
    <p:sldId id="365" r:id="rId34"/>
    <p:sldId id="299" r:id="rId35"/>
    <p:sldId id="283" r:id="rId36"/>
    <p:sldId id="292" r:id="rId37"/>
    <p:sldId id="367" r:id="rId38"/>
    <p:sldId id="300" r:id="rId39"/>
    <p:sldId id="301" r:id="rId40"/>
    <p:sldId id="302" r:id="rId41"/>
    <p:sldId id="304" r:id="rId42"/>
    <p:sldId id="305" r:id="rId43"/>
    <p:sldId id="306" r:id="rId44"/>
    <p:sldId id="309" r:id="rId45"/>
    <p:sldId id="307" r:id="rId46"/>
    <p:sldId id="310" r:id="rId47"/>
    <p:sldId id="311" r:id="rId48"/>
    <p:sldId id="312" r:id="rId49"/>
    <p:sldId id="313" r:id="rId50"/>
    <p:sldId id="314" r:id="rId51"/>
    <p:sldId id="321" r:id="rId52"/>
    <p:sldId id="315" r:id="rId53"/>
    <p:sldId id="316" r:id="rId54"/>
    <p:sldId id="318" r:id="rId55"/>
    <p:sldId id="319" r:id="rId56"/>
    <p:sldId id="322" r:id="rId57"/>
    <p:sldId id="287" r:id="rId58"/>
    <p:sldId id="368" r:id="rId59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Srednji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4" autoAdjust="0"/>
    <p:restoredTop sz="94574" autoAdjust="0"/>
  </p:normalViewPr>
  <p:slideViewPr>
    <p:cSldViewPr snapToGrid="0">
      <p:cViewPr varScale="1">
        <p:scale>
          <a:sx n="111" d="100"/>
          <a:sy n="111" d="100"/>
        </p:scale>
        <p:origin x="496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5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/>
          </a:p>
        </p:txBody>
      </p:sp>
      <p:sp>
        <p:nvSpPr>
          <p:cNvPr id="3" name="Rezervirano mjesto za datum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B5C33CF-5B7B-4984-AE99-2282D47CE74C}" type="datetime1">
              <a:rPr lang="hr-HR" smtClean="0"/>
              <a:t>17.03.2023.</a:t>
            </a:fld>
            <a:endParaRPr lang="hr-HR"/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/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0B7A5-AD54-447A-B289-04B96E8EA493}" type="datetime1">
              <a:rPr lang="hr-HR" noProof="0" smtClean="0"/>
              <a:pPr/>
              <a:t>17.03.2023.</a:t>
            </a:fld>
            <a:endParaRPr lang="hr-HR" noProof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9551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0E994-DA47-48BA-A7A1-C655D8EE3D6A}" type="slidenum">
              <a:rPr lang="hr-HR" smtClean="0"/>
              <a:pPr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4693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r-HR" smtClean="0"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6389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r-HR" smtClean="0"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9896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2:notes"/>
          <p:cNvSpPr txBox="1">
            <a:spLocks noGrp="1"/>
          </p:cNvSpPr>
          <p:nvPr>
            <p:ph type="body" idx="1"/>
          </p:nvPr>
        </p:nvSpPr>
        <p:spPr>
          <a:xfrm>
            <a:off x="685480" y="4714876"/>
            <a:ext cx="5487041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580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07372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54287488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967681293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zervirano mjesto za sliku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r-HR" noProof="0"/>
              <a:t>Ovdje umetnite ili povucite i ispustite fotografiju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57663" y="2811053"/>
            <a:ext cx="10034337" cy="1261295"/>
          </a:xfrm>
          <a:solidFill>
            <a:schemeClr val="bg1"/>
          </a:solidFill>
        </p:spPr>
        <p:txBody>
          <a:bodyPr vert="horz" lIns="180000" tIns="252000" rIns="252000" bIns="180000" rtlCol="0" anchor="t">
            <a:noAutofit/>
          </a:bodyPr>
          <a:lstStyle>
            <a:lvl1pPr algn="r">
              <a:defRPr lang="en-ZA" sz="4800" b="1" spc="-300" dirty="0"/>
            </a:lvl1pPr>
          </a:lstStyle>
          <a:p>
            <a:pPr lvl="0" algn="r" rtl="0"/>
            <a:r>
              <a:rPr lang="hr-HR" noProof="0" dirty="0"/>
              <a:t>Kliknite da biste uredili naslov prezentacije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7663" y="4061039"/>
            <a:ext cx="7622925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hr-HR" noProof="0"/>
              <a:t>Kliknite da biste uredili stil podnaslova matrice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/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/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675054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azdjelni slaj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zervirano mjesto za sliku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r-HR" noProof="0"/>
              <a:t>Ovdje umetnite ili povucite i ispustite </a:t>
            </a:r>
            <a:br>
              <a:rPr lang="hr-HR" noProof="0"/>
            </a:br>
            <a:r>
              <a:rPr lang="hr-HR" noProof="0"/>
              <a:t>fotografiju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5100" b="1" spc="-300" dirty="0"/>
            </a:lvl1pPr>
          </a:lstStyle>
          <a:p>
            <a:pPr lvl="0" algn="r" rtl="0"/>
            <a:r>
              <a:rPr lang="hr-HR" noProof="0" dirty="0"/>
              <a:t>Kliknite da biste uredili razdjelnik sekcija</a:t>
            </a: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hr-HR" noProof="0"/>
              <a:t>Kliknite da biste uredili stil podnaslova matrice</a:t>
            </a:r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/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/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/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/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613755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aspored s tekstom i sliko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za sliku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r-HR" noProof="0"/>
              <a:t>Umetnite ili povucite i ispustite fotografiju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352800"/>
            <a:ext cx="4648200" cy="1435099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5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r-HR" noProof="0" dirty="0"/>
              <a:t>Uređivanje naslova stranice</a:t>
            </a:r>
          </a:p>
        </p:txBody>
      </p:sp>
      <p:sp>
        <p:nvSpPr>
          <p:cNvPr id="10" name="Podnaslov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r-HR" noProof="0"/>
              <a:t>Podnaslov</a:t>
            </a:r>
          </a:p>
        </p:txBody>
      </p:sp>
      <p:sp>
        <p:nvSpPr>
          <p:cNvPr id="3" name="Rezervirano mjesto za sadržaj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2379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323750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aspored s tekstom i sliko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za sliku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r-HR" noProof="0"/>
              <a:t>Umetnite ili povucite i ispustite fotografiju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78824"/>
            <a:ext cx="6641900" cy="1115316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lnSpc>
                <a:spcPct val="75000"/>
              </a:lnSpc>
              <a:defRPr sz="44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r-HR" noProof="0" dirty="0"/>
              <a:t>Kliknite da biste uredili naslov stranice</a:t>
            </a:r>
          </a:p>
        </p:txBody>
      </p:sp>
      <p:sp>
        <p:nvSpPr>
          <p:cNvPr id="10" name="Podnaslov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r-HR" noProof="0"/>
              <a:t>Podnaslov</a:t>
            </a:r>
          </a:p>
        </p:txBody>
      </p:sp>
      <p:sp>
        <p:nvSpPr>
          <p:cNvPr id="3" name="Rezervirano mjesto za sadržaj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4000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263485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r-HR" noProof="0"/>
              <a:t>Kliknite da biste uredili naslov stranice</a:t>
            </a:r>
          </a:p>
        </p:txBody>
      </p:sp>
      <p:sp>
        <p:nvSpPr>
          <p:cNvPr id="9" name="Podnaslov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r-HR" noProof="0"/>
              <a:t>Podnaslov</a:t>
            </a:r>
          </a:p>
        </p:txBody>
      </p:sp>
      <p:sp>
        <p:nvSpPr>
          <p:cNvPr id="3" name="Lijevo rezervirano mjesto za usporedbu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sadržaj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12" name="Lijevo rezervirano mjesto za usporedbu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8" name="Rezervirano mjesto za tekst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163905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r-HR" noProof="0"/>
              <a:t>Kliknite da biste uredili naslov stranice</a:t>
            </a: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r-HR" noProof="0"/>
              <a:t>Podnaslov</a:t>
            </a:r>
          </a:p>
        </p:txBody>
      </p:sp>
      <p:sp>
        <p:nvSpPr>
          <p:cNvPr id="3" name="Rezervirano mjesto za sadržaj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118955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podnožje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3" name="Rezervirano mjesto za broj slajda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820741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r-HR" noProof="0"/>
              <a:t>Kliknite da biste uredili naslov stranice</a:t>
            </a: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r-HR" noProof="0"/>
              <a:t>Podnaslov</a:t>
            </a:r>
          </a:p>
        </p:txBody>
      </p:sp>
      <p:sp>
        <p:nvSpPr>
          <p:cNvPr id="3" name="Rezervirano mjesto za sadržaj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6" name="Rezervirano mjesto za tekst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32635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695041540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65755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3/17/23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638371914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053861208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79427535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150572579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2A54C80-263E-416B-A8E0-580EDEADCBDC}" type="datetimeFigureOut">
              <a:rPr lang="en-US" smtClean="0"/>
              <a:t>3/17/23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823110406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2817935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hr-HR" noProof="0"/>
              <a:t>Dodajte podnožje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19B51A1E-902D-48AF-9020-955120F399B6}" type="slidenum">
              <a:rPr lang="hr-HR" noProof="0" smtClean="0"/>
              <a:pPr/>
              <a:t>‹#›</a:t>
            </a:fld>
            <a:endParaRPr lang="hr-HR" noProof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avokutnik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/>
          </a:p>
        </p:txBody>
      </p:sp>
      <p:sp>
        <p:nvSpPr>
          <p:cNvPr id="12" name="Pravokutnik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/>
          </a:p>
        </p:txBody>
      </p:sp>
      <p:sp>
        <p:nvSpPr>
          <p:cNvPr id="13" name="Prostoručno: oblik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/>
          </a:p>
        </p:txBody>
      </p:sp>
      <p:sp>
        <p:nvSpPr>
          <p:cNvPr id="14" name="Tekstni okvir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hr-HR" sz="2500" b="1" i="0" spc="-100" noProof="0">
                <a:solidFill>
                  <a:schemeClr val="accent1"/>
                </a:solidFill>
                <a:latin typeface="+mj-lt"/>
              </a:rPr>
              <a:t>TREY</a:t>
            </a:r>
            <a:r>
              <a:rPr lang="hr-HR" sz="1600" b="1" i="0" spc="-100" noProof="0">
                <a:solidFill>
                  <a:schemeClr val="accent1"/>
                </a:solidFill>
                <a:latin typeface="+mj-lt"/>
              </a:rPr>
              <a:t> </a:t>
            </a:r>
            <a:br>
              <a:rPr lang="hr-HR" sz="1600" b="1" i="0" spc="-100" baseline="0" noProof="0">
                <a:solidFill>
                  <a:schemeClr val="accent1"/>
                </a:solidFill>
                <a:latin typeface="+mj-lt"/>
              </a:rPr>
            </a:br>
            <a:r>
              <a:rPr lang="hr-HR" sz="1200" b="0" i="0" spc="140" noProof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15" name="Pravokutnik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/>
          </a:p>
        </p:txBody>
      </p:sp>
      <p:sp>
        <p:nvSpPr>
          <p:cNvPr id="16" name="Pravokutnik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/>
          </a:p>
        </p:txBody>
      </p:sp>
      <p:cxnSp>
        <p:nvCxnSpPr>
          <p:cNvPr id="17" name="Ravni poveznik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10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  <p:sldLayoutId id="2147484287" r:id="rId12"/>
    <p:sldLayoutId id="2147484288" r:id="rId13"/>
    <p:sldLayoutId id="2147484289" r:id="rId14"/>
    <p:sldLayoutId id="2147484290" r:id="rId15"/>
    <p:sldLayoutId id="2147484291" r:id="rId16"/>
    <p:sldLayoutId id="2147484292" r:id="rId17"/>
    <p:sldLayoutId id="2147484293" r:id="rId18"/>
    <p:sldLayoutId id="2147484294" r:id="rId19"/>
    <p:sldLayoutId id="2147483663" r:id="rId20"/>
    <p:sldLayoutId id="2147483660" r:id="rId21"/>
    <p:sldLayoutId id="2147483664" r:id="rId22"/>
    <p:sldLayoutId id="2147483656" r:id="rId23"/>
    <p:sldLayoutId id="2147483657" r:id="rId24"/>
    <p:sldLayoutId id="2147483654" r:id="rId25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hr/imgres?start=364&amp;biw=1381&amp;bih=701&amp;tbm=isch&amp;tbnid=yVVx1aWWep1miM:&amp;imgrefurl=http://www.tesa.hr/cms_view.asp?articleID=46&amp;docid=SrBSoFoamCXbLM&amp;imgurl=http://www.tesa.hr/my_documents/my_pictures/ruka-podrske.jpg&amp;w=400&amp;h=300&amp;ei=nwwCU6vZN4PqywPmh4HYCw&amp;zoom=1&amp;ved=0CNQBEIQcMEU4rAI&amp;iact=rc&amp;dur=718&amp;page=18&amp;ndsp=2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915" y="1610628"/>
            <a:ext cx="10074578" cy="104428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l"/>
            <a:r>
              <a:rPr lang="hr-HR" sz="3600" dirty="0">
                <a:latin typeface="High Tower Text" panose="02040502050506030303" pitchFamily="18" charset="0"/>
              </a:rPr>
              <a:t>ZATVORSKI SUSTAV REPUBLIKE  HRVATSKE</a:t>
            </a:r>
            <a:br>
              <a:rPr lang="hr-HR" sz="4400" dirty="0">
                <a:latin typeface="High Tower Text" panose="02040502050506030303" pitchFamily="18" charset="0"/>
              </a:rPr>
            </a:br>
            <a:br>
              <a:rPr lang="hr-HR" sz="4400" dirty="0">
                <a:latin typeface="High Tower Text" panose="02040502050506030303" pitchFamily="18" charset="0"/>
              </a:rPr>
            </a:br>
            <a:endParaRPr lang="hr-HR" sz="6000" dirty="0">
              <a:latin typeface="High Tower Text" panose="02040502050506030303" pitchFamily="18" charset="0"/>
            </a:endParaRPr>
          </a:p>
        </p:txBody>
      </p:sp>
      <p:sp>
        <p:nvSpPr>
          <p:cNvPr id="4" name="Podnaslov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915" y="2898512"/>
            <a:ext cx="4562420" cy="137727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rtl="0"/>
            <a:r>
              <a:rPr lang="hr-H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Ministarstvo pravosuđa i uprave</a:t>
            </a:r>
          </a:p>
          <a:p>
            <a:pPr algn="ctr" rtl="0"/>
            <a:r>
              <a:rPr lang="hr-H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Uprava za zatorski sustav i probaciju</a:t>
            </a:r>
          </a:p>
          <a:p>
            <a:pPr algn="ctr"/>
            <a:r>
              <a:rPr lang="hr-H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Andrijana Frljak, viša stručna savjetnica</a:t>
            </a:r>
          </a:p>
          <a:p>
            <a:pPr algn="ctr" rtl="0"/>
            <a:endParaRPr lang="hr-H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Vis a vis: Hotel Oáza (2020) | Galerie - Ze seriálu | ČSFD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010" y="3001543"/>
            <a:ext cx="6094704" cy="342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94876" y="612517"/>
            <a:ext cx="6191891" cy="726886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ZATVORSKA BOLNICA U ZAGREBU</a:t>
            </a:r>
          </a:p>
          <a:p>
            <a:pPr algn="ctr"/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29BE3DF-2BB0-C95E-9BDD-41EBD48C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10</a:t>
            </a:fld>
            <a:endParaRPr lang="hr-HR" noProof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FF0CBAE-FAFD-3948-F6A1-7DD10D3695F6}"/>
              </a:ext>
            </a:extLst>
          </p:cNvPr>
          <p:cNvSpPr txBox="1"/>
          <p:nvPr/>
        </p:nvSpPr>
        <p:spPr>
          <a:xfrm>
            <a:off x="675960" y="1847132"/>
            <a:ext cx="102514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Kaznionica sa statusom zdravstvene ustanove koja može obavljati djelatnosti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specijalističko--konzilijarne zdravstvene zaštite,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ljekarničku djelatnost,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higijensko--epidemiološku djelatnost u suradnji s nadležnim higijensko-epidemiološkim službama sustava javnog zdravstva,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djelatnost bolničkog liječenja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zdravstvene njege osoba lišenih slobode u kaznionicama odnosno zatvorima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izvršavanje sigurnosne mjere obveznog psihijatrijskog liječenja </a:t>
            </a:r>
            <a:b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izrečene uz kaznu zatvora.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512" y="3957851"/>
            <a:ext cx="4932400" cy="282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4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A881A8F-86EF-A81F-C536-D9178CE91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11</a:t>
            </a:fld>
            <a:endParaRPr lang="hr-HR" noProof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620A97B-F50F-1FFA-DCBE-6C6AE4C21E4D}"/>
              </a:ext>
            </a:extLst>
          </p:cNvPr>
          <p:cNvSpPr txBox="1"/>
          <p:nvPr/>
        </p:nvSpPr>
        <p:spPr>
          <a:xfrm>
            <a:off x="414001" y="2343250"/>
            <a:ext cx="695866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Odgojni zavodi su ustrojeni kao posebne ustrojstvene jedinice za izvršavanje odgojne mjere upućivanja u odgojni zavod izrečene u kaznenom postupku maloljetnim počiniteljima kaznenog djela,</a:t>
            </a:r>
          </a:p>
          <a:p>
            <a:pPr algn="just"/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izvršavanje navedenih poslova ustrojeni su: </a:t>
            </a:r>
          </a:p>
          <a:p>
            <a:pPr algn="just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Odgojni zavod u Požegi u kojem su smještene odgajanice</a:t>
            </a:r>
          </a:p>
          <a:p>
            <a:pPr algn="just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Odgojni zavod u Turopolju u kojem su smješteni odgajanici.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031" t="9389" r="1031" b="30142"/>
          <a:stretch/>
        </p:blipFill>
        <p:spPr>
          <a:xfrm>
            <a:off x="6908765" y="3432348"/>
            <a:ext cx="5283235" cy="292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994876" y="612517"/>
            <a:ext cx="6191891" cy="72688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ODGOJNI ZAVODI</a:t>
            </a:r>
          </a:p>
          <a:p>
            <a:pPr algn="ctr"/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772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700E923-428F-EA06-0CB3-0D30C0F39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12</a:t>
            </a:fld>
            <a:endParaRPr lang="hr-HR" noProof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1AD9951-4733-4451-DF74-280B2CF1DC7A}"/>
              </a:ext>
            </a:extLst>
          </p:cNvPr>
          <p:cNvSpPr txBox="1"/>
          <p:nvPr/>
        </p:nvSpPr>
        <p:spPr>
          <a:xfrm>
            <a:off x="597981" y="1692210"/>
            <a:ext cx="109856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= posebna ustrojstvena jedinica Uprave za zatvorski sustav i probaciju, smještena kao dio Zatvora u Zagrebu, </a:t>
            </a:r>
          </a:p>
          <a:p>
            <a:r>
              <a:rPr lang="hr-HR" i="1" dirty="0"/>
              <a:t>u koji se upućuju </a:t>
            </a:r>
            <a:r>
              <a:rPr lang="hr-HR" dirty="0"/>
              <a:t>se sve osobe osuđene na kaznu zatvora dulju od šest mjeseci, </a:t>
            </a:r>
          </a:p>
          <a:p>
            <a:r>
              <a:rPr lang="hr-HR" dirty="0"/>
              <a:t>a osobe osuđene na kaznu zatvora do šest mj. u pravilu se upućuju u zatvore najbliže mjestu prebivališta zatvorenika</a:t>
            </a:r>
          </a:p>
          <a:p>
            <a:endParaRPr lang="hr-HR" dirty="0"/>
          </a:p>
          <a:p>
            <a:pPr marL="285750" indent="-285750">
              <a:buFontTx/>
              <a:buChar char="-"/>
            </a:pPr>
            <a:r>
              <a:rPr lang="hr-HR" dirty="0"/>
              <a:t>osobe kojima je izrečena kazna maloljetničkog zatvora, </a:t>
            </a:r>
          </a:p>
          <a:p>
            <a:pPr marL="285750" indent="-285750">
              <a:buFontTx/>
              <a:buChar char="-"/>
            </a:pPr>
            <a:r>
              <a:rPr lang="hr-HR" dirty="0"/>
              <a:t>osobe kojima je uz kaznu zatvora izrečena sigurnosna mjera obveznog psihijatrijskog liječenja </a:t>
            </a:r>
          </a:p>
          <a:p>
            <a:pPr marL="285750" indent="-285750">
              <a:buFontTx/>
              <a:buChar char="-"/>
            </a:pPr>
            <a:r>
              <a:rPr lang="hr-HR" dirty="0"/>
              <a:t>osobe čija je kazna preuzeta na izvršavanje sukladno međunarodnom ugovoru ili posebnom zakonu, bez obzira na dužinu kazne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925" y="4025381"/>
            <a:ext cx="3967789" cy="2513531"/>
          </a:xfrm>
          <a:prstGeom prst="rect">
            <a:avLst/>
          </a:prstGeom>
        </p:spPr>
      </p:pic>
      <p:sp>
        <p:nvSpPr>
          <p:cNvPr id="9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994876" y="612517"/>
            <a:ext cx="6191891" cy="72688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rmAutofit fontScale="925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CENTAR ZA DIJAGNOSTIKU U ZAGREBU</a:t>
            </a:r>
          </a:p>
          <a:p>
            <a:pPr algn="ctr"/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105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8761D28-35CD-1D60-9332-0FA10011F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13</a:t>
            </a:fld>
            <a:endParaRPr lang="hr-HR" noProof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08DCD3E-D7C1-5AD1-6121-8E280E09CA74}"/>
              </a:ext>
            </a:extLst>
          </p:cNvPr>
          <p:cNvSpPr txBox="1"/>
          <p:nvPr/>
        </p:nvSpPr>
        <p:spPr>
          <a:xfrm>
            <a:off x="1974760" y="1762438"/>
            <a:ext cx="824247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vrijeme boravka zatvorenika u Centru za dijagnostiku u Zagrebu, stručnjaci različitih specijalnosti obavljaju poslove psihosocijalne dijagnostike zatvorenika u svrhu izrade </a:t>
            </a:r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prijedloga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pojedinačnog programa izvršavanja kazne zatvora kao i prijedloga o izboru vrste i tipa kaznenog tijela gdje će se nastaviti izvršavanje kazne zatvora, o čemu odluku donosi Središnji ured za zatvorski sustav. </a:t>
            </a:r>
          </a:p>
          <a:p>
            <a:pPr algn="ctr"/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 poslove dijagnostike zatvorenika koji su tek upućeni na izvršavanje kazne, u Centru za dijagnostiku se na traženje kaznionica i zatvora radi i </a:t>
            </a:r>
            <a:r>
              <a:rPr lang="hr-H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reopservacija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zatvorenika koji su na izdržavanju kazne zatvora duže od 5 godina.</a:t>
            </a:r>
          </a:p>
          <a:p>
            <a:pPr algn="ctr"/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92058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AC17652-4910-4BC8-DAA8-D63D178699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1863" y="347302"/>
            <a:ext cx="9974239" cy="1276602"/>
          </a:xfrm>
        </p:spPr>
        <p:txBody>
          <a:bodyPr>
            <a:normAutofit lnSpcReduction="10000"/>
          </a:bodyPr>
          <a:lstStyle/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SUKLADNO PRAVILNIKU O UNUTARNJEM REDU MINISTARSTVA PRAVOSUĐA PROPISANO JE DA PROCJENU VRŠE:</a:t>
            </a:r>
          </a:p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SOCIJALNI RADNIK, PSIHOLOG I PRAVNIK.</a:t>
            </a:r>
          </a:p>
          <a:p>
            <a:endParaRPr lang="hr-HR" sz="600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CABEA09-47B2-D929-5C20-508FE1A8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14</a:t>
            </a:fld>
            <a:endParaRPr lang="hr-HR" noProof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48274396-E1D8-574B-3240-D1FF5823EA33}"/>
              </a:ext>
            </a:extLst>
          </p:cNvPr>
          <p:cNvSpPr txBox="1"/>
          <p:nvPr/>
        </p:nvSpPr>
        <p:spPr>
          <a:xfrm>
            <a:off x="925483" y="1940948"/>
            <a:ext cx="10287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UVJETI ZA ZAPOŠLJAVANJE VIŠEG STRUČNOG SAVJETNIKA – SOCIJALNOG RADNIKA</a:t>
            </a:r>
            <a:b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Završen preddiplomski i diplomski sveučilišni studij ili integrirani preddiplomski i diplomski sveučilišni studij ili specijalistički diplomski stručni studij socijalnog rada, odobrenje za samostalan rad (licenca),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poznavanje rada na računalu, najmanje 4 godine radnog iskustva na odgovarajućim poslovima i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položen državni stručni ispit.</a:t>
            </a: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OPIS POSLOVA</a:t>
            </a:r>
            <a:b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obavlja najsloženije poslove socijalne obrade zatvorenika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ispituje socijalnoekonomske uvjete u kojima se razvijao zatvorenik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obavlja intervjue sa zatvorenicima i članovima njihove obitelji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izrađuje odgovarajuće nalaze i prijedloge za klasifikaciju zatvorenika.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sudjeluje u izradi prijedloga programa izvršavanja kazne zatvora, predlaganju kaznionice i zatvora gdje će zatvorenik izdržavati kaznu </a:t>
            </a: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45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584A2CA-2452-87CC-E8D6-F563EF956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15</a:t>
            </a:fld>
            <a:endParaRPr lang="hr-HR" noProof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4D3B5FB2-4546-F2A6-B2DE-2BEEE0C55777}"/>
              </a:ext>
            </a:extLst>
          </p:cNvPr>
          <p:cNvSpPr txBox="1"/>
          <p:nvPr/>
        </p:nvSpPr>
        <p:spPr>
          <a:xfrm>
            <a:off x="2817578" y="1682890"/>
            <a:ext cx="609879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MISIJA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Poticati profesionalnost i ostale vrijednosti državne službe stvaranjem pozitivne klime koja potiče učenje, cijeni, podržava obrazovanje i motivira službenike za unapređenje znanja, vještina, kompetencija i osobne dobrobiti.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r-H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VIZIJA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Izvrsnost u razvoju ljudskih potencijala u zatvorskom i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probacijskom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sustavu.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615" y="4611700"/>
            <a:ext cx="2988931" cy="1988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591" y="4614296"/>
            <a:ext cx="2985031" cy="1986402"/>
          </a:xfrm>
          <a:prstGeom prst="rect">
            <a:avLst/>
          </a:prstGeom>
        </p:spPr>
      </p:pic>
      <p:sp>
        <p:nvSpPr>
          <p:cNvPr id="9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994876" y="612517"/>
            <a:ext cx="6191891" cy="72688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CENTAR ZA IZOBRAZBU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55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570" y="1897039"/>
            <a:ext cx="5240740" cy="429262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Centar za izobrazbu redovito prijavljuje strukovnim komorama sudjelovanje polaznika i predavača u izobrazbama kako bi se evidentirali bodovi za članove pojedinih strukovnih komora u cilju prikupljanja bodova za stručno usavršavanje te obnavljanja licence. Do sada se javila potreba prijave bodova za službenike koji su prijavljeni u Hrvatskoj psihološkoj komori, Hrvatskoj komori socijalnih radnika, Hrvatskoj komori socijalnih pedagoga i Hrvatskoj komori medicinskih sestara.</a:t>
            </a:r>
          </a:p>
          <a:p>
            <a:pPr marL="0" indent="0">
              <a:lnSpc>
                <a:spcPct val="100000"/>
              </a:lnSpc>
              <a:buNone/>
            </a:pPr>
            <a:endParaRPr lang="hr-HR" sz="18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35121"/>
            <a:ext cx="5181600" cy="70968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hr-H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IZVJEŠĆIVANJE O AKTIVNOSTIMA CENTRA ZA IZOBRAZBU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897039"/>
            <a:ext cx="5183188" cy="429262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Centar za izobrazbu redovito ažurira svoje Internetske stranice novim objavama svih aktivnosti, novim sadržajima i najnovijim informacijama vezanim za djelatnosti CZI, u skladu s planiranim, poduzetim, odnosno realiziranim aktivnostima, ali isto tako i objave najavljenih događaja u CZ</a:t>
            </a:r>
          </a:p>
          <a:p>
            <a:pPr marL="0" indent="0">
              <a:lnSpc>
                <a:spcPct val="100000"/>
              </a:lnSpc>
              <a:buNone/>
            </a:pPr>
            <a:endParaRPr lang="hr-HR" sz="180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16</a:t>
            </a:fld>
            <a:endParaRPr lang="hr-HR" noProof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64754A1-C560-D6F8-E329-C76CC65B2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659" y="1321716"/>
            <a:ext cx="3182388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0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F268308-321C-8CC4-7BAB-FFB73361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17</a:t>
            </a:fld>
            <a:endParaRPr lang="hr-HR" noProof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AF65894-7327-2D44-E2CA-A62A5A3E942D}"/>
              </a:ext>
            </a:extLst>
          </p:cNvPr>
          <p:cNvSpPr txBox="1"/>
          <p:nvPr/>
        </p:nvSpPr>
        <p:spPr>
          <a:xfrm>
            <a:off x="2164080" y="1953181"/>
            <a:ext cx="76911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Zakon o izvršavanju kazne zatvora primarno je orijentiran rehabilitacijski, a individualizacija kazne postiže se kroz pojedinačni program izvršavanja kazne zatvora kojim je obuhvaćena procjena rizika i potreba zatvorenika, individualni psihosocijalni i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socijalnopedagoški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tretman, opći i posebni programi tretmana te priprema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postpenalnog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prihvata. </a:t>
            </a: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Konkretnije, on je skup pedagoških, radnih, zdravstvenih, psiholoških, socijalnih i sigurnosnih postupaka primjerenih osobinama i potrebama zatvorenika te vrsti i mogućnostima kaznionice ili zatvora (kaznenog tijela). 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164080" y="612516"/>
            <a:ext cx="7580421" cy="86144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rmAutofit fontScale="925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POJEDINAČNI PROGRAM IZVŠAVANJA KAZNE ZATVORA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654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ZNAČENJE POJMOVA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18</a:t>
            </a:fld>
            <a:endParaRPr lang="hr-HR" noProof="0"/>
          </a:p>
        </p:txBody>
      </p:sp>
      <p:sp>
        <p:nvSpPr>
          <p:cNvPr id="6" name="Rectangle 5"/>
          <p:cNvSpPr/>
          <p:nvPr/>
        </p:nvSpPr>
        <p:spPr>
          <a:xfrm>
            <a:off x="2150772" y="2201883"/>
            <a:ext cx="7482624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/>
              <a:t>OSOBA LIŠENA SLOBODE JE...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50771" y="3219718"/>
            <a:ext cx="7482625" cy="2222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... osoba kojoj je u kaznenom postupku određen istražni zatvor, </a:t>
            </a:r>
          </a:p>
          <a:p>
            <a:pPr algn="ctr"/>
            <a:r>
              <a:rPr lang="hr-HR" dirty="0"/>
              <a:t>osoba kojoj je u prekršajnom postupku određeno prekršajno zadržavanje, osoba kojoj je izrečena kazna zatvora u kaznenom, prekršajnom ili drugom sudskom postupku ili je izrečena novčana kazna zamijenjena kaznom zatvora)</a:t>
            </a: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986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ZNAČENJE POJMOVA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19</a:t>
            </a:fld>
            <a:endParaRPr lang="hr-HR" noProof="0"/>
          </a:p>
        </p:txBody>
      </p:sp>
      <p:sp>
        <p:nvSpPr>
          <p:cNvPr id="6" name="Rectangle 5"/>
          <p:cNvSpPr/>
          <p:nvPr/>
        </p:nvSpPr>
        <p:spPr>
          <a:xfrm>
            <a:off x="2150772" y="2186601"/>
            <a:ext cx="7482624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/>
              <a:t>ISTRAŽNI ZATVORENIK JE...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50771" y="3219718"/>
            <a:ext cx="7482625" cy="2222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...je osoba kojoj je odlukom suda određen istražni zatvor i nalazi se na izvršavanju istražnog zatvora</a:t>
            </a: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7727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13339D1-C58E-E75E-6FAF-446ED4D3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2</a:t>
            </a:fld>
            <a:endParaRPr lang="hr-HR" noProof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5A313D2-6E19-534C-D6F5-A4637C66A148}"/>
              </a:ext>
            </a:extLst>
          </p:cNvPr>
          <p:cNvSpPr txBox="1"/>
          <p:nvPr/>
        </p:nvSpPr>
        <p:spPr>
          <a:xfrm>
            <a:off x="1724352" y="2623306"/>
            <a:ext cx="87329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Koordinirani sustav usklađen s europskim standardima </a:t>
            </a:r>
          </a:p>
          <a:p>
            <a:pPr algn="ctr"/>
            <a:r>
              <a:rPr lang="hr-H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u kojem se suradnjom</a:t>
            </a:r>
            <a:r>
              <a:rPr lang="hr-HR" sz="1800" b="0" i="0" u="none" strike="noStrike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r-H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na svim razinama službenika i namještenika </a:t>
            </a:r>
          </a:p>
          <a:p>
            <a:pPr algn="ctr"/>
            <a:r>
              <a:rPr lang="hr-H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zaposlenih u zatvorskom sustavu </a:t>
            </a:r>
          </a:p>
          <a:p>
            <a:pPr algn="ctr"/>
            <a:r>
              <a:rPr lang="hr-H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potiče zatvorenika</a:t>
            </a:r>
          </a:p>
          <a:p>
            <a:pPr algn="ctr"/>
            <a:r>
              <a:rPr lang="hr-H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da se kroz aktivno i odgovorno korištenje vremena</a:t>
            </a:r>
          </a:p>
          <a:p>
            <a:pPr algn="ctr"/>
            <a:r>
              <a:rPr lang="hr-H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provedenog na izvršavanju kazne zatvora</a:t>
            </a:r>
            <a:endParaRPr lang="hr-HR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hr-H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pripremi za život na slobodi</a:t>
            </a:r>
          </a:p>
          <a:p>
            <a:pPr algn="ctr"/>
            <a:r>
              <a:rPr lang="hr-H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u skladu sa zakonom i društvenim pravilima. </a:t>
            </a:r>
          </a:p>
        </p:txBody>
      </p:sp>
      <p:sp>
        <p:nvSpPr>
          <p:cNvPr id="7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50176" y="821618"/>
            <a:ext cx="6664280" cy="891272"/>
          </a:xfrm>
        </p:spPr>
        <p:txBody>
          <a:bodyPr>
            <a:noAutofit/>
          </a:bodyPr>
          <a:lstStyle/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VIZIJA UPRAVE ZA ZATVORSKI SUSTAV I PROBACIJU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494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ZNAČENJE POJMOVA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20</a:t>
            </a:fld>
            <a:endParaRPr lang="hr-HR" noProof="0"/>
          </a:p>
        </p:txBody>
      </p:sp>
      <p:sp>
        <p:nvSpPr>
          <p:cNvPr id="6" name="Rectangle 5"/>
          <p:cNvSpPr/>
          <p:nvPr/>
        </p:nvSpPr>
        <p:spPr>
          <a:xfrm>
            <a:off x="2150772" y="2200249"/>
            <a:ext cx="7482624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/>
              <a:t>OSUĐENIK JE...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50771" y="3219718"/>
            <a:ext cx="7482625" cy="2222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...osoba kojoj je pravomoćno izrečena kazna zatvora, a ne nalazi se na izdržavanju kazne u kaznionici odnosno zatvoru ili joj je odobren prekid izdržavanja kazne ili je uvjetno otpuštena</a:t>
            </a: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7555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ZNAČENJE POJMOVA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21</a:t>
            </a:fld>
            <a:endParaRPr lang="hr-HR" noProof="0"/>
          </a:p>
        </p:txBody>
      </p:sp>
      <p:sp>
        <p:nvSpPr>
          <p:cNvPr id="6" name="Rectangle 5"/>
          <p:cNvSpPr/>
          <p:nvPr/>
        </p:nvSpPr>
        <p:spPr>
          <a:xfrm>
            <a:off x="2150771" y="2186601"/>
            <a:ext cx="7482624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/>
              <a:t>ZATVORENIK JE...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50771" y="3219718"/>
            <a:ext cx="7482625" cy="2222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...osoba kojoj je izrečena kazna zatvora zbog kaznenog djela i nalazi se na izdržavanju kazne zatvora u kaznionici odnosno zatvoru</a:t>
            </a: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4950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ZNAČENJE POJMOVA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22</a:t>
            </a:fld>
            <a:endParaRPr lang="hr-HR" noProof="0"/>
          </a:p>
        </p:txBody>
      </p:sp>
      <p:sp>
        <p:nvSpPr>
          <p:cNvPr id="6" name="Rectangle 5"/>
          <p:cNvSpPr/>
          <p:nvPr/>
        </p:nvSpPr>
        <p:spPr>
          <a:xfrm>
            <a:off x="2150772" y="2201883"/>
            <a:ext cx="7482624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/>
              <a:t>KAŽNJENIK NA PREKRŠAJNOM ZADRŽAVANJU JE...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50771" y="3219718"/>
            <a:ext cx="7482625" cy="2222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...osoba kojoj je odlukom suda određeno prekršajno zadržavanje i nalazi se na izvršavanju prekršajnog zadržavanja u zatvoru</a:t>
            </a:r>
          </a:p>
        </p:txBody>
      </p:sp>
    </p:spTree>
    <p:extLst>
      <p:ext uri="{BB962C8B-B14F-4D97-AF65-F5344CB8AC3E}">
        <p14:creationId xmlns:p14="http://schemas.microsoft.com/office/powerpoint/2010/main" val="24124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ZNAČENJE POJMOVA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23</a:t>
            </a:fld>
            <a:endParaRPr lang="hr-HR" noProof="0"/>
          </a:p>
        </p:txBody>
      </p:sp>
      <p:sp>
        <p:nvSpPr>
          <p:cNvPr id="6" name="Rectangle 5"/>
          <p:cNvSpPr/>
          <p:nvPr/>
        </p:nvSpPr>
        <p:spPr>
          <a:xfrm>
            <a:off x="2150772" y="2201883"/>
            <a:ext cx="7482624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/>
              <a:t>KAŽNJENIK JE...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50771" y="3219718"/>
            <a:ext cx="7482625" cy="2222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...osoba kojoj je u prekršajnom postupku izrečena kazna zatvora ili je novčana kazna zamijenjena kaznom zatvora</a:t>
            </a:r>
          </a:p>
        </p:txBody>
      </p:sp>
    </p:spTree>
    <p:extLst>
      <p:ext uri="{BB962C8B-B14F-4D97-AF65-F5344CB8AC3E}">
        <p14:creationId xmlns:p14="http://schemas.microsoft.com/office/powerpoint/2010/main" val="39498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ZNAČENJE POJMOVA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24</a:t>
            </a:fld>
            <a:endParaRPr lang="hr-HR" noProof="0"/>
          </a:p>
        </p:txBody>
      </p:sp>
      <p:sp>
        <p:nvSpPr>
          <p:cNvPr id="6" name="Rectangle 5"/>
          <p:cNvSpPr/>
          <p:nvPr/>
        </p:nvSpPr>
        <p:spPr>
          <a:xfrm>
            <a:off x="2150772" y="2201883"/>
            <a:ext cx="7482624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/>
              <a:t>ČLANOVI OBITELJI ZATVORENIKA I OSUĐENIKA JESU:</a:t>
            </a:r>
          </a:p>
        </p:txBody>
      </p:sp>
      <p:sp>
        <p:nvSpPr>
          <p:cNvPr id="7" name="Rectangle 6"/>
          <p:cNvSpPr/>
          <p:nvPr/>
        </p:nvSpPr>
        <p:spPr>
          <a:xfrm>
            <a:off x="2150771" y="3219718"/>
            <a:ext cx="7482625" cy="2222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bračni ili izvanbračni drug zatvorenika i osuđenika, životni ili neformalni životni partner zatvorenika i osuđenika, srodnik u ravnoj lozi, srodnik u pobočnoj lozi do zaključno trećeg stupnja, tazbinski srodnik do zaključno drugog stupnja te skrbnik.</a:t>
            </a:r>
          </a:p>
        </p:txBody>
      </p:sp>
    </p:spTree>
    <p:extLst>
      <p:ext uri="{BB962C8B-B14F-4D97-AF65-F5344CB8AC3E}">
        <p14:creationId xmlns:p14="http://schemas.microsoft.com/office/powerpoint/2010/main" val="385173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25</a:t>
            </a:fld>
            <a:endParaRPr lang="hr-HR" noProof="0"/>
          </a:p>
        </p:txBody>
      </p:sp>
      <p:sp>
        <p:nvSpPr>
          <p:cNvPr id="7" name="Rectangle 6"/>
          <p:cNvSpPr/>
          <p:nvPr/>
        </p:nvSpPr>
        <p:spPr>
          <a:xfrm>
            <a:off x="513040" y="1965277"/>
            <a:ext cx="6392727" cy="24975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/>
              <a:t>Županijski sud odobrio je zatvoreniku uvjetni otpust, te se on javlja u nadležni Probacijski ured. </a:t>
            </a:r>
          </a:p>
          <a:p>
            <a:pPr algn="ctr"/>
            <a:endParaRPr lang="hr-HR" sz="2000" dirty="0"/>
          </a:p>
          <a:p>
            <a:pPr algn="ctr"/>
            <a:r>
              <a:rPr lang="hr-HR" sz="2000" dirty="0"/>
              <a:t>U kojem je on svojstvu?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66229" y="2091148"/>
            <a:ext cx="3106572" cy="224676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hr-HR" sz="2000" dirty="0"/>
              <a:t>istražni zatvorenik</a:t>
            </a:r>
            <a:br>
              <a:rPr lang="hr-HR" sz="2000" dirty="0"/>
            </a:br>
            <a:endParaRPr lang="hr-HR" sz="2000" dirty="0"/>
          </a:p>
          <a:p>
            <a:pPr marL="342900" indent="-342900">
              <a:buAutoNum type="alphaLcParenR"/>
            </a:pPr>
            <a:r>
              <a:rPr lang="hr-HR" sz="2000" dirty="0"/>
              <a:t>osuđenik </a:t>
            </a:r>
            <a:br>
              <a:rPr lang="hr-HR" sz="2000" dirty="0"/>
            </a:br>
            <a:endParaRPr lang="hr-HR" sz="2000" dirty="0"/>
          </a:p>
          <a:p>
            <a:pPr marL="342900" indent="-342900">
              <a:buAutoNum type="alphaLcParenR"/>
            </a:pPr>
            <a:r>
              <a:rPr lang="hr-HR" sz="2000" dirty="0"/>
              <a:t>zatvorenik</a:t>
            </a:r>
            <a:br>
              <a:rPr lang="hr-HR" sz="2000" dirty="0"/>
            </a:br>
            <a:endParaRPr lang="hr-HR" sz="2000" dirty="0"/>
          </a:p>
          <a:p>
            <a:pPr marL="342900" indent="-342900">
              <a:buAutoNum type="alphaLcParenR"/>
            </a:pPr>
            <a:r>
              <a:rPr lang="hr-HR" sz="2000" dirty="0"/>
              <a:t>kažnjenik</a:t>
            </a:r>
          </a:p>
        </p:txBody>
      </p:sp>
    </p:spTree>
    <p:extLst>
      <p:ext uri="{BB962C8B-B14F-4D97-AF65-F5344CB8AC3E}">
        <p14:creationId xmlns:p14="http://schemas.microsoft.com/office/powerpoint/2010/main" val="660085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26</a:t>
            </a:fld>
            <a:endParaRPr lang="hr-HR" noProof="0"/>
          </a:p>
        </p:txBody>
      </p:sp>
      <p:sp>
        <p:nvSpPr>
          <p:cNvPr id="7" name="Rectangle 6"/>
          <p:cNvSpPr/>
          <p:nvPr/>
        </p:nvSpPr>
        <p:spPr>
          <a:xfrm>
            <a:off x="513040" y="1965277"/>
            <a:ext cx="6392727" cy="24975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/>
              <a:t>Županijski sud odobrio je zatvoreniku uvjetni otpust, te se on javlja u nadležni Probacijski ured. </a:t>
            </a:r>
          </a:p>
          <a:p>
            <a:pPr algn="ctr"/>
            <a:endParaRPr lang="hr-HR" sz="2000" dirty="0"/>
          </a:p>
          <a:p>
            <a:pPr algn="ctr"/>
            <a:r>
              <a:rPr lang="hr-HR" sz="2000" dirty="0"/>
              <a:t>U kojem je on svojstvu?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66229" y="2091148"/>
            <a:ext cx="3106572" cy="224676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hr-HR" sz="2000" dirty="0"/>
              <a:t>istražni zatvorenik</a:t>
            </a:r>
            <a:br>
              <a:rPr lang="hr-HR" sz="2000" dirty="0"/>
            </a:br>
            <a:endParaRPr lang="hr-HR" sz="2000" dirty="0"/>
          </a:p>
          <a:p>
            <a:pPr marL="342900" indent="-342900">
              <a:buAutoNum type="alphaLcParenR"/>
            </a:pPr>
            <a:r>
              <a:rPr lang="hr-HR" sz="2000" b="1" dirty="0"/>
              <a:t>osuđenik </a:t>
            </a:r>
            <a:br>
              <a:rPr lang="hr-HR" sz="2000" dirty="0"/>
            </a:br>
            <a:endParaRPr lang="hr-HR" sz="2000" dirty="0"/>
          </a:p>
          <a:p>
            <a:pPr marL="342900" indent="-342900">
              <a:buAutoNum type="alphaLcParenR"/>
            </a:pPr>
            <a:r>
              <a:rPr lang="hr-HR" sz="2000" dirty="0"/>
              <a:t>zatvorenik</a:t>
            </a:r>
            <a:br>
              <a:rPr lang="hr-HR" sz="2000" dirty="0"/>
            </a:br>
            <a:endParaRPr lang="hr-HR" sz="2000" dirty="0"/>
          </a:p>
          <a:p>
            <a:pPr marL="342900" indent="-342900">
              <a:buAutoNum type="alphaLcParenR"/>
            </a:pPr>
            <a:r>
              <a:rPr lang="hr-HR" sz="2000" dirty="0"/>
              <a:t>kažnjenik</a:t>
            </a:r>
          </a:p>
        </p:txBody>
      </p:sp>
    </p:spTree>
    <p:extLst>
      <p:ext uri="{BB962C8B-B14F-4D97-AF65-F5344CB8AC3E}">
        <p14:creationId xmlns:p14="http://schemas.microsoft.com/office/powerpoint/2010/main" val="412859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27</a:t>
            </a:fld>
            <a:endParaRPr lang="hr-HR" noProof="0"/>
          </a:p>
        </p:txBody>
      </p:sp>
      <p:sp>
        <p:nvSpPr>
          <p:cNvPr id="4" name="Rectangle 3"/>
          <p:cNvSpPr/>
          <p:nvPr/>
        </p:nvSpPr>
        <p:spPr>
          <a:xfrm>
            <a:off x="513040" y="1965277"/>
            <a:ext cx="6392727" cy="24975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/>
              <a:t>Kod odobravanja uvjetnog otpusta, Županijski sud može odrediti javljanje: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66229" y="2415150"/>
            <a:ext cx="3106572" cy="163121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hr-HR" sz="2000" dirty="0"/>
              <a:t>probaciji</a:t>
            </a:r>
            <a:br>
              <a:rPr lang="hr-HR" sz="2000" dirty="0"/>
            </a:br>
            <a:endParaRPr lang="hr-HR" sz="2000" dirty="0"/>
          </a:p>
          <a:p>
            <a:pPr marL="342900" indent="-342900">
              <a:buAutoNum type="alphaLcParenR"/>
            </a:pPr>
            <a:r>
              <a:rPr lang="hr-HR" sz="2000" dirty="0"/>
              <a:t>Zavodu za socijalnu skrb</a:t>
            </a:r>
            <a:br>
              <a:rPr lang="hr-HR" sz="2000" dirty="0"/>
            </a:br>
            <a:endParaRPr lang="hr-HR" sz="2000" dirty="0"/>
          </a:p>
          <a:p>
            <a:pPr marL="342900" indent="-342900">
              <a:buAutoNum type="alphaLcParenR"/>
            </a:pPr>
            <a:r>
              <a:rPr lang="hr-HR" sz="2000" dirty="0"/>
              <a:t>policiji</a:t>
            </a:r>
          </a:p>
        </p:txBody>
      </p:sp>
    </p:spTree>
    <p:extLst>
      <p:ext uri="{BB962C8B-B14F-4D97-AF65-F5344CB8AC3E}">
        <p14:creationId xmlns:p14="http://schemas.microsoft.com/office/powerpoint/2010/main" val="3033534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 rtl="0"/>
              <a:t>28</a:t>
            </a:fld>
            <a:endParaRPr lang="hr-HR" noProof="0"/>
          </a:p>
        </p:txBody>
      </p:sp>
      <p:sp>
        <p:nvSpPr>
          <p:cNvPr id="5" name="Rectangle 4"/>
          <p:cNvSpPr/>
          <p:nvPr/>
        </p:nvSpPr>
        <p:spPr>
          <a:xfrm>
            <a:off x="513040" y="1965277"/>
            <a:ext cx="6392727" cy="24975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/>
              <a:t>Kod odobravanja uvjetnog otpusta, Županijski sud može odrediti javljanje: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66229" y="2415150"/>
            <a:ext cx="3106572" cy="163121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hr-HR" sz="2000" b="1" dirty="0"/>
              <a:t>probaciji</a:t>
            </a:r>
            <a:br>
              <a:rPr lang="hr-HR" sz="2000" b="1" dirty="0"/>
            </a:br>
            <a:endParaRPr lang="hr-HR" sz="2000" b="1" dirty="0"/>
          </a:p>
          <a:p>
            <a:pPr marL="342900" indent="-342900">
              <a:buAutoNum type="alphaLcParenR"/>
            </a:pPr>
            <a:r>
              <a:rPr lang="hr-HR" sz="2000" b="1" dirty="0"/>
              <a:t>Zavodu za socijalnu skrb</a:t>
            </a:r>
            <a:br>
              <a:rPr lang="hr-HR" sz="2000" b="1" dirty="0"/>
            </a:br>
            <a:endParaRPr lang="hr-HR" sz="2000" b="1" dirty="0"/>
          </a:p>
          <a:p>
            <a:pPr marL="342900" indent="-342900">
              <a:buAutoNum type="alphaLcParenR"/>
            </a:pPr>
            <a:r>
              <a:rPr lang="hr-HR" sz="2000" b="1" dirty="0"/>
              <a:t>policiji</a:t>
            </a:r>
          </a:p>
        </p:txBody>
      </p:sp>
    </p:spTree>
    <p:extLst>
      <p:ext uri="{BB962C8B-B14F-4D97-AF65-F5344CB8AC3E}">
        <p14:creationId xmlns:p14="http://schemas.microsoft.com/office/powerpoint/2010/main" val="3301881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zervirano mjesto sadržaja 2"/>
          <p:cNvSpPr>
            <a:spLocks noGrp="1"/>
          </p:cNvSpPr>
          <p:nvPr>
            <p:ph idx="1"/>
          </p:nvPr>
        </p:nvSpPr>
        <p:spPr>
          <a:xfrm>
            <a:off x="1288350" y="1913972"/>
            <a:ext cx="10058400" cy="4023360"/>
          </a:xfrm>
        </p:spPr>
        <p:txBody>
          <a:bodyPr>
            <a:normAutofit/>
          </a:bodyPr>
          <a:lstStyle/>
          <a:p>
            <a:pPr eaLnBrk="1" hangingPunct="1"/>
            <a:endParaRPr lang="hr-HR" altLang="sr-Latn-RS" sz="1800" dirty="0">
              <a:solidFill>
                <a:schemeClr val="tx1"/>
              </a:solidFill>
            </a:endParaRPr>
          </a:p>
          <a:p>
            <a:pPr algn="just" eaLnBrk="1" hangingPunct="1"/>
            <a:r>
              <a:rPr lang="hr-HR" altLang="sr-Latn-RS" sz="1800" dirty="0">
                <a:solidFill>
                  <a:schemeClr val="tx1"/>
                </a:solidFill>
              </a:rPr>
              <a:t>Tretman zatvorenika obuhvaća sve postupke usmjerene prema zatvorenicima u svrhu njihove resocijalizacije te uključuje </a:t>
            </a:r>
            <a:r>
              <a:rPr lang="hr-HR" altLang="sr-Latn-RS" sz="1800" b="1" dirty="0">
                <a:solidFill>
                  <a:schemeClr val="tx1"/>
                </a:solidFill>
              </a:rPr>
              <a:t>opće i posebne </a:t>
            </a:r>
            <a:r>
              <a:rPr lang="hr-HR" altLang="sr-Latn-RS" sz="1800" dirty="0">
                <a:solidFill>
                  <a:schemeClr val="tx1"/>
                </a:solidFill>
              </a:rPr>
              <a:t>programe tretmana. </a:t>
            </a:r>
          </a:p>
          <a:p>
            <a:pPr algn="just" eaLnBrk="1" hangingPunct="1"/>
            <a:endParaRPr lang="hr-HR" altLang="sr-Latn-RS" sz="1800" dirty="0">
              <a:solidFill>
                <a:schemeClr val="tx1"/>
              </a:solidFill>
            </a:endParaRPr>
          </a:p>
          <a:p>
            <a:pPr algn="just" eaLnBrk="1" hangingPunct="1"/>
            <a:r>
              <a:rPr lang="hr-HR" altLang="sr-Latn-RS" sz="1800" b="1" dirty="0">
                <a:solidFill>
                  <a:schemeClr val="tx1"/>
                </a:solidFill>
              </a:rPr>
              <a:t>Opći </a:t>
            </a:r>
            <a:r>
              <a:rPr lang="hr-HR" altLang="sr-Latn-RS" sz="1800" dirty="0">
                <a:solidFill>
                  <a:schemeClr val="tx1"/>
                </a:solidFill>
              </a:rPr>
              <a:t>programi tretmana podrazumijevaju izobrazbu, rad i organizaciju slobodnog vremena zatvorenika. </a:t>
            </a:r>
          </a:p>
          <a:p>
            <a:pPr eaLnBrk="1" hangingPunct="1"/>
            <a:endParaRPr lang="hr-HR" altLang="sr-Latn-RS" sz="1800" dirty="0">
              <a:solidFill>
                <a:schemeClr val="tx1"/>
              </a:solidFill>
            </a:endParaRP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819907" y="544278"/>
            <a:ext cx="6995285" cy="72688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TRETMAN ZATVORENIKA – OPĆI PROGRAMI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936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50176" y="821618"/>
            <a:ext cx="6664280" cy="891272"/>
          </a:xfrm>
        </p:spPr>
        <p:txBody>
          <a:bodyPr>
            <a:noAutofit/>
          </a:bodyPr>
          <a:lstStyle/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MISIJA UPRAVE ZA ZATVORSKI SUSTAV I PROBACIJU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13339D1-C58E-E75E-6FAF-446ED4D3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3</a:t>
            </a:fld>
            <a:endParaRPr lang="hr-HR" noProof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5A313D2-6E19-534C-D6F5-A4637C66A148}"/>
              </a:ext>
            </a:extLst>
          </p:cNvPr>
          <p:cNvSpPr txBox="1"/>
          <p:nvPr/>
        </p:nvSpPr>
        <p:spPr>
          <a:xfrm>
            <a:off x="1724351" y="2377645"/>
            <a:ext cx="87329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</a:rPr>
              <a:t>Osigurati uvjete </a:t>
            </a:r>
          </a:p>
          <a:p>
            <a:pPr algn="ctr"/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</a:rPr>
              <a:t>za ostvarivanje glavne svrhe izvršavanja kazne zatvora</a:t>
            </a:r>
          </a:p>
          <a:p>
            <a:pPr algn="ctr"/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</a:rPr>
              <a:t>uz čovječno postupanje i poštovanje dostojanstva osobe </a:t>
            </a:r>
          </a:p>
          <a:p>
            <a:pPr algn="ctr"/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</a:rPr>
              <a:t>koja se nalazi na izdržavanju kazne zatvora </a:t>
            </a:r>
          </a:p>
          <a:p>
            <a:pPr algn="ctr"/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</a:rPr>
              <a:t>kroz jasno postavljene ciljeve, </a:t>
            </a:r>
          </a:p>
          <a:p>
            <a:pPr algn="ctr"/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</a:rPr>
              <a:t>sigurno radno okruženje,</a:t>
            </a:r>
          </a:p>
          <a:p>
            <a:pPr algn="ctr"/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</a:rPr>
              <a:t> motivirano osoblje</a:t>
            </a:r>
          </a:p>
          <a:p>
            <a:pPr algn="ctr"/>
            <a:r>
              <a:rPr lang="hr-HR" dirty="0">
                <a:solidFill>
                  <a:srgbClr val="000000"/>
                </a:solidFill>
                <a:latin typeface="Times New Roman" panose="02020603050405020304" pitchFamily="18" charset="0"/>
              </a:rPr>
              <a:t> i suradnju s lokalnom zajednicom i organizacijama civilnog društva. </a:t>
            </a:r>
          </a:p>
        </p:txBody>
      </p:sp>
    </p:spTree>
    <p:extLst>
      <p:ext uri="{BB962C8B-B14F-4D97-AF65-F5344CB8AC3E}">
        <p14:creationId xmlns:p14="http://schemas.microsoft.com/office/powerpoint/2010/main" val="347568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zervirano mjesto sadržaja 2"/>
          <p:cNvSpPr>
            <a:spLocks noGrp="1"/>
          </p:cNvSpPr>
          <p:nvPr>
            <p:ph idx="1"/>
          </p:nvPr>
        </p:nvSpPr>
        <p:spPr>
          <a:xfrm>
            <a:off x="1061621" y="2008683"/>
            <a:ext cx="10058400" cy="4023360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hr-HR" altLang="sr-Latn-RS" sz="1800" dirty="0">
                <a:solidFill>
                  <a:schemeClr val="tx1"/>
                </a:solidFill>
              </a:rPr>
              <a:t>Pomoć poslije otpusta je skup mjera i postupaka koji se primjenjuju radi uključivanja otpuštenih zatvorenika u život na slobodi,</a:t>
            </a:r>
          </a:p>
          <a:p>
            <a:pPr marL="0" indent="0" algn="just" eaLnBrk="1" hangingPunct="1">
              <a:buNone/>
            </a:pPr>
            <a:r>
              <a:rPr lang="hr-HR" altLang="sr-Latn-RS" sz="1800" dirty="0">
                <a:solidFill>
                  <a:schemeClr val="tx1"/>
                </a:solidFill>
              </a:rPr>
              <a:t>Sve aktivnosti/programi u koje se zatvorenik uključuje tijekom izvršavanja kazne imaju za cilj ispunjavanje svrhe izvršavanja kazne - </a:t>
            </a:r>
            <a:r>
              <a:rPr lang="hr-HR" altLang="sr-Latn-RS" sz="1800" i="1" dirty="0">
                <a:solidFill>
                  <a:schemeClr val="tx1"/>
                </a:solidFill>
              </a:rPr>
              <a:t>osposobljavanja zatvorenika za život na slobodi u skladu sa zakonom i društvenim pravilima</a:t>
            </a:r>
            <a:endParaRPr lang="hr-HR" altLang="sr-Latn-RS" sz="1800" dirty="0">
              <a:solidFill>
                <a:schemeClr val="tx1"/>
              </a:solidFill>
            </a:endParaRPr>
          </a:p>
          <a:p>
            <a:pPr marL="0" indent="0" algn="just" eaLnBrk="1" hangingPunct="1">
              <a:buNone/>
            </a:pPr>
            <a:endParaRPr lang="hr-HR" altLang="sr-Latn-RS" sz="1800" dirty="0">
              <a:solidFill>
                <a:schemeClr val="tx1"/>
              </a:solidFill>
            </a:endParaRPr>
          </a:p>
          <a:p>
            <a:pPr marL="0" indent="0" algn="just" eaLnBrk="1" hangingPunct="1">
              <a:buNone/>
            </a:pPr>
            <a:r>
              <a:rPr lang="hr-HR" altLang="sr-Latn-RS" sz="1800" dirty="0">
                <a:solidFill>
                  <a:schemeClr val="tx1"/>
                </a:solidFill>
              </a:rPr>
              <a:t>Mjere pripreme postpenalnog prihvata intenziviraju se najkasnije tri mjeseca prije otpusta zatvorenika odvijaju se na dvije razine – </a:t>
            </a:r>
            <a:r>
              <a:rPr lang="hr-HR" altLang="sr-Latn-RS" sz="1800" u="sng" dirty="0">
                <a:solidFill>
                  <a:schemeClr val="tx1"/>
                </a:solidFill>
              </a:rPr>
              <a:t>unutar kaznenog tijela</a:t>
            </a:r>
            <a:r>
              <a:rPr lang="hr-HR" altLang="sr-Latn-RS" sz="1800" dirty="0">
                <a:solidFill>
                  <a:schemeClr val="tx1"/>
                </a:solidFill>
              </a:rPr>
              <a:t> i </a:t>
            </a:r>
            <a:r>
              <a:rPr lang="hr-HR" altLang="sr-Latn-RS" sz="1800" u="sng" dirty="0">
                <a:solidFill>
                  <a:schemeClr val="tx1"/>
                </a:solidFill>
              </a:rPr>
              <a:t>u socijalnoj sredini u koju se zatvorenik otpušta</a:t>
            </a:r>
            <a:endParaRPr lang="hr-HR" altLang="sr-Latn-RS" sz="1800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endParaRPr lang="hr-HR" altLang="sr-Latn-RS" sz="1800" dirty="0">
              <a:solidFill>
                <a:schemeClr val="tx1"/>
              </a:solidFill>
            </a:endParaRP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994876" y="612517"/>
            <a:ext cx="6191891" cy="72688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POSTPENALNI PRIHVAT ZATVORENIKA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03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zervirano mjesto sadržaja 2"/>
          <p:cNvSpPr>
            <a:spLocks noGrp="1"/>
          </p:cNvSpPr>
          <p:nvPr>
            <p:ph idx="1"/>
          </p:nvPr>
        </p:nvSpPr>
        <p:spPr>
          <a:xfrm>
            <a:off x="1097280" y="2036803"/>
            <a:ext cx="10058400" cy="402336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r-HR" altLang="sr-Latn-RS" sz="1800" dirty="0">
                <a:solidFill>
                  <a:schemeClr val="tx1"/>
                </a:solidFill>
              </a:rPr>
              <a:t>Povodom korištenja izvankaznioničkih pogodnosti traže se podaci s terena od </a:t>
            </a:r>
            <a:r>
              <a:rPr lang="hr-HR" altLang="sr-Latn-RS" sz="1800" u="sng" dirty="0">
                <a:solidFill>
                  <a:schemeClr val="tx1"/>
                </a:solidFill>
              </a:rPr>
              <a:t>nadležne PU ili PNUSKOK-a, ŽDO prema mjestu prebivališta</a:t>
            </a:r>
            <a:r>
              <a:rPr lang="hr-HR" altLang="sr-Latn-RS" sz="1800" dirty="0">
                <a:solidFill>
                  <a:schemeClr val="tx1"/>
                </a:solidFill>
              </a:rPr>
              <a:t> (podaci o kaznenim postupcima koji se vode protiv zatvorenika), </a:t>
            </a:r>
            <a:r>
              <a:rPr lang="hr-HR" altLang="sr-Latn-RS" sz="1800" u="sng" dirty="0">
                <a:solidFill>
                  <a:schemeClr val="tx1"/>
                </a:solidFill>
              </a:rPr>
              <a:t>nadležnog ZZSS odnosno Probacijskog ureda</a:t>
            </a:r>
            <a:r>
              <a:rPr lang="hr-HR" altLang="sr-Latn-RS" sz="1800" dirty="0">
                <a:solidFill>
                  <a:schemeClr val="tx1"/>
                </a:solidFill>
              </a:rPr>
              <a:t>, dok se kod rješavanja postpenalnog prihvata dodatno surađuje s pojedinom od institucija, ovisno o potrebama.</a:t>
            </a:r>
            <a:br>
              <a:rPr lang="hr-HR" altLang="sr-Latn-RS" sz="1800" dirty="0">
                <a:solidFill>
                  <a:schemeClr val="tx1"/>
                </a:solidFill>
              </a:rPr>
            </a:br>
            <a:endParaRPr lang="hr-HR" altLang="sr-Latn-RS" sz="1800" dirty="0">
              <a:solidFill>
                <a:schemeClr val="tx1"/>
              </a:solidFill>
            </a:endParaRPr>
          </a:p>
          <a:p>
            <a:pPr algn="ctr" eaLnBrk="1" hangingPunct="1"/>
            <a:r>
              <a:rPr lang="hr-HR" altLang="sr-Latn-RS" sz="1800" dirty="0">
                <a:solidFill>
                  <a:schemeClr val="tx1"/>
                </a:solidFill>
              </a:rPr>
              <a:t>Kazneno tijelo prije otpusta zatvorenika koji izdržava kaznu zatvora zbog kaznenog djela protiv spolne slobode i spolnog ćudoređa, protiv života i tijela ili kaznenog djela s elementima nasilja obavještava nadležnu </a:t>
            </a:r>
            <a:r>
              <a:rPr lang="hr-HR" altLang="sr-Latn-RS" sz="1800" u="sng" dirty="0">
                <a:solidFill>
                  <a:schemeClr val="tx1"/>
                </a:solidFill>
              </a:rPr>
              <a:t>Službu za podršku žrtvama i svjedocima </a:t>
            </a:r>
            <a:r>
              <a:rPr lang="hr-HR" altLang="sr-Latn-RS" sz="1800" dirty="0">
                <a:solidFill>
                  <a:schemeClr val="tx1"/>
                </a:solidFill>
              </a:rPr>
              <a:t>radi obavješćivanja žrtve ili oštećenika ili njihove obitelji.</a:t>
            </a:r>
            <a:br>
              <a:rPr lang="hr-HR" altLang="sr-Latn-RS" sz="1800" dirty="0">
                <a:solidFill>
                  <a:schemeClr val="tx1"/>
                </a:solidFill>
              </a:rPr>
            </a:br>
            <a:endParaRPr lang="hr-HR" altLang="sr-Latn-RS" sz="1800" dirty="0">
              <a:solidFill>
                <a:schemeClr val="tx1"/>
              </a:solidFill>
            </a:endParaRPr>
          </a:p>
          <a:p>
            <a:pPr algn="ctr" eaLnBrk="1" hangingPunct="1"/>
            <a:r>
              <a:rPr lang="hr-HR" altLang="sr-Latn-RS" sz="1800" dirty="0">
                <a:solidFill>
                  <a:schemeClr val="tx1"/>
                </a:solidFill>
              </a:rPr>
              <a:t>Rješenje o odobravanju pogodnosti u mjestu prebivališta-izlazak, godišnji odmor,  Kaznionica dostavlja </a:t>
            </a:r>
            <a:r>
              <a:rPr lang="hr-HR" altLang="sr-Latn-RS" sz="1800" u="sng" dirty="0">
                <a:solidFill>
                  <a:schemeClr val="tx1"/>
                </a:solidFill>
              </a:rPr>
              <a:t>nadležnoj PU odnosno nadležnoj PP</a:t>
            </a:r>
            <a:r>
              <a:rPr lang="hr-HR" altLang="sr-Latn-RS" sz="1800" dirty="0">
                <a:solidFill>
                  <a:schemeClr val="tx1"/>
                </a:solidFill>
              </a:rPr>
              <a:t> u vezi s obvezom prijavljivanja zatvorenika kod dolaska na pogodnost i kod odlaska s pogodnosti, kao i u vezi s nadzorom korištenja pogodnosti, u kojem smislu nadležna PU dostavlja Kaznionici izvješće.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601542" y="626165"/>
            <a:ext cx="7049876" cy="102521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POSTPENALNI PRHVAT ZATVORENIKA – MEĐURESORSKA SURADNJA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592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033EE44-85DC-4272-8359-3B89C6215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074" y="1565443"/>
            <a:ext cx="8092440" cy="48805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Posebni programi se primjenjuju:</a:t>
            </a:r>
          </a:p>
          <a:p>
            <a:pPr marL="0" indent="0" algn="ctr">
              <a:buNone/>
            </a:pPr>
            <a:r>
              <a:rPr lang="hr-H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prema specifičnim skupinama zatvorenika s ciljem smanjivanja rizika od kriminalnog  povrata i što uspješnije resocijalizacije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za zatvorenike i maloljetnike koji izvršavaju kaznu maloljetničkog zatvora i odgojnu mjeru upućivanja u odgojni zavod</a:t>
            </a:r>
          </a:p>
          <a:p>
            <a:pPr marL="0" indent="0" algn="ctr">
              <a:buNone/>
            </a:pPr>
            <a:endParaRPr lang="hr-H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r-H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Određuju se zatvorenicima i maloljetnicima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okviru provođenja programa izvršavanja kazne </a:t>
            </a:r>
          </a:p>
          <a:p>
            <a:pPr algn="ctr">
              <a:buFontTx/>
              <a:buChar char="-"/>
            </a:pP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odluci stručnog tima</a:t>
            </a:r>
            <a:endParaRPr lang="pl-P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-"/>
            </a:pP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dobrovoljno</a:t>
            </a:r>
            <a:endParaRPr lang="pl-P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-"/>
            </a:pPr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kada je izrečena </a:t>
            </a: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sigurnosna mjera</a:t>
            </a:r>
          </a:p>
          <a:p>
            <a:pPr marL="0" indent="0" algn="ctr">
              <a:buNone/>
            </a:pPr>
            <a:r>
              <a:rPr lang="pl-PL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(obvezno liječenje od ovisnosti ili psihosocijalni tretman)</a:t>
            </a: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376820" y="544278"/>
            <a:ext cx="7508949" cy="72688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TRETMAN ZATVORENIKA – POSEBNI PROGRAMI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375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zervirano mjesto sadržaja 11">
            <a:extLst>
              <a:ext uri="{FF2B5EF4-FFF2-40B4-BE49-F238E27FC236}">
                <a16:creationId xmlns:a16="http://schemas.microsoft.com/office/drawing/2014/main" id="{687B75C9-3E29-4207-99F3-3276CF1DF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7515" y="2277658"/>
            <a:ext cx="7139032" cy="2999426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Zatvorenici se, u skladu s procijenjenim kriminogenim rizicima i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tretmanskim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potrebama, mogu uključivati u </a:t>
            </a:r>
            <a:r>
              <a:rPr lang="hr-HR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više programa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Prema Pravilniku o pogodnostima zatvorenika, omogućuje im se izlazak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zbog potrebe izvršavanja posebnog programa u zajednici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hr-HR" sz="1800" u="sng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do 12 sati 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(terapijski izlazak u KLA ili CPO).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Posljedica odbijanja uključivanja u program može biti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niža ocjena uspješnosti provođenja programa izvršavanja kazne zatvora.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Potvrdnice dobiju zatvorenici koji su uspješno završili program.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>
            <a:normAutofit/>
          </a:bodyPr>
          <a:lstStyle/>
          <a:p>
            <a:pPr rtl="0"/>
            <a:fld id="{19B51A1E-902D-48AF-9020-955120F399B6}" type="slidenum">
              <a:rPr lang="hr-HR" smtClean="0"/>
              <a:pPr rtl="0"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19B51A1E-902D-48AF-9020-955120F399B6}" type="slidenum">
              <a:rPr lang="hr-HR" smtClean="0"/>
              <a:pPr rtl="0"/>
              <a:t>34</a:t>
            </a:fld>
            <a:endParaRPr lang="hr-HR"/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8ABF8EA8-5E23-49F8-9EF3-B88B6D9AF06D}"/>
              </a:ext>
            </a:extLst>
          </p:cNvPr>
          <p:cNvSpPr/>
          <p:nvPr/>
        </p:nvSpPr>
        <p:spPr>
          <a:xfrm>
            <a:off x="3127895" y="1081775"/>
            <a:ext cx="6088676" cy="98488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zatvorima, kaznionicama i odgojnim zavodima </a:t>
            </a:r>
          </a:p>
          <a:p>
            <a:pPr algn="ctr"/>
            <a:r>
              <a:rPr lang="hr-H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provode se sljedeći posebni programi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974" y="2473060"/>
            <a:ext cx="49895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Tretman ovisnika o drogama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endParaRPr lang="hr-HR" alt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buFontTx/>
              <a:buChar char="-"/>
            </a:pP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po modelu modificirane terapijske zajednice, odnosno klubova liječenih ovisnika (KLO)</a:t>
            </a:r>
          </a:p>
          <a:p>
            <a:pPr lvl="1" algn="ctr"/>
            <a:endParaRPr lang="hr-HR" alt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program pod nazivom "Prevencija ovisničkog recidiva treningom i osnaživanjem" (PORTOs)</a:t>
            </a:r>
          </a:p>
          <a:p>
            <a:endParaRPr lang="hr-HR" dirty="0"/>
          </a:p>
        </p:txBody>
      </p:sp>
      <p:sp>
        <p:nvSpPr>
          <p:cNvPr id="6" name="TextBox 5"/>
          <p:cNvSpPr txBox="1"/>
          <p:nvPr/>
        </p:nvSpPr>
        <p:spPr>
          <a:xfrm>
            <a:off x="5558971" y="2473060"/>
            <a:ext cx="61540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Tretman ovisnika o alkoholu, </a:t>
            </a:r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odnosno osoba s alkoholom uzrokovanim poremećajima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hr-HR" alt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osnovni program tretmana osoba s alkoholom uzrokovanim poremećajima (TALK)</a:t>
            </a:r>
          </a:p>
          <a:p>
            <a:pPr algn="ctr"/>
            <a:endParaRPr lang="hr-HR" alt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-"/>
            </a:pP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po modelu modificirane terapijske zajednice, odnosno klubova liječenih alkoholičara (KLA) </a:t>
            </a:r>
          </a:p>
          <a:p>
            <a:pPr algn="ctr">
              <a:buFontTx/>
              <a:buChar char="-"/>
            </a:pPr>
            <a:endParaRPr lang="hr-HR" alt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-"/>
            </a:pP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navedene programe zatvorenici se uključuju po odluci stručnog tima i kada je izrečena sigurnosna mjera obveznog liječenja</a:t>
            </a:r>
          </a:p>
          <a:p>
            <a:pPr algn="ctr"/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 rtl="0"/>
              <a:t>35</a:t>
            </a:fld>
            <a:endParaRPr lang="hr-HR" noProof="0"/>
          </a:p>
        </p:txBody>
      </p:sp>
      <p:sp>
        <p:nvSpPr>
          <p:cNvPr id="5" name="Pravokutnik 1">
            <a:extLst>
              <a:ext uri="{FF2B5EF4-FFF2-40B4-BE49-F238E27FC236}">
                <a16:creationId xmlns:a16="http://schemas.microsoft.com/office/drawing/2014/main" id="{8ABF8EA8-5E23-49F8-9EF3-B88B6D9AF06D}"/>
              </a:ext>
            </a:extLst>
          </p:cNvPr>
          <p:cNvSpPr/>
          <p:nvPr/>
        </p:nvSpPr>
        <p:spPr>
          <a:xfrm>
            <a:off x="3127895" y="1081775"/>
            <a:ext cx="6088676" cy="98488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zatvorima, kaznionicama i odgojnim zavodima </a:t>
            </a:r>
          </a:p>
          <a:p>
            <a:pPr algn="ctr"/>
            <a:r>
              <a:rPr lang="hr-H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provode se sljedeći posebni programi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974" y="2473060"/>
            <a:ext cx="49895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Tretman počinitelja seksualnih delikata</a:t>
            </a:r>
          </a:p>
          <a:p>
            <a:pPr algn="ctr"/>
            <a:endParaRPr lang="hr-HR" altLang="sr-Latn-R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"Prevencija recidivizma i kontrola impulzivnog ponašanja" (PRIKIP)</a:t>
            </a: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8971" y="2473060"/>
            <a:ext cx="61540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Tretman počinitelja nasilnih delikata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-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Trening kontrole agresivnog ponašanja - </a:t>
            </a:r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("Aggression Replacement Training") </a:t>
            </a:r>
          </a:p>
          <a:p>
            <a:pPr algn="ctr">
              <a:buFontTx/>
              <a:buChar char="-"/>
            </a:pP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-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Psihosocijalni tretman počinitelja nasilja pod nazivom </a:t>
            </a:r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</a:t>
            </a:r>
          </a:p>
          <a:p>
            <a:pPr algn="ctr"/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Tretman zatvorenika s kaznenim djelom iz prometa</a:t>
            </a:r>
          </a:p>
          <a:p>
            <a:pPr algn="ctr"/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Tretman socijalnih vještina pod nazivom: "Jačanje unutarnje snage" (</a:t>
            </a:r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JUS-TSV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endParaRPr lang="hr-H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55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938FB63A-68A3-48DC-960A-2890572BF38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36</a:t>
            </a:fld>
            <a:endParaRPr lang="hr-HR" noProof="0"/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9A82C12F-5A8D-4174-BFFB-1AB7A8E1605F}"/>
              </a:ext>
            </a:extLst>
          </p:cNvPr>
          <p:cNvSpPr/>
          <p:nvPr/>
        </p:nvSpPr>
        <p:spPr>
          <a:xfrm>
            <a:off x="2903620" y="1562100"/>
            <a:ext cx="61768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tijeku je pilot projekt </a:t>
            </a:r>
          </a:p>
          <a:p>
            <a:pPr algn="ctr"/>
            <a:r>
              <a:rPr lang="hr-H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„Psihosocijalni tretman ovisnika o kockanju“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razvijen u suradnji  Uprave za zatvorski sustav i </a:t>
            </a:r>
            <a:r>
              <a:rPr lang="hr-H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probaciju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Edukacijsko-rehabilitacijskom fakultetom</a:t>
            </a:r>
          </a:p>
          <a:p>
            <a:pPr algn="ctr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Udrugom za kreativni socijalni rad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D76EA00D-BA2E-4ECA-87DD-D26C4D85A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198" y="3611927"/>
            <a:ext cx="5591721" cy="24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B37D42DA-4EBF-4BBB-99B7-5DB519541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0000" y="1500284"/>
            <a:ext cx="5472000" cy="4168332"/>
          </a:xfrm>
        </p:spPr>
        <p:txBody>
          <a:bodyPr>
            <a:normAutofit/>
          </a:bodyPr>
          <a:lstStyle/>
          <a:p>
            <a:pPr algn="ctr"/>
            <a:endParaRPr lang="hr-H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r-H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Cilj je promjena ponašanja radi poboljšanja kvalitete života zatvorenika te njihovog užeg i šireg socijalnog okruženja.</a:t>
            </a:r>
          </a:p>
          <a:p>
            <a:pPr marL="0" indent="0" algn="ctr">
              <a:buNone/>
            </a:pPr>
            <a:endParaRPr lang="hr-H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r-H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Zatvorenicima omogućuju usvajanje različitih znanja i socijalnih i životnih vještina radi rješavanja specifičnih problema </a:t>
            </a:r>
          </a:p>
          <a:p>
            <a:pPr marL="0" indent="0" algn="ctr">
              <a:buNone/>
            </a:pPr>
            <a:r>
              <a:rPr lang="hr-H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općenito unaprjeđenja kvalitete života, što također utječe na uspješnost resocijalizacije. </a:t>
            </a:r>
          </a:p>
          <a:p>
            <a:pPr algn="ctr"/>
            <a:endParaRPr lang="hr-HR" altLang="sr-Latn-R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C7F1A6EB-0AF6-43C1-95B2-D3C50FDFB47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37</a:t>
            </a:fld>
            <a:endParaRPr lang="hr-HR" noProof="0"/>
          </a:p>
        </p:txBody>
      </p:sp>
      <p:sp>
        <p:nvSpPr>
          <p:cNvPr id="7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994876" y="612517"/>
            <a:ext cx="6191891" cy="72688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EDUKATIVNO-RAZVOJNI PROGRAMI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11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3386A499-2317-4CEF-B850-C64A0DF0A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25938" y="1677721"/>
            <a:ext cx="5472000" cy="4168332"/>
          </a:xfrm>
        </p:spPr>
        <p:txBody>
          <a:bodyPr/>
          <a:lstStyle/>
          <a:p>
            <a:pPr marL="0" indent="0" algn="ctr">
              <a:buNone/>
            </a:pPr>
            <a:r>
              <a:rPr lang="hr-HR" altLang="sr-Latn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"Zatvorenik kao roditelj“</a:t>
            </a:r>
          </a:p>
          <a:p>
            <a:pPr algn="ctr"/>
            <a:endParaRPr lang="hr-HR" altLang="sr-Latn-R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r-HR" altLang="sr-Latn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“Vozač – čimbenik sigurnosti u prometu”</a:t>
            </a:r>
          </a:p>
          <a:p>
            <a:pPr algn="ctr"/>
            <a:endParaRPr lang="hr-HR" altLang="sr-Latn-R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r-HR" altLang="sr-Latn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pojedinim kaznenim tijelima, provodi se psihosocijalna podrška zatvorenicima s posttraumatskim stresnim poremećajem.</a:t>
            </a:r>
          </a:p>
          <a:p>
            <a:pPr algn="ctr"/>
            <a:endParaRPr lang="hr-H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18AA572-1B53-4D66-BE7B-8C449E5DDF5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38</a:t>
            </a:fld>
            <a:endParaRPr lang="hr-HR" noProof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677" y="1176758"/>
            <a:ext cx="1153261" cy="1312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935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0E04D50-2DEE-4F95-9F80-9C153D4C3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Provodi se u zatvorskom sustavu od 2008. godine.</a:t>
            </a:r>
          </a:p>
          <a:p>
            <a:pPr marL="0" indent="0" algn="ctr">
              <a:buNone/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Polazi od spoznaje da ljudi s asocijalnim i agresivnim ponašanjem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pokazuju nekoliko međusobno povezanih </a:t>
            </a:r>
            <a:r>
              <a:rPr lang="hr-HR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nedostataka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>
              <a:buNone/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interpersonalnih, socijalnih i kognitivnih </a:t>
            </a:r>
            <a:r>
              <a:rPr lang="hr-HR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vještina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nedostatak u kontroli </a:t>
            </a:r>
            <a:r>
              <a:rPr lang="hr-HR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impulsa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vezano uz poštivanje vrijednosti i norme, 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egocentričniju i nižu razinu </a:t>
            </a:r>
            <a:r>
              <a:rPr lang="hr-HR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moralne prosudbe</a:t>
            </a:r>
          </a:p>
          <a:p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FF543E4-3910-4B1F-A138-E5FD42334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A5B6E75-6795-4FDC-8FC8-3B05ACA28896}" type="slidenum">
              <a:rPr lang="hr-HR" smtClean="0"/>
              <a:pPr/>
              <a:t>39</a:t>
            </a:fld>
            <a:endParaRPr lang="hr-HR"/>
          </a:p>
        </p:txBody>
      </p:sp>
      <p:sp>
        <p:nvSpPr>
          <p:cNvPr id="7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994876" y="261257"/>
            <a:ext cx="6191891" cy="99378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</a:p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(Agression replacement training)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360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A66B9E8-72A3-32B8-4EE5-B9361E8B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4</a:t>
            </a:fld>
            <a:endParaRPr lang="hr-HR" noProof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6ED471DF-4246-6EC2-A976-D174BEAC1809}"/>
              </a:ext>
            </a:extLst>
          </p:cNvPr>
          <p:cNvSpPr txBox="1"/>
          <p:nvPr/>
        </p:nvSpPr>
        <p:spPr>
          <a:xfrm>
            <a:off x="2870045" y="1317648"/>
            <a:ext cx="6648276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PRAVA ZATVORENIKA I NJIHOVA ZAŠTITA </a:t>
            </a:r>
          </a:p>
          <a:p>
            <a:pPr algn="ctr"/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r-H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Temeljna ljudska prava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propisana su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Ustavom Republike Hrvatske,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međunarodnim ugovorima,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Zakonom o izvršavanju kazne zatvora</a:t>
            </a:r>
          </a:p>
          <a:p>
            <a:pPr algn="ctr"/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r-H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Zaštita prava zatvorenika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propisana je</a:t>
            </a:r>
          </a:p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Zakonom o izvršavanju kazne zatvora</a:t>
            </a:r>
          </a:p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u nadležnosti je suca izvršenja. </a:t>
            </a:r>
          </a:p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Ostvaruje se podnošenjem žalbe ili pritužbe sucu izvršenja, </a:t>
            </a:r>
          </a:p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 zahtjevom za sudsku zaštitu. </a:t>
            </a:r>
          </a:p>
        </p:txBody>
      </p:sp>
    </p:spTree>
    <p:extLst>
      <p:ext uri="{BB962C8B-B14F-4D97-AF65-F5344CB8AC3E}">
        <p14:creationId xmlns:p14="http://schemas.microsoft.com/office/powerpoint/2010/main" val="3391548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475F07A-41B9-4288-9F80-27B5C07A4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01" y="435011"/>
            <a:ext cx="11328000" cy="5526363"/>
          </a:xfrm>
        </p:spPr>
        <p:txBody>
          <a:bodyPr>
            <a:noAutofit/>
          </a:bodyPr>
          <a:lstStyle/>
          <a:p>
            <a:pPr marL="457200" indent="-457200" algn="ctr">
              <a:buFont typeface="+mj-lt"/>
              <a:buAutoNum type="arabicParenR"/>
            </a:pPr>
            <a:r>
              <a:rPr lang="hr-HR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Trening socijalnih vještina 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(bihevioralna komponenta ART-a)</a:t>
            </a:r>
          </a:p>
          <a:p>
            <a:pPr marL="0" indent="0" algn="ctr">
              <a:buNone/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arenR" startAt="2"/>
            </a:pPr>
            <a:r>
              <a:rPr lang="hr-HR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Trening kontrole ljutnje 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(emocionalna komponenta)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(Lanac kontrole bijesa: okidači, znakovi, reduktori bijesa, podsjetnici, razmišljanje unaprijed, društvena vještina, </a:t>
            </a:r>
            <a:r>
              <a:rPr lang="hr-H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samoevaluacija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arenR" startAt="3"/>
            </a:pPr>
            <a:r>
              <a:rPr lang="hr-HR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Trening moralne prosudbe 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(vrijednosna komponenta) 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cilj je postizanje više razine moralnog rezoniranja</a:t>
            </a:r>
          </a:p>
          <a:p>
            <a:pPr algn="ctr"/>
            <a:r>
              <a:rPr lang="hr-HR" sz="1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Nezrele moralne</a:t>
            </a:r>
            <a:r>
              <a:rPr lang="nl-NL" sz="1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faze</a:t>
            </a:r>
            <a:br>
              <a:rPr lang="hr-HR" sz="1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l-NL" sz="1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Faza 1</a:t>
            </a:r>
            <a:r>
              <a:rPr lang="nl-N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Moć -</a:t>
            </a:r>
            <a:r>
              <a:rPr lang="nl-N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' 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sila caruje</a:t>
            </a:r>
            <a:r>
              <a:rPr lang="nl-N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Faza </a:t>
            </a:r>
            <a:r>
              <a:rPr lang="nl-N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Pogodbe</a:t>
            </a:r>
            <a:r>
              <a:rPr lang="nl-N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‘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ruka ruku mije</a:t>
            </a:r>
            <a:r>
              <a:rPr lang="nl-N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1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Zrele moralne: faze </a:t>
            </a:r>
            <a:endParaRPr lang="hr-HR" sz="1800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Faza 3   ‘Ponašaj se prema drugima onako kako bi se nadao da će se oni ponašati prema tebi‘</a:t>
            </a:r>
          </a:p>
          <a:p>
            <a:pPr algn="ctr"/>
            <a:r>
              <a:rPr 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Faza</a:t>
            </a:r>
            <a:r>
              <a:rPr 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	 </a:t>
            </a:r>
            <a:r>
              <a:rPr 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Sustavi</a:t>
            </a:r>
            <a:r>
              <a:rPr 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Pridonosite</a:t>
            </a:r>
            <a:r>
              <a:rPr 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it-IT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društvu</a:t>
            </a:r>
            <a:r>
              <a:rPr 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?'</a:t>
            </a:r>
          </a:p>
          <a:p>
            <a:pPr marL="457200" indent="-457200">
              <a:buFont typeface="+mj-lt"/>
              <a:buAutoNum type="arabicParenR"/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BDA5A4D-7C1C-41DB-9440-F536E487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A5B6E75-6795-4FDC-8FC8-3B05ACA28896}" type="slidenum">
              <a:rPr lang="hr-HR" smtClean="0"/>
              <a:pPr/>
              <a:t>40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4969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0BDE9DF-7EBE-4A6B-AA48-FBCCF786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245" y="2398216"/>
            <a:ext cx="7961152" cy="3697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1800" b="1" dirty="0">
                <a:solidFill>
                  <a:schemeClr val="tx1"/>
                </a:solidFill>
              </a:rPr>
              <a:t>Svrha provođenja psihosocijalnog tretmana 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</a:rPr>
              <a:t>- otklanjanje i sprječavanje daljnjeg nasilnog ponašanja počinitelja</a:t>
            </a:r>
          </a:p>
          <a:p>
            <a:pPr marL="0" indent="0" algn="ctr">
              <a:buNone/>
            </a:pPr>
            <a:endParaRPr lang="hr-HR" sz="1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hr-HR" sz="1800" b="1" dirty="0">
                <a:solidFill>
                  <a:schemeClr val="tx1"/>
                </a:solidFill>
              </a:rPr>
              <a:t>Cilj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</a:rPr>
              <a:t> - potaknuti počinitelja da prepozna svoje nasilno ponašanje,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</a:rPr>
              <a:t> - prihvati odgovornost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</a:rPr>
              <a:t> - usvoji obrasce nenasilnog ponašanja</a:t>
            </a:r>
          </a:p>
          <a:p>
            <a:pPr marL="0" indent="0" algn="ctr">
              <a:buNone/>
            </a:pPr>
            <a:endParaRPr lang="hr-HR" sz="1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hr-HR" sz="1800" dirty="0">
              <a:solidFill>
                <a:schemeClr val="tx1"/>
              </a:solidFill>
            </a:endParaRPr>
          </a:p>
          <a:p>
            <a:endParaRPr lang="hr-HR" sz="1800" dirty="0">
              <a:solidFill>
                <a:schemeClr val="tx1"/>
              </a:solidFill>
            </a:endParaRP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A74B431-0380-4211-A450-8A7F36B8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A5B6E75-6795-4FDC-8FC8-3B05ACA28896}" type="slidenum">
              <a:rPr lang="hr-HR" smtClean="0"/>
              <a:pPr/>
              <a:t>41</a:t>
            </a:fld>
            <a:endParaRPr lang="hr-HR"/>
          </a:p>
        </p:txBody>
      </p:sp>
      <p:sp>
        <p:nvSpPr>
          <p:cNvPr id="7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994876" y="612517"/>
            <a:ext cx="6191891" cy="105662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</a:t>
            </a:r>
          </a:p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(Psihosocijalni tretman počintelja nasilja)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088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95A722-0EA2-4279-95B5-253EFDADA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Provodi  se  sa  zatvorenicama  na  izdržavaju  kaznu  zatvora  </a:t>
            </a:r>
            <a:br>
              <a:rPr lang="hr-H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  maloljetničkog  zatvora  koji:</a:t>
            </a:r>
            <a:br>
              <a:rPr lang="hr-HR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D4DA514-4ACD-4ED5-A999-D51B0BB8C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80" y="1597364"/>
            <a:ext cx="11328000" cy="46792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uz kaznu zatvora ili maloljetničkog zatvora propisanom zakonskom regulativom imaju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izrečenu i mjeru obveznog psihosocijalnog tretmana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 algn="ctr">
              <a:buNone/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nalaze se na izdržavanju kazne zatvora ili maloljetničkog zatvora 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zbog </a:t>
            </a:r>
            <a:r>
              <a:rPr lang="hr-HR" sz="1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kaznenog djela s elementima nasilnog ponašanja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 algn="ctr">
              <a:buNone/>
            </a:pPr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aktualno su na izdržavanju kazne zatvora ili maloljetničkog zatvora zbog </a:t>
            </a:r>
            <a:r>
              <a:rPr lang="hr-HR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nenasilnog kaznenog djela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 se u službenoj evidenciji nalazi podataka </a:t>
            </a:r>
            <a:r>
              <a:rPr lang="hr-HR" sz="1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ranijoj osuđivanosti zbog nasilnih kaznenih ili prekršajnih djela </a:t>
            </a:r>
            <a:r>
              <a:rPr lang="hr-H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 drugoj povijesti manifestiranja nasilnih ponašanja.</a:t>
            </a: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584F841-AC72-4298-AAA3-AEAB4460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A5B6E75-6795-4FDC-8FC8-3B05ACA28896}" type="slidenum">
              <a:rPr lang="hr-HR" smtClean="0"/>
              <a:pPr/>
              <a:t>42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3451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CA9E131-4FC9-4F3A-BB21-190D3DB12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793" y="1780535"/>
            <a:ext cx="11328000" cy="4679250"/>
          </a:xfrm>
        </p:spPr>
        <p:txBody>
          <a:bodyPr/>
          <a:lstStyle/>
          <a:p>
            <a:pPr marL="0" indent="0" algn="ctr">
              <a:buNone/>
            </a:pPr>
            <a:r>
              <a:rPr lang="hr-HR" dirty="0">
                <a:solidFill>
                  <a:schemeClr val="tx1"/>
                </a:solidFill>
              </a:rPr>
              <a:t>Prema Pravilniku o izvršavanju sigurnosne mjere obveznog psihosocijalnog tretmana izrečenog počinitelju kaznenog djela s obilježjima nasilja (NN br. 103/18) </a:t>
            </a:r>
          </a:p>
          <a:p>
            <a:pPr marL="0" indent="0" algn="ctr">
              <a:buNone/>
            </a:pPr>
            <a:r>
              <a:rPr lang="hr-HR" dirty="0">
                <a:solidFill>
                  <a:schemeClr val="tx1"/>
                </a:solidFill>
              </a:rPr>
              <a:t>izvještaj o provedbi </a:t>
            </a:r>
            <a:r>
              <a:rPr lang="hr-HR" b="1" dirty="0">
                <a:solidFill>
                  <a:schemeClr val="tx1"/>
                </a:solidFill>
              </a:rPr>
              <a:t>mjere obveznog psihosocijalnog tretmana (čl. 70 KZ/11) za zatvorenika </a:t>
            </a:r>
          </a:p>
          <a:p>
            <a:pPr marL="0" indent="0" algn="ctr">
              <a:buNone/>
            </a:pPr>
            <a:r>
              <a:rPr lang="hr-HR" dirty="0">
                <a:solidFill>
                  <a:schemeClr val="tx1"/>
                </a:solidFill>
              </a:rPr>
              <a:t>dostavlja se sudu koji je donio mjeru</a:t>
            </a:r>
          </a:p>
          <a:p>
            <a:pPr marL="0" indent="0" algn="ctr">
              <a:buNone/>
            </a:pPr>
            <a:r>
              <a:rPr lang="hr-HR" dirty="0">
                <a:solidFill>
                  <a:schemeClr val="tx1"/>
                </a:solidFill>
              </a:rPr>
              <a:t>obavještava se Središnji ured za zatvorski sustav i sudac izvršenja.</a:t>
            </a:r>
          </a:p>
          <a:p>
            <a:pPr marL="0" indent="0" algn="ctr">
              <a:buNone/>
            </a:pPr>
            <a:endParaRPr lang="hr-HR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hr-HR" dirty="0">
                <a:solidFill>
                  <a:schemeClr val="tx1"/>
                </a:solidFill>
              </a:rPr>
              <a:t>Zatvorenici koji nemaju izrečenu mjeru – nije potrebna obavijest sudu.</a:t>
            </a: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0EFE22B2-D4EF-4A75-9837-1EA6D482D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A5B6E75-6795-4FDC-8FC8-3B05ACA28896}" type="slidenum">
              <a:rPr lang="hr-HR" smtClean="0"/>
              <a:pPr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2843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zervirano mjesto slike 8">
            <a:extLst>
              <a:ext uri="{FF2B5EF4-FFF2-40B4-BE49-F238E27FC236}">
                <a16:creationId xmlns:a16="http://schemas.microsoft.com/office/drawing/2014/main" id="{18BA5737-0E8E-4096-9C7E-8326DB780E7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6341" b="6341"/>
          <a:stretch>
            <a:fillRect/>
          </a:stretch>
        </p:blipFill>
        <p:spPr>
          <a:xfrm>
            <a:off x="6560457" y="988204"/>
            <a:ext cx="5225144" cy="5461159"/>
          </a:xfrm>
          <a:prstGeom prst="rect">
            <a:avLst/>
          </a:prstGeom>
        </p:spPr>
      </p:pic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AE630515-8971-4C6E-99E5-7DC79880D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1" y="3531997"/>
            <a:ext cx="5472000" cy="299942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r-H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Neki od ciljeva programa:</a:t>
            </a:r>
          </a:p>
          <a:p>
            <a:pPr marL="0" indent="0" algn="just">
              <a:buNone/>
            </a:pPr>
            <a:endParaRPr lang="hr-H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Promicati roditeljske odgovornosti sukladno Konvenciji o pravima djeteta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Jačati roditeljske vještine kod zatvorenika s ciljem stvaranja osjećaja kompetentnosti u roditeljskoj ulozi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Educirati o različitim fazama odrastanja djeteta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Poučiti o potrebama djece i kako na te potrebe odgovoriti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Poučiti zatvorenike o modeliranju ponašanja djece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Prevenirati pojavu neadekvatnih roditeljskih postupanja prema djeci, zanemarivanja, zlostavljanja i nasilja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Pripremiti zatvorenike na povratak u obitelj čija se dinamika promijenila dok su bili odsutni</a:t>
            </a:r>
          </a:p>
          <a:p>
            <a:endParaRPr lang="hr-HR" sz="1600" dirty="0">
              <a:solidFill>
                <a:schemeClr val="tx1"/>
              </a:solidFill>
            </a:endParaRPr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486C822-8798-4295-A4BA-5E498400859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44</a:t>
            </a:fld>
            <a:endParaRPr lang="hr-HR" noProof="0"/>
          </a:p>
        </p:txBody>
      </p:sp>
      <p:sp>
        <p:nvSpPr>
          <p:cNvPr id="10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432001" y="449943"/>
            <a:ext cx="5724896" cy="71530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„ZATVORENIK KAO RODITELJ”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998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C251B4A-2BDC-49CB-B9EC-A0E5E93A6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821" y="2178750"/>
            <a:ext cx="11328000" cy="4679250"/>
          </a:xfrm>
        </p:spPr>
        <p:txBody>
          <a:bodyPr>
            <a:normAutofit/>
          </a:bodyPr>
          <a:lstStyle/>
          <a:p>
            <a:pPr marL="109728" lvl="0" indent="0" algn="ctr">
              <a:spcBef>
                <a:spcPts val="0"/>
              </a:spcBef>
              <a:buSzPct val="68000"/>
              <a:buNone/>
            </a:pPr>
            <a:r>
              <a:rPr lang="hr-HR" sz="18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Pomaže prepoznati zatvorenike koje je potrebno uključiti u program Zatvorenik kao roditelj </a:t>
            </a:r>
          </a:p>
          <a:p>
            <a:pPr marL="109728" lvl="0" indent="0" algn="ctr">
              <a:spcBef>
                <a:spcPts val="0"/>
              </a:spcBef>
              <a:buSzPct val="68000"/>
              <a:buNone/>
            </a:pPr>
            <a:r>
              <a:rPr lang="hr-HR" sz="18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(posebno gdje postoje rizici, a zatvorenik nije kažnjavan).</a:t>
            </a:r>
          </a:p>
          <a:p>
            <a:pPr marL="365760" lvl="0" indent="-256032" algn="ctr">
              <a:spcBef>
                <a:spcPts val="0"/>
              </a:spcBef>
              <a:buSzPct val="68000"/>
              <a:buChar char="🞂"/>
            </a:pPr>
            <a:endParaRPr lang="hr-HR" sz="1800" dirty="0">
              <a:solidFill>
                <a:schemeClr val="tx1"/>
              </a:solidFill>
            </a:endParaRPr>
          </a:p>
          <a:p>
            <a:pPr marL="109728" lvl="0" indent="0" algn="ctr">
              <a:spcBef>
                <a:spcPts val="400"/>
              </a:spcBef>
              <a:buSzPct val="68000"/>
              <a:buNone/>
            </a:pPr>
            <a:r>
              <a:rPr lang="hr-HR" sz="18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Važna je i potrebna kako bi se radilo i sa partnericama i djecom</a:t>
            </a:r>
          </a:p>
          <a:p>
            <a:pPr marL="109728" lvl="0" indent="0" algn="ctr">
              <a:spcBef>
                <a:spcPts val="400"/>
              </a:spcBef>
              <a:buSzPct val="68000"/>
              <a:buNone/>
            </a:pPr>
            <a:r>
              <a:rPr lang="hr-HR" sz="18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(zatvorenik se mijenja nakon što je na izdržavanju kazne zatvora i obitelji postaje “stranac”).</a:t>
            </a:r>
          </a:p>
          <a:p>
            <a:pPr marL="365760" lvl="0" indent="-256032" algn="ctr">
              <a:spcBef>
                <a:spcPts val="400"/>
              </a:spcBef>
              <a:buSzPct val="68000"/>
              <a:buChar char="🞂"/>
            </a:pPr>
            <a:endParaRPr lang="hr-HR" sz="1800" dirty="0">
              <a:solidFill>
                <a:schemeClr val="tx1"/>
              </a:solidFill>
            </a:endParaRPr>
          </a:p>
          <a:p>
            <a:pPr marL="109728" lvl="0" indent="0" algn="ctr">
              <a:spcBef>
                <a:spcPts val="400"/>
              </a:spcBef>
              <a:buSzPct val="68000"/>
              <a:buNone/>
            </a:pPr>
            <a:r>
              <a:rPr lang="hr-HR" sz="18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Zajednička koordinacija radi ostvarivanja kontinuiranih kontakata zatvorenika sa djecom</a:t>
            </a:r>
          </a:p>
          <a:p>
            <a:pPr marL="109728" lvl="0" indent="0" algn="ctr">
              <a:spcBef>
                <a:spcPts val="400"/>
              </a:spcBef>
              <a:buSzPct val="68000"/>
              <a:buNone/>
            </a:pPr>
            <a:r>
              <a:rPr lang="hr-HR" sz="18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i zaštitila prava djece.</a:t>
            </a:r>
            <a:endParaRPr lang="hr-HR" sz="1800" dirty="0">
              <a:solidFill>
                <a:schemeClr val="tx1"/>
              </a:solidFill>
            </a:endParaRPr>
          </a:p>
          <a:p>
            <a:pPr algn="ctr"/>
            <a:endParaRPr lang="hr-HR" sz="1800" dirty="0">
              <a:solidFill>
                <a:schemeClr val="tx1"/>
              </a:solidFill>
            </a:endParaRP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41B121F-8614-4260-8891-5D4146B70F7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45</a:t>
            </a:fld>
            <a:endParaRPr lang="hr-HR" noProof="0"/>
          </a:p>
        </p:txBody>
      </p:sp>
      <p:sp>
        <p:nvSpPr>
          <p:cNvPr id="8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994876" y="612517"/>
            <a:ext cx="6191891" cy="72688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MEĐURESORNA SURANJA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oogle Shape;13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86567" y="4518375"/>
            <a:ext cx="3600400" cy="1944216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942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555453F-E0C5-42FE-AB3C-0C26EAF05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821" y="2720901"/>
            <a:ext cx="11328000" cy="4679250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</a:rPr>
              <a:t>provodi se u kaznionicama u </a:t>
            </a:r>
            <a:r>
              <a:rPr lang="hr-HR" sz="1800" dirty="0" err="1">
                <a:solidFill>
                  <a:schemeClr val="tx1"/>
                </a:solidFill>
              </a:rPr>
              <a:t>Lipovici</a:t>
            </a:r>
            <a:r>
              <a:rPr lang="hr-HR" sz="1800" dirty="0">
                <a:solidFill>
                  <a:schemeClr val="tx1"/>
                </a:solidFill>
              </a:rPr>
              <a:t> - </a:t>
            </a:r>
            <a:r>
              <a:rPr lang="hr-HR" sz="1800" dirty="0" err="1">
                <a:solidFill>
                  <a:schemeClr val="tx1"/>
                </a:solidFill>
              </a:rPr>
              <a:t>Popovači</a:t>
            </a:r>
            <a:r>
              <a:rPr lang="hr-HR" sz="1800" dirty="0">
                <a:solidFill>
                  <a:schemeClr val="tx1"/>
                </a:solidFill>
              </a:rPr>
              <a:t> i </a:t>
            </a:r>
            <a:r>
              <a:rPr lang="hr-HR" sz="1800" dirty="0" err="1">
                <a:solidFill>
                  <a:schemeClr val="tx1"/>
                </a:solidFill>
              </a:rPr>
              <a:t>Valturi</a:t>
            </a:r>
            <a:endParaRPr lang="hr-HR" sz="1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</a:rPr>
              <a:t>  za punoljetne zatvorenike osuđene za kaznena djela iz prometa, 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</a:rPr>
              <a:t>od kojih većina ima izrečenu sigurnosnu mjeru zabrane upravljanja motornim vozilom</a:t>
            </a:r>
          </a:p>
          <a:p>
            <a:pPr marL="0" indent="0" algn="ctr">
              <a:buNone/>
            </a:pPr>
            <a:endParaRPr lang="hr-HR" sz="1800" dirty="0">
              <a:solidFill>
                <a:schemeClr val="tx1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</a:rPr>
              <a:t> Upravljanje vozilom, nije samo tehnička, nego i </a:t>
            </a:r>
            <a:r>
              <a:rPr lang="hr-HR" sz="1800" dirty="0" err="1">
                <a:solidFill>
                  <a:schemeClr val="tx1"/>
                </a:solidFill>
              </a:rPr>
              <a:t>sociopsihološka</a:t>
            </a:r>
            <a:r>
              <a:rPr lang="hr-HR" sz="1800" dirty="0">
                <a:solidFill>
                  <a:schemeClr val="tx1"/>
                </a:solidFill>
              </a:rPr>
              <a:t> aktivnost.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hr-HR" sz="1800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hr-HR" sz="1800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hr-HR" sz="1800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hr-HR" sz="1800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hr-HR" sz="1800" dirty="0">
              <a:solidFill>
                <a:schemeClr val="tx1"/>
              </a:solidFill>
            </a:endParaRPr>
          </a:p>
          <a:p>
            <a:endParaRPr lang="hr-HR" sz="1800" dirty="0">
              <a:solidFill>
                <a:schemeClr val="tx1"/>
              </a:solidFill>
            </a:endParaRP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3612BE0-C15B-4FA7-937C-68FBD40ACB2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46</a:t>
            </a:fld>
            <a:endParaRPr lang="hr-HR" noProof="0"/>
          </a:p>
        </p:txBody>
      </p:sp>
      <p:sp>
        <p:nvSpPr>
          <p:cNvPr id="7" name="AutoShape 2" descr="Popovača: Ministar pravosuđa Orsat Miljenić otvorio poligon za vožnju za  zatvorenike u Lipovici - Pixsell">
            <a:extLst>
              <a:ext uri="{FF2B5EF4-FFF2-40B4-BE49-F238E27FC236}">
                <a16:creationId xmlns:a16="http://schemas.microsoft.com/office/drawing/2014/main" id="{AB1C62B4-8BB0-4E99-B5D3-73FCC47483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9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994876" y="612516"/>
            <a:ext cx="6191891" cy="105802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TRETMAN ZATVORENIKA S KAZNENIM DJELOM IZ PROMETTA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4201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99D2E7A-3C86-4275-BC8A-6BED21AB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963097"/>
            <a:ext cx="11328000" cy="46792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hr-HR" sz="1800" dirty="0">
                <a:solidFill>
                  <a:schemeClr val="tx1"/>
                </a:solidFill>
              </a:rPr>
            </a:br>
            <a:r>
              <a:rPr lang="hr-HR" sz="1800" dirty="0">
                <a:solidFill>
                  <a:schemeClr val="tx1"/>
                </a:solidFill>
              </a:rPr>
              <a:t>   Sadrži ne samo znanja o vožnji i poznavanje prometnih pravila, 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</a:rPr>
              <a:t>već ima za cilj kod zatvorenika osvijestiti doživljavanje i ponašanje vezano uz vožnju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</a:rPr>
              <a:t> kao što su traženje opasnosti i prihvaćanje rizika.</a:t>
            </a:r>
            <a:br>
              <a:rPr lang="hr-HR" sz="1800" dirty="0">
                <a:solidFill>
                  <a:schemeClr val="tx1"/>
                </a:solidFill>
              </a:rPr>
            </a:br>
            <a:br>
              <a:rPr lang="hr-HR" sz="1800" dirty="0">
                <a:solidFill>
                  <a:schemeClr val="tx1"/>
                </a:solidFill>
              </a:rPr>
            </a:br>
            <a:endParaRPr lang="hr-HR" sz="1800" dirty="0">
              <a:solidFill>
                <a:schemeClr val="tx1"/>
              </a:solidFill>
            </a:endParaRP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1C073BE-8C42-48B1-8DDA-8A60F712832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47</a:t>
            </a:fld>
            <a:endParaRPr lang="hr-HR" noProof="0"/>
          </a:p>
        </p:txBody>
      </p:sp>
      <p:pic>
        <p:nvPicPr>
          <p:cNvPr id="3074" name="Picture 2" descr="I Radimir Čačić u zatvoru uči o prometnim propisima - Večernji.hr">
            <a:extLst>
              <a:ext uri="{FF2B5EF4-FFF2-40B4-BE49-F238E27FC236}">
                <a16:creationId xmlns:a16="http://schemas.microsoft.com/office/drawing/2014/main" id="{9265073D-E7B0-41A9-BDD1-72D76485D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838" y="3943354"/>
            <a:ext cx="4168321" cy="2516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3000054" y="554459"/>
            <a:ext cx="6191891" cy="99856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„VOZAČ – ČIMBENIK SIGURNOSTI U PROMETU”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4490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8D68D596-0A3E-4DB3-83C5-101ED51B213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48</a:t>
            </a:fld>
            <a:endParaRPr lang="hr-HR" noProof="0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E91D98E9-2423-4B67-B222-3733CD61174D}"/>
              </a:ext>
            </a:extLst>
          </p:cNvPr>
          <p:cNvSpPr/>
          <p:nvPr/>
        </p:nvSpPr>
        <p:spPr>
          <a:xfrm>
            <a:off x="417486" y="1658471"/>
            <a:ext cx="744103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hr-HR" dirty="0"/>
              <a:t>Za zatvorenike osuđene na kaznu zatvora zbog kaznenog djela iz prometa, </a:t>
            </a:r>
          </a:p>
          <a:p>
            <a:pPr algn="ctr" fontAlgn="base"/>
            <a:r>
              <a:rPr lang="hr-HR" dirty="0"/>
              <a:t>a koji nisu uključeni u Tretman zatvorenika počinitelja kaznenih djela iz prometa.</a:t>
            </a:r>
          </a:p>
          <a:p>
            <a:pPr algn="ctr" fontAlgn="base"/>
            <a:br>
              <a:rPr lang="hr-HR" dirty="0"/>
            </a:br>
            <a:r>
              <a:rPr lang="hr-HR" dirty="0"/>
              <a:t>Za zatvorenike koji su višestruko kažnjavani za prekršaje iz prometa ili su ranije osuđivani za kazneno djelo iz prometa.</a:t>
            </a:r>
          </a:p>
          <a:p>
            <a:pPr algn="ctr" fontAlgn="base"/>
            <a:br>
              <a:rPr lang="hr-HR" dirty="0"/>
            </a:br>
            <a:r>
              <a:rPr lang="hr-HR" dirty="0"/>
              <a:t>U ovaj program </a:t>
            </a:r>
            <a:r>
              <a:rPr lang="hr-HR" b="1" dirty="0"/>
              <a:t>dobrovoljno</a:t>
            </a:r>
            <a:r>
              <a:rPr lang="hr-HR" dirty="0"/>
              <a:t>/preventivno se uključuju </a:t>
            </a:r>
          </a:p>
          <a:p>
            <a:pPr algn="ctr"/>
            <a:r>
              <a:rPr lang="hr-HR" dirty="0"/>
              <a:t>zatvorenici koji nisu počinitelji kaznenog djela iz prometa, ali su zainteresirani za sadržaje koji se nude ovim programom.</a:t>
            </a:r>
          </a:p>
          <a:p>
            <a:pPr algn="ctr"/>
            <a:endParaRPr lang="hr-HR" dirty="0"/>
          </a:p>
          <a:p>
            <a:pPr algn="ctr"/>
            <a:r>
              <a:rPr lang="hr-HR" dirty="0"/>
              <a:t>U Kaznionici u </a:t>
            </a:r>
            <a:r>
              <a:rPr lang="hr-HR" dirty="0" err="1"/>
              <a:t>Lipovici</a:t>
            </a:r>
            <a:r>
              <a:rPr lang="hr-HR" dirty="0"/>
              <a:t> – </a:t>
            </a:r>
            <a:r>
              <a:rPr lang="hr-HR" dirty="0" err="1"/>
              <a:t>Popovači</a:t>
            </a:r>
            <a:r>
              <a:rPr lang="hr-HR" dirty="0"/>
              <a:t> je uređen poligon za vožnju, gdje sa „pijanim naočalama” zatvorenici u sklopu programa mogu voziti</a:t>
            </a:r>
          </a:p>
          <a:p>
            <a:pPr algn="ctr"/>
            <a:r>
              <a:rPr lang="hr-HR" dirty="0"/>
              <a:t> (u suradnji sa Auto školom iz </a:t>
            </a:r>
            <a:r>
              <a:rPr lang="hr-HR" dirty="0" err="1"/>
              <a:t>Popovače</a:t>
            </a:r>
            <a:r>
              <a:rPr lang="hr-HR" dirty="0"/>
              <a:t>.)</a:t>
            </a:r>
          </a:p>
          <a:p>
            <a:pPr algn="ctr"/>
            <a:br>
              <a:rPr lang="hr-HR" dirty="0"/>
            </a:br>
            <a:endParaRPr lang="hr-HR" dirty="0"/>
          </a:p>
          <a:p>
            <a:pPr algn="ctr"/>
            <a:endParaRPr lang="hr-HR" dirty="0"/>
          </a:p>
        </p:txBody>
      </p:sp>
      <p:pic>
        <p:nvPicPr>
          <p:cNvPr id="4098" name="Picture 2" descr="Pijane naočale za zatvorenike koji su vozili pijani :: Hrvatski radio">
            <a:extLst>
              <a:ext uri="{FF2B5EF4-FFF2-40B4-BE49-F238E27FC236}">
                <a16:creationId xmlns:a16="http://schemas.microsoft.com/office/drawing/2014/main" id="{55153EAA-FD14-4CA3-BEB5-C270A8E68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912" y="2049712"/>
            <a:ext cx="3775716" cy="302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6424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3C3DAB6-A56C-467F-B12A-03E58085F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973" y="1775153"/>
            <a:ext cx="5472000" cy="4680000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  <a:ea typeface="Times New Roman"/>
                <a:cs typeface="Times New Roman"/>
              </a:rPr>
              <a:t>Zdravstvena zaštita i pomoć u rješavanju zdravstvenih problema, </a:t>
            </a:r>
            <a:endParaRPr lang="hr-HR" sz="1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  <a:ea typeface="Times New Roman"/>
                <a:cs typeface="Times New Roman"/>
              </a:rPr>
              <a:t>Edukacija i savjetovanje usmjereno na smanjivanje zdravstvenih šteta povezanih s uporabom droge</a:t>
            </a:r>
            <a:r>
              <a:rPr lang="hr-HR" sz="1800" dirty="0">
                <a:solidFill>
                  <a:schemeClr val="tx1"/>
                </a:solidFill>
                <a:ea typeface="Calibri"/>
                <a:cs typeface="Times New Roman"/>
              </a:rPr>
              <a:t> </a:t>
            </a:r>
          </a:p>
          <a:p>
            <a:pPr lvl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  <a:ea typeface="Times New Roman"/>
                <a:cs typeface="Times New Roman"/>
              </a:rPr>
              <a:t>Farmakoterapija opijatskih ovisnika</a:t>
            </a:r>
            <a:endParaRPr lang="hr-HR" sz="1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  <a:ea typeface="Times New Roman"/>
                <a:cs typeface="Times New Roman"/>
              </a:rPr>
              <a:t>Psihijatrijski tretman </a:t>
            </a:r>
            <a:r>
              <a:rPr lang="hr-HR" sz="1800" dirty="0" err="1">
                <a:solidFill>
                  <a:schemeClr val="tx1"/>
                </a:solidFill>
                <a:ea typeface="Times New Roman"/>
                <a:cs typeface="Times New Roman"/>
              </a:rPr>
              <a:t>komorbiditeta</a:t>
            </a:r>
            <a:endParaRPr lang="hr-HR" sz="1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  <a:ea typeface="Times New Roman"/>
                <a:cs typeface="Times New Roman"/>
              </a:rPr>
              <a:t>Kratke motivacijske intervencije</a:t>
            </a:r>
            <a:endParaRPr lang="hr-HR" sz="1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  <a:ea typeface="Times New Roman"/>
                <a:cs typeface="Times New Roman"/>
              </a:rPr>
              <a:t>Kratke kognitivno-bihevioralne intervencije</a:t>
            </a:r>
            <a:endParaRPr lang="hr-HR" sz="1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Wingdings"/>
              <a:buChar char=""/>
            </a:pPr>
            <a:endParaRPr lang="hr-HR" sz="18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Wingdings"/>
              <a:buChar char=""/>
            </a:pPr>
            <a:endParaRPr lang="hr-HR" sz="18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600"/>
              </a:spcAft>
              <a:buNone/>
            </a:pPr>
            <a:endParaRPr lang="hr-HR" sz="1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hr-HR" sz="1800" dirty="0">
              <a:solidFill>
                <a:schemeClr val="tx1"/>
              </a:solidFill>
            </a:endParaRPr>
          </a:p>
        </p:txBody>
      </p:sp>
      <p:sp>
        <p:nvSpPr>
          <p:cNvPr id="9" name="Rezervirano mjesto teksta 8">
            <a:extLst>
              <a:ext uri="{FF2B5EF4-FFF2-40B4-BE49-F238E27FC236}">
                <a16:creationId xmlns:a16="http://schemas.microsoft.com/office/drawing/2014/main" id="{3FBAFB52-084E-4CC1-9E1B-1613AFBEE6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7887" y="1775153"/>
            <a:ext cx="5472113" cy="4680000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  <a:ea typeface="Times New Roman"/>
                <a:cs typeface="Times New Roman"/>
              </a:rPr>
              <a:t>Edukacija iz područja ovisnosti i ovisničkog ponašanja</a:t>
            </a:r>
            <a:endParaRPr lang="hr-HR" sz="1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  <a:ea typeface="Times New Roman"/>
                <a:cs typeface="Times New Roman"/>
              </a:rPr>
              <a:t>Individualno savjetovanje i </a:t>
            </a:r>
            <a:r>
              <a:rPr lang="hr-HR" sz="1800" dirty="0" err="1">
                <a:solidFill>
                  <a:schemeClr val="tx1"/>
                </a:solidFill>
                <a:ea typeface="Times New Roman"/>
                <a:cs typeface="Times New Roman"/>
              </a:rPr>
              <a:t>suportivna</a:t>
            </a:r>
            <a:r>
              <a:rPr lang="hr-HR" sz="1800" dirty="0">
                <a:solidFill>
                  <a:schemeClr val="tx1"/>
                </a:solidFill>
                <a:ea typeface="Times New Roman"/>
                <a:cs typeface="Times New Roman"/>
              </a:rPr>
              <a:t> terapija</a:t>
            </a:r>
            <a:endParaRPr lang="hr-HR" sz="1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  <a:ea typeface="Times New Roman"/>
                <a:cs typeface="Times New Roman"/>
              </a:rPr>
              <a:t>Modificirana terapijska zajednica </a:t>
            </a:r>
            <a:endParaRPr lang="hr-HR" sz="1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  <a:ea typeface="Times New Roman"/>
                <a:cs typeface="Times New Roman"/>
              </a:rPr>
              <a:t>„Klubovi liječenih ovisnika“ - KLO</a:t>
            </a:r>
          </a:p>
          <a:p>
            <a:pPr lvl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  <a:ea typeface="Times New Roman"/>
                <a:cs typeface="Times New Roman"/>
              </a:rPr>
              <a:t>Terapijski ugovor</a:t>
            </a:r>
            <a:endParaRPr lang="hr-HR" sz="1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  <a:ea typeface="Times New Roman"/>
                <a:cs typeface="Times New Roman"/>
              </a:rPr>
              <a:t>Kontrole apstinencije </a:t>
            </a:r>
          </a:p>
          <a:p>
            <a:pPr lvl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  <a:ea typeface="Calibri"/>
                <a:cs typeface="Times New Roman"/>
              </a:rPr>
              <a:t>Povezivanje sa CPO </a:t>
            </a:r>
          </a:p>
          <a:p>
            <a:endParaRPr lang="hr-HR" sz="2800" dirty="0">
              <a:solidFill>
                <a:schemeClr val="tx1"/>
              </a:solidFill>
            </a:endParaRPr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B561F40-3AEA-4D05-B3A6-D4CFE8FBCB6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49</a:t>
            </a:fld>
            <a:endParaRPr lang="hr-HR" noProof="0"/>
          </a:p>
        </p:txBody>
      </p:sp>
      <p:sp>
        <p:nvSpPr>
          <p:cNvPr id="8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994876" y="612517"/>
            <a:ext cx="6191891" cy="72688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TRETMAN OVISNIKA O DROGAMA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021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1B10788-B95C-B23F-4C5C-71535AA13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5</a:t>
            </a:fld>
            <a:endParaRPr lang="hr-HR" noProof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F37F001B-B788-FAEF-B578-A0038E6BBC8A}"/>
              </a:ext>
            </a:extLst>
          </p:cNvPr>
          <p:cNvSpPr txBox="1"/>
          <p:nvPr/>
        </p:nvSpPr>
        <p:spPr>
          <a:xfrm>
            <a:off x="3035750" y="2385826"/>
            <a:ext cx="6098796" cy="1846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2555" lvl="0" algn="just" fontAlgn="base">
              <a:lnSpc>
                <a:spcPct val="104000"/>
              </a:lnSpc>
              <a:spcAft>
                <a:spcPts val="205"/>
              </a:spcAft>
              <a:buClr>
                <a:schemeClr val="accent1">
                  <a:lumMod val="60000"/>
                  <a:lumOff val="40000"/>
                </a:schemeClr>
              </a:buClr>
              <a:buSzPts val="1200"/>
            </a:pPr>
            <a:r>
              <a:rPr lang="hr-HR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Središnji ured za zatvorski sustav  </a:t>
            </a:r>
          </a:p>
          <a:p>
            <a:pPr marR="122555" lvl="0" algn="just" fontAlgn="base">
              <a:lnSpc>
                <a:spcPct val="104000"/>
              </a:lnSpc>
              <a:spcAft>
                <a:spcPts val="25"/>
              </a:spcAft>
              <a:buClr>
                <a:schemeClr val="accent1">
                  <a:lumMod val="60000"/>
                  <a:lumOff val="40000"/>
                </a:schemeClr>
              </a:buClr>
              <a:buSzPts val="1200"/>
            </a:pPr>
            <a:r>
              <a:rPr lang="hr-HR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kaznionica uključujući  Zatvorsku bolnicu u Zagrebu </a:t>
            </a:r>
          </a:p>
          <a:p>
            <a:pPr marR="122555" lvl="0" algn="just" fontAlgn="base">
              <a:lnSpc>
                <a:spcPct val="104000"/>
              </a:lnSpc>
              <a:spcAft>
                <a:spcPts val="25"/>
              </a:spcAft>
              <a:buClr>
                <a:schemeClr val="accent1">
                  <a:lumMod val="60000"/>
                  <a:lumOff val="40000"/>
                </a:schemeClr>
              </a:buClr>
              <a:buSzPts val="1200"/>
            </a:pPr>
            <a:r>
              <a:rPr lang="hr-HR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 zatvora </a:t>
            </a:r>
          </a:p>
          <a:p>
            <a:pPr marR="122555" lvl="0" algn="just" fontAlgn="base">
              <a:lnSpc>
                <a:spcPct val="104000"/>
              </a:lnSpc>
              <a:spcAft>
                <a:spcPts val="25"/>
              </a:spcAft>
              <a:buClr>
                <a:schemeClr val="accent1">
                  <a:lumMod val="60000"/>
                  <a:lumOff val="40000"/>
                </a:schemeClr>
              </a:buClr>
              <a:buSzPts val="1200"/>
            </a:pPr>
            <a:r>
              <a:rPr lang="hr-HR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odgojna zavoda </a:t>
            </a:r>
          </a:p>
          <a:p>
            <a:pPr marR="122555" lvl="0" algn="just" fontAlgn="base">
              <a:lnSpc>
                <a:spcPct val="104000"/>
              </a:lnSpc>
              <a:spcAft>
                <a:spcPts val="25"/>
              </a:spcAft>
              <a:buClr>
                <a:schemeClr val="accent1">
                  <a:lumMod val="60000"/>
                  <a:lumOff val="40000"/>
                </a:schemeClr>
              </a:buClr>
              <a:buSzPts val="1200"/>
            </a:pPr>
            <a:r>
              <a:rPr lang="hr-HR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Centar za dijagnostiku u Zagrebu </a:t>
            </a:r>
          </a:p>
          <a:p>
            <a:pPr marR="122555" lvl="0" algn="just" fontAlgn="base">
              <a:lnSpc>
                <a:spcPct val="104000"/>
              </a:lnSpc>
              <a:spcAft>
                <a:spcPts val="25"/>
              </a:spcAft>
              <a:buClr>
                <a:schemeClr val="accent1">
                  <a:lumMod val="60000"/>
                  <a:lumOff val="40000"/>
                </a:schemeClr>
              </a:buClr>
              <a:buSzPts val="1200"/>
            </a:pPr>
            <a:r>
              <a:rPr lang="hr-HR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Centar za izobrazbu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947DD52B-AB5F-294C-0AB5-6E9F39029D56}"/>
              </a:ext>
            </a:extLst>
          </p:cNvPr>
          <p:cNvSpPr txBox="1"/>
          <p:nvPr/>
        </p:nvSpPr>
        <p:spPr>
          <a:xfrm>
            <a:off x="1970348" y="1604820"/>
            <a:ext cx="8229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ORGANIZACIJSKA STRUKTURA ZATVORSKOG SUSTAVA</a:t>
            </a:r>
          </a:p>
        </p:txBody>
      </p:sp>
      <p:sp>
        <p:nvSpPr>
          <p:cNvPr id="2" name="Curved Right Arrow 1"/>
          <p:cNvSpPr/>
          <p:nvPr/>
        </p:nvSpPr>
        <p:spPr>
          <a:xfrm rot="20599948">
            <a:off x="2071751" y="2190075"/>
            <a:ext cx="653531" cy="802825"/>
          </a:xfrm>
          <a:prstGeom prst="curv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13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DF37182-F277-477D-A96C-07FF7DC72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587" y="2145660"/>
            <a:ext cx="11328000" cy="4679250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Strukturirani program psihosocijalnog tretmana temeljen na kognitivno-bihevioralnom pristupu i prevenciji </a:t>
            </a:r>
            <a:r>
              <a:rPr lang="hr-HR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relapsa</a:t>
            </a:r>
            <a:endParaRPr lang="hr-H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Namijenjen je zatvorenicima s drogom uzrokovanim poremećajima koji izdržavaju kaznu zatvora.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Opći cilj programa je smanjenje ovisničkog recidiva i kriminalnog recidiva vezanog uz ovisnost.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Specifični terapijski ciljevi kao i terapijski plan utvrđuju se individualno u pojedinačnom programu koji kreiraju voditelji </a:t>
            </a:r>
          </a:p>
          <a:p>
            <a:pPr marL="0" indent="0" algn="ctr">
              <a:buNone/>
            </a:pP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suradnji s drugim članovima terapijskog tima (primjerice psihijatar, liječnik opće medicine </a:t>
            </a:r>
            <a:r>
              <a:rPr lang="hr-HR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itd</a:t>
            </a: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hr-H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Znanja i vještine koje ovisnici usvajaju za vrijeme provedbe </a:t>
            </a:r>
            <a:r>
              <a:rPr lang="hr-HR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PORTOs</a:t>
            </a: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-a predstavljaju dobar temelj za daljnji rast i razvoj</a:t>
            </a:r>
          </a:p>
          <a:p>
            <a:pPr marL="0" indent="0" algn="ctr">
              <a:buNone/>
            </a:pP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kroz KLO gdje je moguća daljnja razrada tema te primjena i testiranje naučenog.</a:t>
            </a:r>
          </a:p>
          <a:p>
            <a:pPr marL="0" indent="0" algn="ctr">
              <a:buNone/>
            </a:pPr>
            <a:endParaRPr lang="hr-HR" sz="1600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Zbog specifičnih uvjeta izvršavanja kazne, modificirana terapijska zajednica primjenjuje se u kaznionicama, </a:t>
            </a:r>
          </a:p>
          <a:p>
            <a:pPr marL="0" indent="0" algn="ctr">
              <a:buNone/>
            </a:pPr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elementi terapijske zajednice zadržani su i u grupama liječenih ovisnika u zatvorima (tzv. KLO i KLA).</a:t>
            </a:r>
          </a:p>
          <a:p>
            <a:pPr marL="0" indent="0" algn="ctr">
              <a:buNone/>
            </a:pPr>
            <a:endParaRPr lang="hr-HR" sz="1600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sz="1600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hr-HR" sz="1600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hr-H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hr-H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B66C915-6890-4096-AB6E-E5D4843359A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50</a:t>
            </a:fld>
            <a:endParaRPr lang="hr-HR" noProof="0"/>
          </a:p>
        </p:txBody>
      </p:sp>
      <p:sp>
        <p:nvSpPr>
          <p:cNvPr id="7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231336" y="440024"/>
            <a:ext cx="7732502" cy="108565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PORTOS</a:t>
            </a:r>
          </a:p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(Prevencija ovisničkog recidiva treningom i osnaživanjem)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725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7F60A88-BEFD-4165-9954-ED7F76B1E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92" y="1780535"/>
            <a:ext cx="11328000" cy="46792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r-HR" altLang="sr-Latn-RS" sz="1600" dirty="0">
                <a:solidFill>
                  <a:schemeClr val="tx1"/>
                </a:solidFill>
              </a:rPr>
              <a:t>Osnovni program tretmana osoba s alkoholom uzrokovanim poremećajima</a:t>
            </a:r>
          </a:p>
          <a:p>
            <a:pPr marL="0" indent="0" algn="ctr">
              <a:buNone/>
            </a:pPr>
            <a:r>
              <a:rPr lang="hr-HR" sz="1600" dirty="0">
                <a:solidFill>
                  <a:schemeClr val="tx1"/>
                </a:solidFill>
              </a:rPr>
              <a:t>Aktivnosti pokrivaju edukaciju o alkoholu i problemima koje prouzrokuje, analizu uloge alkohola u životima pojedinaca i krug promjene. </a:t>
            </a:r>
          </a:p>
          <a:p>
            <a:pPr marL="0" indent="0" algn="ctr">
              <a:buNone/>
            </a:pPr>
            <a:r>
              <a:rPr lang="hr-HR" sz="1600" b="1" dirty="0">
                <a:solidFill>
                  <a:schemeClr val="tx1"/>
                </a:solidFill>
              </a:rPr>
              <a:t>Opći ciljevi </a:t>
            </a:r>
            <a:r>
              <a:rPr lang="hr-HR" sz="1600" dirty="0">
                <a:solidFill>
                  <a:schemeClr val="tx1"/>
                </a:solidFill>
              </a:rPr>
              <a:t>ovog programa su:</a:t>
            </a:r>
          </a:p>
          <a:p>
            <a:pPr marL="0" indent="0" algn="ctr">
              <a:buNone/>
            </a:pPr>
            <a:r>
              <a:rPr lang="hr-HR" sz="1600" dirty="0">
                <a:solidFill>
                  <a:schemeClr val="tx1"/>
                </a:solidFill>
              </a:rPr>
              <a:t>- prevencija poremećaja uzrokovanih alkoholizmom</a:t>
            </a:r>
          </a:p>
          <a:p>
            <a:pPr marL="0" indent="0" algn="ctr">
              <a:buNone/>
            </a:pPr>
            <a:r>
              <a:rPr lang="hr-HR" sz="1600" dirty="0">
                <a:solidFill>
                  <a:schemeClr val="tx1"/>
                </a:solidFill>
              </a:rPr>
              <a:t>- prevencija recidiva, održavanje apstinencije</a:t>
            </a:r>
          </a:p>
          <a:p>
            <a:pPr marL="0" indent="0" algn="ctr">
              <a:buNone/>
            </a:pPr>
            <a:r>
              <a:rPr lang="hr-HR" sz="1600" dirty="0">
                <a:solidFill>
                  <a:schemeClr val="tx1"/>
                </a:solidFill>
              </a:rPr>
              <a:t>- poboljšanje kvalitete života zatvorenika</a:t>
            </a:r>
          </a:p>
          <a:p>
            <a:pPr marL="0" indent="0" algn="ctr">
              <a:buNone/>
            </a:pPr>
            <a:r>
              <a:rPr lang="hr-HR" sz="1600" dirty="0">
                <a:solidFill>
                  <a:schemeClr val="tx1"/>
                </a:solidFill>
              </a:rPr>
              <a:t>- motiviranje zatvorenika za odabir zdravih stilova življenja.</a:t>
            </a:r>
          </a:p>
          <a:p>
            <a:endParaRPr lang="hr-HR" sz="16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hr-HR" altLang="sr-Latn-RS" sz="1600" dirty="0">
                <a:solidFill>
                  <a:schemeClr val="tx1"/>
                </a:solidFill>
              </a:rPr>
              <a:t> Provodi se i program po modelu modificirane terapijske zajednice, odnosno klubova liječenih alkoholičara (KLA).</a:t>
            </a:r>
          </a:p>
          <a:p>
            <a:pPr marL="0" indent="0">
              <a:buNone/>
            </a:pPr>
            <a:endParaRPr lang="hr-HR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t-BR" sz="1600" dirty="0">
                <a:solidFill>
                  <a:schemeClr val="tx1"/>
                </a:solidFill>
              </a:rPr>
              <a:t>Priprema postpenalnog prihvata </a:t>
            </a:r>
          </a:p>
          <a:p>
            <a:pPr marL="0" indent="0">
              <a:buNone/>
            </a:pPr>
            <a:r>
              <a:rPr lang="pt-BR" sz="1600" dirty="0">
                <a:solidFill>
                  <a:schemeClr val="tx1"/>
                </a:solidFill>
              </a:rPr>
              <a:t> -</a:t>
            </a:r>
            <a:r>
              <a:rPr lang="hr-HR" sz="1600" dirty="0">
                <a:solidFill>
                  <a:schemeClr val="tx1"/>
                </a:solidFill>
              </a:rPr>
              <a:t> </a:t>
            </a:r>
            <a:r>
              <a:rPr lang="pt-BR" sz="1600" dirty="0">
                <a:solidFill>
                  <a:schemeClr val="tx1"/>
                </a:solidFill>
              </a:rPr>
              <a:t>povezivanje s vanjskim institucijama i udrugama koje se bave liječenjem i tretmanom</a:t>
            </a:r>
            <a:r>
              <a:rPr lang="hr-HR" sz="1600" dirty="0">
                <a:solidFill>
                  <a:schemeClr val="tx1"/>
                </a:solidFill>
              </a:rPr>
              <a:t> (Klubovi liječenih alkoholičara prema prebivalištu)</a:t>
            </a:r>
            <a:endParaRPr lang="pt-BR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r-HR" sz="1600" dirty="0">
              <a:solidFill>
                <a:schemeClr val="tx1"/>
              </a:solidFill>
            </a:endParaRPr>
          </a:p>
          <a:p>
            <a:endParaRPr lang="hr-HR" sz="1600" dirty="0">
              <a:solidFill>
                <a:schemeClr val="tx1"/>
              </a:solidFill>
            </a:endParaRP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1122D96-CD2E-4492-A2CE-4228DBD37B1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51</a:t>
            </a:fld>
            <a:endParaRPr lang="hr-HR" noProof="0" dirty="0"/>
          </a:p>
        </p:txBody>
      </p:sp>
      <p:sp>
        <p:nvSpPr>
          <p:cNvPr id="7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3004396" y="409021"/>
            <a:ext cx="6664873" cy="1048718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OSNOVNI PROGRAM TRETMANA ZATVRENIKA S ALKOHOLOM UZROKOVANIM POREMEĆAJIMA (TALK)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8468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36C52D3-FD46-4413-92FC-CA0417811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hr-HR" sz="1800" b="1" dirty="0">
                <a:solidFill>
                  <a:schemeClr val="tx1"/>
                </a:solidFill>
              </a:rPr>
              <a:t>Ciljevi programa su: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</a:rPr>
              <a:t>- smanjenje recidivizma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</a:rPr>
              <a:t>- specifičnije motiviranje zatvorenika za rad na sebi, smanjenje impulzivnosti i kontrola seksualnog nagona.</a:t>
            </a:r>
          </a:p>
          <a:p>
            <a:pPr marL="0" indent="0" algn="ctr">
              <a:buNone/>
            </a:pPr>
            <a:endParaRPr lang="hr-HR" sz="1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hr-HR" sz="1800" b="1" dirty="0">
                <a:solidFill>
                  <a:schemeClr val="tx1"/>
                </a:solidFill>
              </a:rPr>
              <a:t>Područja koje tretman pokriva su: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</a:rPr>
              <a:t>- promjena stavova prema počinjenjom kaznenom djelu,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</a:rPr>
              <a:t>- razvijanje empatije prema žrtvi, 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</a:rPr>
              <a:t>- analiza lanca počinjenja djela </a:t>
            </a: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</a:rPr>
              <a:t>- učenje prihvatljivog seksualnog ponašanja i kontrola impulzivnog i agresivnog ponašanja.</a:t>
            </a:r>
          </a:p>
          <a:p>
            <a:pPr marL="0" indent="0" algn="ctr">
              <a:buNone/>
            </a:pPr>
            <a:endParaRPr lang="hr-HR" sz="1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hr-HR" sz="1800" dirty="0">
                <a:solidFill>
                  <a:schemeClr val="tx1"/>
                </a:solidFill>
              </a:rPr>
              <a:t>Traje deset mjeseci (četrdeset tjedana što ovu intervenciju po klasifikaciji čini dugotrajnom!) </a:t>
            </a:r>
          </a:p>
          <a:p>
            <a:pPr algn="ctr"/>
            <a:endParaRPr lang="hr-HR" sz="1800" dirty="0">
              <a:solidFill>
                <a:schemeClr val="tx1"/>
              </a:solidFill>
            </a:endParaRP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B4F56D4-07F1-4A27-B012-A8F17EF8210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52</a:t>
            </a:fld>
            <a:endParaRPr lang="hr-HR" noProof="0"/>
          </a:p>
        </p:txBody>
      </p:sp>
      <p:sp>
        <p:nvSpPr>
          <p:cNvPr id="7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3015632" y="583487"/>
            <a:ext cx="6221695" cy="940513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PRIKIP – PREVENCIJA RECIDIVIZMA I KONTROLA IMPULZIVNOG PONAŠANJA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7601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E821B4A-4853-4BD6-B793-7D15F4B8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sz="1800" dirty="0">
              <a:solidFill>
                <a:schemeClr val="tx1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</a:rPr>
              <a:t>Česti deficiti socijalnih vještina kod </a:t>
            </a:r>
            <a:r>
              <a:rPr lang="hr-HR" sz="1800">
                <a:solidFill>
                  <a:schemeClr val="tx1"/>
                </a:solidFill>
              </a:rPr>
              <a:t>zatvorenika </a:t>
            </a:r>
            <a:endParaRPr lang="hr-HR" sz="1800" dirty="0">
              <a:solidFill>
                <a:schemeClr val="tx1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</a:rPr>
              <a:t> Navedene deficite nije moguće obuhvatiti specifičnim programima koji se bave određenim kriminogenim potrebama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</a:rPr>
              <a:t>TSV se temelji na strukturiranom učenju te je </a:t>
            </a:r>
            <a:r>
              <a:rPr lang="hr-HR" sz="1800" dirty="0" err="1">
                <a:solidFill>
                  <a:schemeClr val="tx1"/>
                </a:solidFill>
              </a:rPr>
              <a:t>psihoedukativan</a:t>
            </a:r>
            <a:r>
              <a:rPr lang="hr-HR" sz="1800" dirty="0">
                <a:solidFill>
                  <a:schemeClr val="tx1"/>
                </a:solidFill>
              </a:rPr>
              <a:t> grupni program.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</a:rPr>
              <a:t>Sastoji se od tri komponente: socijalne percepcije, socijalne </a:t>
            </a:r>
            <a:r>
              <a:rPr lang="hr-HR" sz="1800" dirty="0" err="1">
                <a:solidFill>
                  <a:schemeClr val="tx1"/>
                </a:solidFill>
              </a:rPr>
              <a:t>kognicije</a:t>
            </a:r>
            <a:r>
              <a:rPr lang="hr-HR" sz="1800" dirty="0">
                <a:solidFill>
                  <a:schemeClr val="tx1"/>
                </a:solidFill>
              </a:rPr>
              <a:t> i socijalnog ponašanja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</a:rPr>
              <a:t>Cilj svake radionice jest usvojiti znanje i steći uvjete za samostalnu uporabu vještine.</a:t>
            </a:r>
          </a:p>
          <a:p>
            <a:endParaRPr lang="hr-HR" sz="1800" dirty="0">
              <a:solidFill>
                <a:schemeClr val="tx1"/>
              </a:solidFill>
            </a:endParaRP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A425F29-7DD0-49B1-A7C4-08BD7482241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53</a:t>
            </a:fld>
            <a:endParaRPr lang="hr-HR" noProof="0"/>
          </a:p>
        </p:txBody>
      </p:sp>
      <p:sp>
        <p:nvSpPr>
          <p:cNvPr id="8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994876" y="612517"/>
            <a:ext cx="6191891" cy="72688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TRENING SOCIJALNIH VJEŠTINA - TSV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0399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7FDB99-5E7A-41C4-AE48-3375B7275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573" y="447380"/>
            <a:ext cx="4256027" cy="70805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hr-H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Zatvorenici uključeni u programe </a:t>
            </a:r>
            <a:br>
              <a:rPr lang="hr-H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2019. i 2020. godine</a:t>
            </a:r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4F3B6849-109F-4F80-94E2-6AD3DF8789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325" r="20563" b="10184"/>
          <a:stretch/>
        </p:blipFill>
        <p:spPr>
          <a:xfrm>
            <a:off x="535771" y="1689709"/>
            <a:ext cx="5349874" cy="4432523"/>
          </a:xfrm>
          <a:prstGeom prst="rect">
            <a:avLst/>
          </a:prstGeom>
        </p:spPr>
      </p:pic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5B4BA44-C5E1-4145-A816-D422C128B4D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54</a:t>
            </a:fld>
            <a:endParaRPr lang="hr-HR" noProof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27D54171-AB3D-421F-B76B-B9886BCF77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3" r="20643" b="2984"/>
          <a:stretch/>
        </p:blipFill>
        <p:spPr>
          <a:xfrm>
            <a:off x="6246253" y="1436012"/>
            <a:ext cx="5313959" cy="502377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694349" y="5708237"/>
            <a:ext cx="914400" cy="4139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/>
          <p:cNvSpPr/>
          <p:nvPr/>
        </p:nvSpPr>
        <p:spPr>
          <a:xfrm>
            <a:off x="10362477" y="6045790"/>
            <a:ext cx="914400" cy="4139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75990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5"/>
          <p:cNvSpPr txBox="1">
            <a:spLocks noGrp="1"/>
          </p:cNvSpPr>
          <p:nvPr>
            <p:ph idx="1"/>
          </p:nvPr>
        </p:nvSpPr>
        <p:spPr>
          <a:xfrm>
            <a:off x="2259496" y="150783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365760" indent="-152400">
              <a:spcBef>
                <a:spcPts val="400"/>
              </a:spcBef>
              <a:buSzPts val="1632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365760" indent="-152400">
              <a:spcBef>
                <a:spcPts val="400"/>
              </a:spcBef>
              <a:buSzPts val="1632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365760" indent="-152400">
              <a:spcBef>
                <a:spcPts val="400"/>
              </a:spcBef>
              <a:buSzPts val="1632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365760" indent="-139446">
              <a:spcBef>
                <a:spcPts val="400"/>
              </a:spcBef>
              <a:buSzPts val="1836"/>
              <a:buNone/>
            </a:pPr>
            <a:endParaRPr dirty="0"/>
          </a:p>
        </p:txBody>
      </p:sp>
      <p:pic>
        <p:nvPicPr>
          <p:cNvPr id="339" name="Google Shape;339;p45" descr="https://encrypted-tbn1.gstatic.com/images?q=tbn:ANd9GcS8oI1zDR_uRIuvP-ePsHFa1uLMZ7Ugt4TkxSHUX4-sEqZi-k2T5A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4095" y="3297000"/>
            <a:ext cx="3600400" cy="223224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040135" y="1592123"/>
            <a:ext cx="8668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Postoje li, prema vašem mišljenju, predrasude socijalnih radnika u sustavu socijalne skrbi prema zatvorenicima, tijekom i nakon izvršavanja kazne zatvora?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528" y="551646"/>
            <a:ext cx="6787764" cy="1450757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tx1"/>
                </a:solidFill>
              </a:rPr>
              <a:t>HVALA VAM NA SURADNJI!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r-HR" noProof="0" smtClean="0"/>
              <a:pPr rtl="0"/>
              <a:t>56</a:t>
            </a:fld>
            <a:endParaRPr lang="hr-HR" noProof="0"/>
          </a:p>
        </p:txBody>
      </p:sp>
      <p:pic>
        <p:nvPicPr>
          <p:cNvPr id="1026" name="Picture 2" descr="Fans gushing over new viral pictures of Money Heist part 5 volume 2 - Daily  Ti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910" y="2387177"/>
            <a:ext cx="64770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458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9D423C3-B00C-9C3B-5282-A4B51A3B22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1411" y="307537"/>
            <a:ext cx="6616678" cy="658380"/>
          </a:xfrm>
        </p:spPr>
        <p:txBody>
          <a:bodyPr/>
          <a:lstStyle/>
          <a:p>
            <a:pPr algn="ctr"/>
            <a:r>
              <a:rPr lang="pl-PL" dirty="0"/>
              <a:t>ORGNIZACIJSKA STRUKTURA</a:t>
            </a:r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DC835C3-8D94-6555-15D9-4AFCCA854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6</a:t>
            </a:fld>
            <a:endParaRPr lang="hr-HR" noProof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865CD69-5D85-EEF8-22E5-1021093F1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78" y="1157336"/>
            <a:ext cx="8641883" cy="528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42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94876" y="612517"/>
            <a:ext cx="6191891" cy="726886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ZATVORI</a:t>
            </a:r>
          </a:p>
          <a:p>
            <a:pPr algn="ctr"/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63D81C4-5138-C71D-F1D4-F92C48272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7</a:t>
            </a:fld>
            <a:endParaRPr lang="hr-HR" noProof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CEA3A79-A88D-1205-C302-AEF25A22A53F}"/>
              </a:ext>
            </a:extLst>
          </p:cNvPr>
          <p:cNvSpPr txBox="1"/>
          <p:nvPr/>
        </p:nvSpPr>
        <p:spPr>
          <a:xfrm>
            <a:off x="2221446" y="2416715"/>
            <a:ext cx="77387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ustrojstvene jedinice za obavljanje poslova izvršavanja mjere istražnog zatvora,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kazne zatvora izrečene u kaznenom, prekršajnom i drugom sudskom postupku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zamijenjena novčana kazna (tzv.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supletorna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kazna).  </a:t>
            </a: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Prema stupnju sigurnosti i ograničenju slobode kretanja zatvorenika svi zatvori su zatvorenog tipa,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u svom sastavu mogu imati zatvorene, poluotvorene i otvorene odjele. </a:t>
            </a:r>
          </a:p>
        </p:txBody>
      </p:sp>
    </p:spTree>
    <p:extLst>
      <p:ext uri="{BB962C8B-B14F-4D97-AF65-F5344CB8AC3E}">
        <p14:creationId xmlns:p14="http://schemas.microsoft.com/office/powerpoint/2010/main" val="2246439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28" y="4879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KAZNENO TIJELO NA SLICI NAZIVA SE...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8</a:t>
            </a:fld>
            <a:endParaRPr lang="hr-HR" noProof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968" y="2566115"/>
            <a:ext cx="4065431" cy="3049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071" y="2566115"/>
            <a:ext cx="5275058" cy="296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91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4059D67-CB87-BE50-7AE4-F747F5AC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19B51A1E-902D-48AF-9020-955120F399B6}" type="slidenum">
              <a:rPr lang="hr-HR" noProof="0" smtClean="0"/>
              <a:pPr rtl="0"/>
              <a:t>9</a:t>
            </a:fld>
            <a:endParaRPr lang="hr-HR" noProof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8B7DC9A-3D6B-6DE4-9D11-3113ECE69A81}"/>
              </a:ext>
            </a:extLst>
          </p:cNvPr>
          <p:cNvSpPr txBox="1"/>
          <p:nvPr/>
        </p:nvSpPr>
        <p:spPr>
          <a:xfrm>
            <a:off x="2877976" y="1643402"/>
            <a:ext cx="609879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Prema stupnju sigurnosti i ograničenju slobode kretanja zatvorenika kaznionice mogu biti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zatvorene,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poluotvorene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otvorene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svom sastavu mogu imati zatvorene, poluotvorene i otvorene odjele.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9277FDA-BB52-3D5B-C0C9-6DB6EA69A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58" y="4064549"/>
            <a:ext cx="4011931" cy="247436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36E3F266-792A-E184-3F83-F4CDFE479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047" y="4064549"/>
            <a:ext cx="4256321" cy="2340013"/>
          </a:xfrm>
          <a:prstGeom prst="rect">
            <a:avLst/>
          </a:prstGeom>
        </p:spPr>
      </p:pic>
      <p:sp>
        <p:nvSpPr>
          <p:cNvPr id="11" name="Rezervirano mjesto teksta 3">
            <a:extLst>
              <a:ext uri="{FF2B5EF4-FFF2-40B4-BE49-F238E27FC236}">
                <a16:creationId xmlns:a16="http://schemas.microsoft.com/office/drawing/2014/main" id="{9372F882-1E8A-FAFE-2345-6EC1900442D5}"/>
              </a:ext>
            </a:extLst>
          </p:cNvPr>
          <p:cNvSpPr txBox="1">
            <a:spLocks/>
          </p:cNvSpPr>
          <p:nvPr/>
        </p:nvSpPr>
        <p:spPr>
          <a:xfrm>
            <a:off x="2994876" y="612517"/>
            <a:ext cx="6191891" cy="72688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KAZNIONICE</a:t>
            </a:r>
          </a:p>
          <a:p>
            <a:pPr algn="ctr"/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70809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2218FC-8412-44B9-9E82-D51F1F531141}">
  <ds:schemaRefs>
    <ds:schemaRef ds:uri="http://schemas.microsoft.com/office/infopath/2007/PartnerControls"/>
    <ds:schemaRef ds:uri="6dc4bcd6-49db-4c07-9060-8acfc67cef9f"/>
    <ds:schemaRef ds:uri="fb0879af-3eba-417a-a55a-ffe6dcd6ca77"/>
    <ds:schemaRef ds:uri="http://purl.org/dc/dcmitype/"/>
    <ds:schemaRef ds:uri="http://purl.org/dc/elements/1.1/"/>
    <ds:schemaRef ds:uri="http://schemas.microsoft.com/sharepoint/v3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3345</Words>
  <Application>Microsoft Macintosh PowerPoint</Application>
  <PresentationFormat>Widescreen</PresentationFormat>
  <Paragraphs>457</Paragraphs>
  <Slides>56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Calibri</vt:lpstr>
      <vt:lpstr>Calibri Light</vt:lpstr>
      <vt:lpstr>High Tower Text</vt:lpstr>
      <vt:lpstr>Times New Roman</vt:lpstr>
      <vt:lpstr>Wingdings</vt:lpstr>
      <vt:lpstr>Retrospect</vt:lpstr>
      <vt:lpstr>ZATVORSKI SUSTAV REPUBLIKE  HRVATSKE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KAZNENO TIJELO NA SLICI NAZIVA SE...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ZNAČENJE POJMOVA</vt:lpstr>
      <vt:lpstr>ZNAČENJE POJMOVA</vt:lpstr>
      <vt:lpstr>ZNAČENJE POJMOVA</vt:lpstr>
      <vt:lpstr>ZNAČENJE POJMOVA</vt:lpstr>
      <vt:lpstr>ZNAČENJE POJMOVA</vt:lpstr>
      <vt:lpstr>ZNAČENJE POJMOVA</vt:lpstr>
      <vt:lpstr>ZNAČENJE POJMOVA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Provodi  se  sa  zatvorenicama  na  izdržavaju  kaznu  zatvora   ili  maloljetničkog  zatvora  koji: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Zatvorenici uključeni u programe  2019. i 2020. godine</vt:lpstr>
      <vt:lpstr>PowerPoint Presentation</vt:lpstr>
      <vt:lpstr>HVALA VAM NA SURADNJI!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2021-05-25T07:01:00Z</dcterms:created>
  <dcterms:modified xsi:type="dcterms:W3CDTF">2023-03-17T13:53:06Z</dcterms:modified>
</cp:coreProperties>
</file>