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1" r:id="rId4"/>
    <p:sldId id="259" r:id="rId5"/>
    <p:sldId id="257" r:id="rId6"/>
    <p:sldId id="265" r:id="rId7"/>
    <p:sldId id="264" r:id="rId8"/>
    <p:sldId id="263" r:id="rId9"/>
    <p:sldId id="268" r:id="rId10"/>
    <p:sldId id="267" r:id="rId11"/>
    <p:sldId id="266" r:id="rId12"/>
    <p:sldId id="269" r:id="rId13"/>
    <p:sldId id="258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65BE54-34E2-49FC-9B86-08787277125D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DF52EC-D0D1-4365-9BC8-919A040BC76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ŽENE I PRVI ORGANIZIRANI OBLICI PRAKTIČNOG SOCIJALNOG RADA U HRVATSKOJ</a:t>
            </a:r>
            <a:endParaRPr lang="hr-HR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hr-HR" dirty="0" smtClean="0"/>
              <a:t>Karmen Ercegović, izvorno Sandra </a:t>
            </a:r>
            <a:r>
              <a:rPr lang="hr-HR" dirty="0" err="1" smtClean="0"/>
              <a:t>Prlenda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01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1934.g.-Udruženje za individualni odgoj i nastavu mladeži, predlaže reformaciju socijalne skrbi, te osniva Radnu zajednicu za socijalni rad omladine u školama putem pokreta „Omladina za omladinu”</a:t>
            </a:r>
          </a:p>
          <a:p>
            <a:endParaRPr lang="hr-HR" sz="2800" dirty="0" smtClean="0"/>
          </a:p>
          <a:p>
            <a:r>
              <a:rPr lang="hr-HR" sz="2800" dirty="0" smtClean="0"/>
              <a:t>Također se pruža pomoć i nezaposlenima tako da do 1940.g., imamo 11 radnih zajednica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914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1930.g. Društvo za zaštitu djevojaka pogađa kriza i njegova aktivnost se smanjuje, vlasti NDH su  ga za vrijeme drugog  </a:t>
            </a:r>
            <a:r>
              <a:rPr lang="hr-HR" sz="2800" dirty="0" err="1" smtClean="0"/>
              <a:t>svj.rata</a:t>
            </a:r>
            <a:r>
              <a:rPr lang="hr-HR" sz="2800" dirty="0" smtClean="0"/>
              <a:t>  raspustile, a njegova imovina je predana Ustaškoj ženskoj lozi ; 1945.g. ponovo se obnavlja ali ne zadugo jer je već 1947.g. ponovo raspušteno, uključujući i sve karitativne i humanitarne udruge </a:t>
            </a:r>
          </a:p>
          <a:p>
            <a:r>
              <a:rPr lang="hr-HR" sz="2800" dirty="0" err="1" smtClean="0"/>
              <a:t>Naposlijetku</a:t>
            </a:r>
            <a:r>
              <a:rPr lang="hr-HR" sz="2800" dirty="0" smtClean="0"/>
              <a:t> djelovanje društva se temelji na volontiranju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80482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1930.g.-medicinske sestre uz </a:t>
            </a:r>
            <a:r>
              <a:rPr lang="hr-HR" dirty="0" err="1" smtClean="0"/>
              <a:t>med.obrazovanje</a:t>
            </a:r>
            <a:r>
              <a:rPr lang="hr-HR" dirty="0" smtClean="0"/>
              <a:t> stječu i znanja o socijalnoj medicini</a:t>
            </a:r>
          </a:p>
          <a:p>
            <a:endParaRPr lang="hr-HR" dirty="0" smtClean="0"/>
          </a:p>
          <a:p>
            <a:r>
              <a:rPr lang="hr-HR" dirty="0" smtClean="0"/>
              <a:t>Učiteljice su zadužene da nakon radnog vremena obilaze domove i vrše procjenu situacije( po naredbi Socijalnog odsjeka)</a:t>
            </a:r>
          </a:p>
          <a:p>
            <a:endParaRPr lang="hr-HR" dirty="0" smtClean="0"/>
          </a:p>
          <a:p>
            <a:r>
              <a:rPr lang="hr-HR" dirty="0" smtClean="0"/>
              <a:t>1952.g. Viša stručna škola za soc. radnike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961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HVALA NA POZORNOSTI!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1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NASTANAK SOCIJALNOG RADA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683568" y="1988840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827584" y="220486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Karitativna djelatnost</a:t>
            </a:r>
            <a:endParaRPr lang="hr-HR" dirty="0"/>
          </a:p>
        </p:txBody>
      </p:sp>
      <p:sp>
        <p:nvSpPr>
          <p:cNvPr id="6" name="Zaobljeni pravokutnik 5"/>
          <p:cNvSpPr/>
          <p:nvPr/>
        </p:nvSpPr>
        <p:spPr>
          <a:xfrm>
            <a:off x="3275856" y="198884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3491880" y="22048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Humanitarna djelatnost</a:t>
            </a:r>
            <a:endParaRPr lang="hr-HR" dirty="0"/>
          </a:p>
        </p:txBody>
      </p:sp>
      <p:sp>
        <p:nvSpPr>
          <p:cNvPr id="8" name="Zaobljeni pravokutnik 7"/>
          <p:cNvSpPr/>
          <p:nvPr/>
        </p:nvSpPr>
        <p:spPr>
          <a:xfrm>
            <a:off x="5940152" y="1988840"/>
            <a:ext cx="2088232" cy="862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/>
          <p:cNvSpPr txBox="1"/>
          <p:nvPr/>
        </p:nvSpPr>
        <p:spPr>
          <a:xfrm>
            <a:off x="6156176" y="22048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Socijalna djelatnost</a:t>
            </a:r>
            <a:endParaRPr lang="hr-HR" dirty="0"/>
          </a:p>
        </p:txBody>
      </p:sp>
      <p:cxnSp>
        <p:nvCxnSpPr>
          <p:cNvPr id="12" name="Ravni poveznik sa strelicom 11"/>
          <p:cNvCxnSpPr/>
          <p:nvPr/>
        </p:nvCxnSpPr>
        <p:spPr>
          <a:xfrm>
            <a:off x="1547664" y="3140968"/>
            <a:ext cx="1008112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>
            <a:off x="4391980" y="2996952"/>
            <a:ext cx="0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 flipH="1">
            <a:off x="6372200" y="3140968"/>
            <a:ext cx="648072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jeni pravokutnik 16"/>
          <p:cNvSpPr/>
          <p:nvPr/>
        </p:nvSpPr>
        <p:spPr>
          <a:xfrm>
            <a:off x="2555776" y="4509120"/>
            <a:ext cx="360040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TekstniOkvir 18"/>
          <p:cNvSpPr txBox="1"/>
          <p:nvPr/>
        </p:nvSpPr>
        <p:spPr>
          <a:xfrm>
            <a:off x="2843808" y="472514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1952.g.- PRVA VISOKA ŠKOLA ZA SOCIJALNE RADNIKE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03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ŽENE I SKRB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SKRBNICA-  </a:t>
            </a:r>
            <a:r>
              <a:rPr lang="hr-HR" sz="3000" dirty="0" smtClean="0"/>
              <a:t>zanimanje  koje obuhvaća poslove vezano za njegu djece, starijih, bolesnih ; bilo to u obitelji ili široj zajednici &gt;jedan od prvih oblika pružanja zaštite određenoj grupi ili </a:t>
            </a:r>
            <a:r>
              <a:rPr lang="hr-HR" sz="3000" dirty="0" smtClean="0"/>
              <a:t>pojedincu</a:t>
            </a:r>
          </a:p>
          <a:p>
            <a:endParaRPr lang="hr-HR" sz="3000" dirty="0"/>
          </a:p>
          <a:p>
            <a:r>
              <a:rPr lang="hr-HR" sz="3000" dirty="0"/>
              <a:t>ZAKLADE – njihovim ostvarivanjem i djelovanjem dolazi do postupnog uključenja žena u rad, za koji su one često neplaćene i diskriminirane</a:t>
            </a:r>
          </a:p>
          <a:p>
            <a:endParaRPr lang="hr-HR" sz="3000" dirty="0" smtClean="0"/>
          </a:p>
          <a:p>
            <a:endParaRPr lang="hr-HR" sz="3000" dirty="0"/>
          </a:p>
          <a:p>
            <a:pPr marL="0" indent="0">
              <a:buNone/>
            </a:pPr>
            <a:endParaRPr lang="hr-HR" sz="2800" dirty="0" smtClean="0"/>
          </a:p>
          <a:p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18203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ŽENE I SKRB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GOSPOJINSKA DRUŠTVA – osnivaju ih plemkinje u drugoj pol.19.st  s ciljem prikupljanja dobrovoljnih priloga putem organiziranja različitih aktivnosti(tombola,ples ...) koje će kasnije podijeliti siromašnoj djeci</a:t>
            </a:r>
          </a:p>
          <a:p>
            <a:endParaRPr lang="hr-HR" sz="2800" dirty="0" smtClean="0"/>
          </a:p>
          <a:p>
            <a:r>
              <a:rPr lang="hr-HR" sz="2800" dirty="0" smtClean="0"/>
              <a:t>Prvo takvo društvo u Zagrebu su osnovali grofica Jelačić i </a:t>
            </a:r>
            <a:r>
              <a:rPr lang="hr-HR" sz="2800" dirty="0" err="1" smtClean="0"/>
              <a:t>Sidonija</a:t>
            </a:r>
            <a:r>
              <a:rPr lang="hr-HR" sz="2800" dirty="0" smtClean="0"/>
              <a:t> </a:t>
            </a:r>
            <a:r>
              <a:rPr lang="hr-HR" sz="2800" dirty="0" err="1" smtClean="0"/>
              <a:t>Rubido</a:t>
            </a:r>
            <a:r>
              <a:rPr lang="hr-HR" sz="2800" dirty="0" smtClean="0"/>
              <a:t> uz nadbiskupa </a:t>
            </a:r>
            <a:r>
              <a:rPr lang="hr-HR" sz="2800" dirty="0" err="1" smtClean="0"/>
              <a:t>Jurja</a:t>
            </a:r>
            <a:r>
              <a:rPr lang="hr-HR" sz="2800" dirty="0" smtClean="0"/>
              <a:t> </a:t>
            </a:r>
            <a:r>
              <a:rPr lang="hr-HR" sz="2800" dirty="0" err="1" smtClean="0"/>
              <a:t>Haulika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5714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ŽENE I SKRB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smtClean="0"/>
              <a:t>UČITELJICE- van svog radnog vremena često djelovale poput socijalnih radnika(neplaćeno)</a:t>
            </a:r>
          </a:p>
          <a:p>
            <a:endParaRPr lang="hr-HR" sz="2800" dirty="0" smtClean="0"/>
          </a:p>
          <a:p>
            <a:r>
              <a:rPr lang="hr-HR" sz="2800" dirty="0" smtClean="0"/>
              <a:t>Osnovale Udrugu učiteljica  1904.g. s vrlo aktivnom sekcijom </a:t>
            </a:r>
            <a:r>
              <a:rPr lang="hr-HR" sz="2800" dirty="0" smtClean="0"/>
              <a:t>Naša </a:t>
            </a:r>
            <a:r>
              <a:rPr lang="hr-HR" sz="2800" dirty="0" smtClean="0"/>
              <a:t>djeca za sistematsku socijalno-zdravstvenu zaštitu djece</a:t>
            </a:r>
          </a:p>
          <a:p>
            <a:endParaRPr lang="hr-HR" sz="2800" dirty="0" smtClean="0"/>
          </a:p>
          <a:p>
            <a:r>
              <a:rPr lang="hr-HR" sz="2800" dirty="0" smtClean="0"/>
              <a:t>Također uzdržavaju Dječji dom, djeluju u pučkoj kuhinji i u raznim oblicima humanitarnog rada,postaju povjerenicima  Lige za zaštitu djece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1571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Žene i skrb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smtClean="0"/>
              <a:t>LIGA ZA ZAŠTITU OBITELJI MOBILIZOVANIH VOJNIKA- od gradske uprave  dobiva ovlasti za pružanje pomoći potrebitima, uvelike se oslanja na dobrovoljni rad </a:t>
            </a:r>
          </a:p>
          <a:p>
            <a:endParaRPr lang="hr-HR" sz="2800" dirty="0" smtClean="0"/>
          </a:p>
          <a:p>
            <a:r>
              <a:rPr lang="hr-HR" sz="2800" dirty="0" smtClean="0"/>
              <a:t>Iz Lige se u međuratnom razdoblju pod vodstvom     </a:t>
            </a:r>
            <a:r>
              <a:rPr lang="hr-HR" sz="2800" dirty="0" err="1" smtClean="0"/>
              <a:t>dr.Šilovića</a:t>
            </a:r>
            <a:r>
              <a:rPr lang="hr-HR" sz="2800" dirty="0" smtClean="0"/>
              <a:t> razvila </a:t>
            </a:r>
            <a:r>
              <a:rPr lang="hr-HR" sz="2800" b="1" dirty="0" smtClean="0"/>
              <a:t>NARODNA ZAŠTITA </a:t>
            </a:r>
            <a:r>
              <a:rPr lang="hr-HR" sz="2800" dirty="0" smtClean="0"/>
              <a:t>kao najvažnija ustanova koja se bavila zbrinjavanjem napuštene i socijalno ugrožene  djece</a:t>
            </a:r>
          </a:p>
          <a:p>
            <a:r>
              <a:rPr lang="hr-HR" sz="2800" dirty="0" smtClean="0"/>
              <a:t>Ona djeluje kao savez dobrotvornih društava od kojih 60% </a:t>
            </a:r>
            <a:r>
              <a:rPr lang="hr-HR" sz="2800" dirty="0"/>
              <a:t>č</a:t>
            </a:r>
            <a:r>
              <a:rPr lang="hr-HR" sz="2800" dirty="0" smtClean="0"/>
              <a:t>ine ženska društva</a:t>
            </a:r>
          </a:p>
        </p:txBody>
      </p:sp>
    </p:spTree>
    <p:extLst>
      <p:ext uri="{BB962C8B-B14F-4D97-AF65-F5344CB8AC3E}">
        <p14:creationId xmlns:p14="http://schemas.microsoft.com/office/powerpoint/2010/main" val="29174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FEMINISTKINJE u suradnji s međunarodnom feminističkom organizacijom bore se protiv prostitucije među mladim djevojkama  </a:t>
            </a:r>
            <a:endParaRPr lang="hr-HR" sz="2800" dirty="0"/>
          </a:p>
          <a:p>
            <a:pPr marL="0" indent="0">
              <a:buNone/>
            </a:pPr>
            <a:endParaRPr lang="hr-HR" sz="2800" dirty="0" smtClean="0"/>
          </a:p>
          <a:p>
            <a:r>
              <a:rPr lang="hr-HR" sz="2800" dirty="0" smtClean="0"/>
              <a:t>tako osnivaju nekolicinu društava poput </a:t>
            </a:r>
            <a:r>
              <a:rPr lang="hr-HR" sz="2800" b="1" dirty="0" smtClean="0"/>
              <a:t>Društva prijatelja mladih djevojaka </a:t>
            </a:r>
            <a:r>
              <a:rPr lang="hr-HR" sz="2800" dirty="0" smtClean="0"/>
              <a:t>,1927.g.,  kojem je osnovna ideja bila djevojkama koje napuštaju rodni dom zbog posla pružiti savjet i zaštitu te tako spriječiti prostituciju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5424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1932.g.- otvaraju dom koji pruža usluge kraćeg ili duljeg boravka,organiziraju predavanja koja promiču zaštitu zdravlja, pomažu djevojkama pri </a:t>
            </a:r>
            <a:r>
              <a:rPr lang="hr-HR" sz="2800" dirty="0" smtClean="0"/>
              <a:t>zapošljavanju</a:t>
            </a:r>
            <a:r>
              <a:rPr lang="hr-HR" dirty="0" smtClean="0"/>
              <a:t>…</a:t>
            </a:r>
            <a:endParaRPr lang="hr-HR" dirty="0" smtClean="0"/>
          </a:p>
          <a:p>
            <a:endParaRPr lang="hr-HR" sz="2800" dirty="0" smtClean="0"/>
          </a:p>
          <a:p>
            <a:r>
              <a:rPr lang="hr-HR" sz="2800" dirty="0" smtClean="0"/>
              <a:t>posebno se ističu  osobe poput  </a:t>
            </a:r>
            <a:r>
              <a:rPr lang="hr-HR" sz="2800" b="1" dirty="0" err="1" smtClean="0"/>
              <a:t>dr.Angeline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Kaufmann</a:t>
            </a:r>
            <a:r>
              <a:rPr lang="hr-HR" sz="2800" dirty="0" smtClean="0"/>
              <a:t>-odvjetnice koja je dijelila pravne savjete i </a:t>
            </a:r>
            <a:r>
              <a:rPr lang="hr-HR" sz="2800" b="1" dirty="0" smtClean="0"/>
              <a:t>dr. Desanke </a:t>
            </a:r>
            <a:r>
              <a:rPr lang="hr-HR" sz="2800" b="1" dirty="0" err="1" smtClean="0"/>
              <a:t>Ristović</a:t>
            </a:r>
            <a:r>
              <a:rPr lang="hr-HR" sz="2800" b="1" dirty="0" smtClean="0"/>
              <a:t> </a:t>
            </a:r>
            <a:r>
              <a:rPr lang="hr-HR" sz="2800" dirty="0" smtClean="0"/>
              <a:t>-liječnice koja je pružala </a:t>
            </a:r>
            <a:r>
              <a:rPr lang="hr-HR" sz="2800" dirty="0" smtClean="0"/>
              <a:t>zdravstvene </a:t>
            </a:r>
            <a:r>
              <a:rPr lang="hr-HR" sz="2800" dirty="0" smtClean="0"/>
              <a:t>savjete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0612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smtClean="0"/>
              <a:t>Predsjednica Doma, </a:t>
            </a:r>
            <a:r>
              <a:rPr lang="hr-HR" sz="2800" b="1" dirty="0" smtClean="0"/>
              <a:t>Milica </a:t>
            </a:r>
            <a:r>
              <a:rPr lang="hr-HR" sz="2800" b="1" dirty="0" err="1" smtClean="0"/>
              <a:t>Bogdanović</a:t>
            </a:r>
            <a:r>
              <a:rPr lang="hr-HR" sz="2800" dirty="0" smtClean="0"/>
              <a:t>, uz neprekidan rad u domu osniva i </a:t>
            </a:r>
            <a:r>
              <a:rPr lang="hr-HR" sz="2800" b="1" dirty="0" smtClean="0"/>
              <a:t>Društvo za pomaganje sirotinje i suzbijanje prosjačenja</a:t>
            </a:r>
          </a:p>
          <a:p>
            <a:endParaRPr lang="hr-HR" sz="2800" dirty="0" smtClean="0"/>
          </a:p>
          <a:p>
            <a:r>
              <a:rPr lang="hr-HR" sz="2800" dirty="0" smtClean="0"/>
              <a:t>U siječnju 1934.g. predstavnice Društva jugoslavenskih žena </a:t>
            </a:r>
            <a:r>
              <a:rPr lang="hr-HR" sz="2800" dirty="0" err="1" smtClean="0"/>
              <a:t>Bogdanović</a:t>
            </a:r>
            <a:r>
              <a:rPr lang="hr-HR" sz="2800" dirty="0" smtClean="0"/>
              <a:t>,</a:t>
            </a:r>
            <a:r>
              <a:rPr lang="hr-HR" sz="2800" dirty="0" err="1" smtClean="0"/>
              <a:t>Broch</a:t>
            </a:r>
            <a:r>
              <a:rPr lang="hr-HR" sz="2800" dirty="0" smtClean="0"/>
              <a:t> i Gavrančić traže od </a:t>
            </a:r>
            <a:r>
              <a:rPr lang="hr-HR" sz="2800" dirty="0" smtClean="0"/>
              <a:t>Središnjeg </a:t>
            </a:r>
            <a:r>
              <a:rPr lang="hr-HR" sz="2800" dirty="0" smtClean="0"/>
              <a:t>ureda za osiguranje radnika prostoriju u njihovoj zgradi u kojoj bi se obavljalo savjetovanje , isto to čine i u svibnju iste godine samo u zgradi </a:t>
            </a:r>
            <a:r>
              <a:rPr lang="hr-HR" sz="2800" dirty="0" smtClean="0"/>
              <a:t>Policije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0927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182</TotalTime>
  <Words>554</Words>
  <Application>Microsoft Office PowerPoint</Application>
  <PresentationFormat>Prikaz na zaslonu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Putovanje</vt:lpstr>
      <vt:lpstr>ŽENE I PRVI ORGANIZIRANI OBLICI PRAKTIČNOG SOCIJALNOG RADA U HRVATSKOJ</vt:lpstr>
      <vt:lpstr>NASTANAK SOCIJALNOG RADA</vt:lpstr>
      <vt:lpstr>ŽENE I SKRB</vt:lpstr>
      <vt:lpstr>ŽENE I SKRB</vt:lpstr>
      <vt:lpstr>ŽENE I SKRB</vt:lpstr>
      <vt:lpstr>Žene i skrb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HVALA NA POZORNOSTI!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ŽENE I PRVI ORGANIZIRANI OBLICI PRAKTIČNOG SOCIJALNOG RADA U HRVATSKOJ</dc:title>
  <dc:creator>MaRRiO</dc:creator>
  <cp:lastModifiedBy>MaRRiO</cp:lastModifiedBy>
  <cp:revision>22</cp:revision>
  <dcterms:created xsi:type="dcterms:W3CDTF">2017-03-12T17:40:18Z</dcterms:created>
  <dcterms:modified xsi:type="dcterms:W3CDTF">2017-03-14T12:39:20Z</dcterms:modified>
</cp:coreProperties>
</file>