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n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DE9ED-F64B-6349-B8E6-1D382B361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B6442-4DC1-2A46-BCFF-F8D4A684A3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4E6B2-D48A-7344-94FF-C3AAEC952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03F6B-37F8-AB4E-8ADC-A09931DCB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BB2FC-B7A0-D04C-8CE7-0E6B3C76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53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A9295-F62C-B448-A892-992B4195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C30FD8-3E36-0C4F-8350-A47AD0916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A1F6B-F90F-D040-898C-F34A990C4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E55AD-603D-264E-A17D-59B01A539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F29A3-CE0F-2E40-A6C1-7EF719FC6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72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0A2356-16F8-314E-83DD-AC2CC1136E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69EC2-A328-474B-BF27-071E42715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D1635-80D9-6A4E-9C05-C7C468AF7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BED4-F01F-2E42-ADE1-F5D737209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F3239-4052-C64E-B2B0-642722E8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7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E7BF4-9998-024E-8C34-AE97B59FB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59212-B0F9-5B44-8203-9969DB6A5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288EC-9625-9542-AEC4-1EEF6A180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30599-1B74-BC4E-ABEA-496EE6F82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16749-E8DC-B148-A60E-3CDC12DAC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69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C5BAA-4130-FB46-A3C3-F02BB04E4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4B862-28B2-134B-8ADF-124792506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23429-3419-154D-BD17-DB18440B2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68F55-1D5F-324F-9AD9-D94F1F30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E65E9-C2C7-0746-B6CF-ADFC7DB0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53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45288-68E6-1249-BDF8-A9E1492DD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BD319-8779-6E41-A84D-A43EE59A2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A40B1-9899-2642-A71C-196FD16F0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E39CB-4736-F84D-AFF7-BBB59D9C9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F0677-19BA-E640-BBCA-DA0E7C28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B8A6F-7B58-1142-8BDF-47B70F2CD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94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12B22-49B8-514C-84FD-9188EC391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7B0BF-84E7-DC40-9B6B-92863BCDB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C3EAC-95AE-5843-B5BE-AF1F789E3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3DD271-004D-DF43-9A2F-7AF9459268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95AF2E-6C79-EE4F-ABA8-E60F7F4417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28D16-8364-2840-968B-1F40FEAAA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70A26A-B1BF-EF47-B324-AB133DFE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4E2C30-56F8-1343-BA7E-CF57362A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70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D1229-F4D6-3646-A824-BA9FA9F6C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EAEC3B-5C0D-0B40-A88F-D1A387EAA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C8683A-6591-984D-98B4-10B21D8AB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4DA15-1BE8-E649-9EF9-571FAA515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61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49EE69-1A93-F542-9FDE-559A92781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0C90E7-755E-4B43-9CFD-722F3BF70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5A241D-C087-0B40-A46C-D2E225BCA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4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B422C-8164-FA44-A209-E2929A496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D0E3D-79E6-8F49-8D0F-156BB1C51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A87A5-AF95-A844-AA2A-8056A282D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64D9B-F373-6A4E-8595-ECC5FECA5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EE1F45-CCA9-9B43-8C2C-3CC30726D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E180B-7D98-9242-83E4-C65E59EC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53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7770-5402-ED47-8DC0-5157A71FC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CD50E2-0D3A-824E-96C9-6A3A5DAC08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9D529-E602-5047-8059-9A09BF813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2C4655-7A08-434A-99D4-EFF10C377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486BB-079A-374D-A16F-89FE1EBFB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3D181D-ACAA-B946-9B14-D0802DDD8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72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19A77E-0EC2-7C41-AB22-7806D0171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12FC6-A2CE-1446-8AF4-2639AE970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D0C3F-2EDC-F847-9FA3-2D3AB34F3C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632B4-000F-4F93-9835-A086BDCDC493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19F30-C4C5-BC42-AFC0-4851EE4C4B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127C1-F85D-D44E-9401-7A1859F9D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84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majdak@pravo.hr" TargetMode="External"/><Relationship Id="rId2" Type="http://schemas.openxmlformats.org/officeDocument/2006/relationships/hyperlink" Target="mailto:kristina.urbanc@pravo.h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hr-HR" sz="2000">
                <a:solidFill>
                  <a:srgbClr val="080808"/>
                </a:solidFill>
              </a:rPr>
              <a:t>Metode supervizije</a:t>
            </a:r>
            <a:endParaRPr lang="en-GB" sz="2000">
              <a:solidFill>
                <a:srgbClr val="080808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hr-HR" sz="3600">
                <a:solidFill>
                  <a:srgbClr val="080808"/>
                </a:solidFill>
              </a:rPr>
              <a:t>Uvodno predavanje</a:t>
            </a:r>
            <a:endParaRPr lang="en-GB" sz="360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4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1732"/>
          </a:xfrm>
        </p:spPr>
        <p:txBody>
          <a:bodyPr/>
          <a:lstStyle/>
          <a:p>
            <a:r>
              <a:rPr lang="hr-HR" dirty="0"/>
              <a:t>Izvođačice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57326"/>
            <a:ext cx="8946541" cy="479107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Nositeljice i izvođačice: </a:t>
            </a:r>
          </a:p>
          <a:p>
            <a:pPr marL="0" indent="0">
              <a:buNone/>
            </a:pPr>
            <a:r>
              <a:rPr lang="hr-HR" dirty="0"/>
              <a:t>Prof.dr.sc. Kristina </a:t>
            </a:r>
            <a:r>
              <a:rPr lang="hr-HR" dirty="0" err="1"/>
              <a:t>Urbanc</a:t>
            </a:r>
            <a:r>
              <a:rPr lang="hr-HR" dirty="0"/>
              <a:t> (ove ak. godine na slobodnoj studijskoj godini)</a:t>
            </a:r>
          </a:p>
          <a:p>
            <a:pPr marL="0" indent="0">
              <a:buNone/>
            </a:pPr>
            <a:r>
              <a:rPr lang="hr-HR" dirty="0"/>
              <a:t>(</a:t>
            </a:r>
            <a:r>
              <a:rPr lang="hr-HR" dirty="0">
                <a:hlinkClick r:id="rId2"/>
              </a:rPr>
              <a:t>kristina.urbanc@pravo.hr</a:t>
            </a:r>
            <a:r>
              <a:rPr lang="hr-HR" dirty="0"/>
              <a:t>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Izv.prof.dr.sc. Marijana Majdak (predavanja i vježbe)</a:t>
            </a:r>
          </a:p>
          <a:p>
            <a:pPr marL="0" indent="0">
              <a:buNone/>
            </a:pPr>
            <a:r>
              <a:rPr lang="hr-HR" dirty="0"/>
              <a:t>(</a:t>
            </a:r>
            <a:r>
              <a:rPr lang="hr-HR" dirty="0">
                <a:hlinkClick r:id="rId3"/>
              </a:rPr>
              <a:t>mmajdak@pravo.hr</a:t>
            </a:r>
            <a:r>
              <a:rPr lang="hr-HR" dirty="0"/>
              <a:t>)</a:t>
            </a:r>
          </a:p>
          <a:p>
            <a:pPr marL="0" indent="0">
              <a:buNone/>
            </a:pP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Gošća izvođačica:</a:t>
            </a:r>
          </a:p>
          <a:p>
            <a:pPr marL="0" indent="0">
              <a:buNone/>
            </a:pPr>
            <a:r>
              <a:rPr lang="hr-HR" dirty="0"/>
              <a:t>Prof.dr.sc. Marina </a:t>
            </a:r>
            <a:r>
              <a:rPr lang="hr-HR" dirty="0" err="1"/>
              <a:t>Ajduković</a:t>
            </a:r>
            <a:r>
              <a:rPr lang="hr-HR" dirty="0"/>
              <a:t> (predavanja i vježbe)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</a:t>
            </a:r>
          </a:p>
          <a:p>
            <a:pPr marL="0" indent="0">
              <a:buNone/>
            </a:pPr>
            <a:r>
              <a:rPr lang="hr-HR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692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3170"/>
          </a:xfrm>
        </p:spPr>
        <p:txBody>
          <a:bodyPr/>
          <a:lstStyle/>
          <a:p>
            <a:r>
              <a:rPr lang="hr-HR" dirty="0"/>
              <a:t>Satnica i izvođenje nastave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00225"/>
            <a:ext cx="8946541" cy="4448174"/>
          </a:xfrm>
        </p:spPr>
        <p:txBody>
          <a:bodyPr/>
          <a:lstStyle/>
          <a:p>
            <a:r>
              <a:rPr lang="it-IT" b="1" dirty="0"/>
              <a:t>Satnica:</a:t>
            </a:r>
            <a:r>
              <a:rPr lang="it-IT" dirty="0"/>
              <a:t> 15 sati </a:t>
            </a:r>
            <a:r>
              <a:rPr lang="it-IT" dirty="0" err="1"/>
              <a:t>predavanja</a:t>
            </a:r>
            <a:r>
              <a:rPr lang="it-IT" dirty="0"/>
              <a:t> (2x2 </a:t>
            </a:r>
            <a:r>
              <a:rPr lang="it-IT" dirty="0" err="1"/>
              <a:t>sata</a:t>
            </a:r>
            <a:r>
              <a:rPr lang="it-IT" dirty="0"/>
              <a:t> </a:t>
            </a:r>
            <a:r>
              <a:rPr lang="it-IT" dirty="0" err="1"/>
              <a:t>predavanja</a:t>
            </a:r>
            <a:r>
              <a:rPr lang="it-IT" dirty="0"/>
              <a:t>, 1x3 </a:t>
            </a:r>
            <a:r>
              <a:rPr lang="it-IT" dirty="0" err="1"/>
              <a:t>sata</a:t>
            </a:r>
            <a:r>
              <a:rPr lang="it-IT" dirty="0"/>
              <a:t> </a:t>
            </a:r>
            <a:r>
              <a:rPr lang="it-IT" dirty="0" err="1"/>
              <a:t>predavanja</a:t>
            </a:r>
            <a:r>
              <a:rPr lang="it-IT" dirty="0"/>
              <a:t> i 8x </a:t>
            </a:r>
            <a:r>
              <a:rPr lang="it-IT" dirty="0" err="1"/>
              <a:t>po</a:t>
            </a:r>
            <a:r>
              <a:rPr lang="it-IT" dirty="0"/>
              <a:t> 1 </a:t>
            </a:r>
            <a:r>
              <a:rPr lang="it-IT" dirty="0" err="1"/>
              <a:t>sat</a:t>
            </a:r>
            <a:r>
              <a:rPr lang="it-IT" dirty="0"/>
              <a:t> </a:t>
            </a:r>
            <a:r>
              <a:rPr lang="it-IT" dirty="0" err="1"/>
              <a:t>predavanja</a:t>
            </a:r>
            <a:r>
              <a:rPr lang="it-IT" dirty="0"/>
              <a:t>, 3 </a:t>
            </a:r>
            <a:r>
              <a:rPr lang="it-IT" dirty="0" err="1"/>
              <a:t>sata</a:t>
            </a:r>
            <a:r>
              <a:rPr lang="it-IT" dirty="0"/>
              <a:t> </a:t>
            </a:r>
            <a:r>
              <a:rPr lang="it-IT" dirty="0" err="1"/>
              <a:t>zadaci</a:t>
            </a:r>
            <a:r>
              <a:rPr lang="it-IT" dirty="0"/>
              <a:t>) + 30 sati </a:t>
            </a:r>
            <a:r>
              <a:rPr lang="it-IT" dirty="0" err="1"/>
              <a:t>vježbi</a:t>
            </a:r>
            <a:r>
              <a:rPr lang="it-IT" dirty="0"/>
              <a:t> (18x 10 termina </a:t>
            </a:r>
            <a:r>
              <a:rPr lang="it-IT" dirty="0" err="1"/>
              <a:t>vježbi</a:t>
            </a:r>
            <a:r>
              <a:rPr lang="it-IT" dirty="0"/>
              <a:t> </a:t>
            </a:r>
            <a:r>
              <a:rPr lang="it-IT" dirty="0" err="1"/>
              <a:t>na</a:t>
            </a:r>
            <a:r>
              <a:rPr lang="it-IT" dirty="0"/>
              <a:t> </a:t>
            </a:r>
            <a:r>
              <a:rPr lang="it-IT" dirty="0" err="1"/>
              <a:t>nastavi</a:t>
            </a:r>
            <a:r>
              <a:rPr lang="it-IT" dirty="0"/>
              <a:t> + 12 sati u supervizijskim grupama)</a:t>
            </a:r>
            <a:endParaRPr lang="en-US" dirty="0"/>
          </a:p>
          <a:p>
            <a:endParaRPr lang="hr-HR" dirty="0"/>
          </a:p>
          <a:p>
            <a:r>
              <a:rPr lang="it-IT" b="1" dirty="0"/>
              <a:t>Izvođenje nastave</a:t>
            </a:r>
            <a:r>
              <a:rPr lang="it-IT" dirty="0"/>
              <a:t>: interaktivna predavanja i vježbe srijedom u terminu od 14,00 do 16,15 (dio vježbi izvodi se u obliku supervizijskih grupa u koje su studenti podijeljeni prije odlaska na praksu).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224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28600"/>
            <a:ext cx="9404723" cy="1443038"/>
          </a:xfrm>
        </p:spPr>
        <p:txBody>
          <a:bodyPr/>
          <a:lstStyle/>
          <a:p>
            <a:r>
              <a:rPr lang="hr-HR" dirty="0"/>
              <a:t>Terenska praksa i supervizijske grupe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Praksa će se održavati od 11.4. do 6.5. 2022. te u to vrijeme neće biti nastave.</a:t>
            </a:r>
            <a:endParaRPr lang="en-US" dirty="0"/>
          </a:p>
          <a:p>
            <a:r>
              <a:rPr lang="it-IT" dirty="0"/>
              <a:t>Tijek održavanja supervizijskih grupa (svaki supervizor dogovarat će termin sa svojom grupom, a o sastavu grupa ćete biti naknadno obaviješteni).  </a:t>
            </a:r>
            <a:r>
              <a:rPr lang="it-IT" dirty="0" err="1"/>
              <a:t>Okvirni</a:t>
            </a:r>
            <a:r>
              <a:rPr lang="it-IT" dirty="0"/>
              <a:t> </a:t>
            </a:r>
            <a:r>
              <a:rPr lang="it-IT" dirty="0" err="1"/>
              <a:t>raspored</a:t>
            </a:r>
            <a:r>
              <a:rPr lang="it-IT" dirty="0"/>
              <a:t> je </a:t>
            </a:r>
            <a:r>
              <a:rPr lang="it-IT" dirty="0" err="1"/>
              <a:t>slijedeći</a:t>
            </a:r>
            <a:r>
              <a:rPr lang="it-IT" dirty="0"/>
              <a:t>:</a:t>
            </a:r>
            <a:endParaRPr lang="en-US" dirty="0"/>
          </a:p>
          <a:p>
            <a:pPr lvl="0"/>
            <a:r>
              <a:rPr lang="it-IT" dirty="0"/>
              <a:t>prvi susret supervizijske grupa odvija se prije odlaska na praksu </a:t>
            </a:r>
            <a:endParaRPr lang="en-US" dirty="0"/>
          </a:p>
          <a:p>
            <a:pPr marL="0" indent="0">
              <a:buNone/>
            </a:pPr>
            <a:r>
              <a:rPr lang="it-IT" dirty="0"/>
              <a:t>(04. -  08.04.2022.), </a:t>
            </a:r>
            <a:endParaRPr lang="en-US" dirty="0"/>
          </a:p>
          <a:p>
            <a:pPr lvl="0"/>
            <a:r>
              <a:rPr lang="it-IT" dirty="0"/>
              <a:t>drugi susret </a:t>
            </a:r>
            <a:r>
              <a:rPr lang="it-IT" dirty="0" err="1"/>
              <a:t>između</a:t>
            </a:r>
            <a:r>
              <a:rPr lang="it-IT" dirty="0"/>
              <a:t> 18. i 22.04.2022., </a:t>
            </a:r>
            <a:endParaRPr lang="en-US" dirty="0"/>
          </a:p>
          <a:p>
            <a:pPr lvl="0"/>
            <a:r>
              <a:rPr lang="it-IT" dirty="0"/>
              <a:t>treći susret </a:t>
            </a:r>
            <a:r>
              <a:rPr lang="it-IT" dirty="0" err="1"/>
              <a:t>između</a:t>
            </a:r>
            <a:r>
              <a:rPr lang="it-IT" dirty="0"/>
              <a:t> 25. i 29.04.2022. </a:t>
            </a:r>
            <a:endParaRPr lang="en-US" dirty="0"/>
          </a:p>
          <a:p>
            <a:pPr lvl="0"/>
            <a:r>
              <a:rPr lang="it-IT" dirty="0"/>
              <a:t>a četvrti </a:t>
            </a:r>
            <a:r>
              <a:rPr lang="it-IT" dirty="0" err="1"/>
              <a:t>između</a:t>
            </a:r>
            <a:r>
              <a:rPr lang="it-IT" dirty="0"/>
              <a:t> 09. i 13.05.2022.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566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7457"/>
          </a:xfrm>
        </p:spPr>
        <p:txBody>
          <a:bodyPr/>
          <a:lstStyle/>
          <a:p>
            <a:r>
              <a:rPr lang="hr-HR" dirty="0"/>
              <a:t>Obaveze studenata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00176"/>
            <a:ext cx="8946541" cy="4848224"/>
          </a:xfrm>
        </p:spPr>
        <p:txBody>
          <a:bodyPr/>
          <a:lstStyle/>
          <a:p>
            <a:r>
              <a:rPr lang="it-IT" b="1" dirty="0"/>
              <a:t>Izostanci: </a:t>
            </a:r>
            <a:endParaRPr lang="en-US" dirty="0"/>
          </a:p>
          <a:p>
            <a:pPr lvl="0"/>
            <a:r>
              <a:rPr lang="it-IT" dirty="0"/>
              <a:t>Redovni studenti mogu izostati s jednog nastavnog susreta, dok je prisustvovanje na supervizijskim grupama obavezno. </a:t>
            </a:r>
            <a:endParaRPr lang="en-US" dirty="0"/>
          </a:p>
          <a:p>
            <a:pPr lvl="0"/>
            <a:r>
              <a:rPr lang="it-IT" dirty="0"/>
              <a:t>Izvanredni studenti dužni su prisustvovati na 50% nastave, odnosno, </a:t>
            </a:r>
            <a:r>
              <a:rPr lang="it-IT" dirty="0" err="1"/>
              <a:t>na</a:t>
            </a:r>
            <a:r>
              <a:rPr lang="it-IT" dirty="0"/>
              <a:t> 5 nastavna susreta i na svim  supervizijskim susretima. </a:t>
            </a:r>
            <a:endParaRPr lang="en-US" dirty="0"/>
          </a:p>
          <a:p>
            <a:pPr lvl="0"/>
            <a:r>
              <a:rPr lang="it-IT" dirty="0"/>
              <a:t>Izvanredni studenti koji nisu u mogućnosti prisustvovati nastavi u navedenim terminima molimo da se jave </a:t>
            </a:r>
            <a:r>
              <a:rPr lang="it-IT" dirty="0" err="1"/>
              <a:t>mailom</a:t>
            </a:r>
            <a:r>
              <a:rPr lang="it-IT" dirty="0"/>
              <a:t> </a:t>
            </a:r>
            <a:r>
              <a:rPr lang="it-IT" dirty="0" err="1"/>
              <a:t>profesorici</a:t>
            </a:r>
            <a:r>
              <a:rPr lang="it-IT" dirty="0"/>
              <a:t> </a:t>
            </a:r>
            <a:r>
              <a:rPr lang="it-IT" dirty="0" err="1"/>
              <a:t>Majdak</a:t>
            </a:r>
            <a:r>
              <a:rPr lang="it-IT" dirty="0"/>
              <a:t>.</a:t>
            </a:r>
            <a:endParaRPr lang="hr-BA" dirty="0"/>
          </a:p>
          <a:p>
            <a:pPr lvl="0"/>
            <a:r>
              <a:rPr lang="hr-BA" dirty="0"/>
              <a:t>Ispit – pismeni, esejskog tipa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01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7445"/>
          </a:xfrm>
        </p:spPr>
        <p:txBody>
          <a:bodyPr/>
          <a:lstStyle/>
          <a:p>
            <a:r>
              <a:rPr lang="hr-HR" dirty="0"/>
              <a:t>Obvezna literatura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00163"/>
            <a:ext cx="8946541" cy="518636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Predavanja</a:t>
            </a:r>
            <a:endParaRPr lang="en-US" dirty="0"/>
          </a:p>
          <a:p>
            <a:pPr lvl="0"/>
            <a:r>
              <a:rPr lang="en-US" dirty="0" err="1"/>
              <a:t>Ajduković</a:t>
            </a:r>
            <a:r>
              <a:rPr lang="en-US" dirty="0"/>
              <a:t>, M. (2004). </a:t>
            </a:r>
            <a:r>
              <a:rPr lang="en-US" dirty="0" err="1"/>
              <a:t>Određenje</a:t>
            </a:r>
            <a:r>
              <a:rPr lang="en-US" dirty="0"/>
              <a:t> </a:t>
            </a:r>
            <a:r>
              <a:rPr lang="en-US" dirty="0" err="1"/>
              <a:t>grupne</a:t>
            </a:r>
            <a:r>
              <a:rPr lang="en-US" dirty="0"/>
              <a:t> </a:t>
            </a:r>
            <a:r>
              <a:rPr lang="en-US" dirty="0" err="1"/>
              <a:t>supervizije</a:t>
            </a:r>
            <a:r>
              <a:rPr lang="en-US" dirty="0"/>
              <a:t>. </a:t>
            </a:r>
            <a:r>
              <a:rPr lang="pl-PL" dirty="0"/>
              <a:t>U: Ajduković, M. i Cajvert. Lj. (ur.) Supervizija u psihosocijalnom radu. Zagreb: Društvo za psihološku pomoć, 121-153.</a:t>
            </a:r>
            <a:endParaRPr lang="en-US" dirty="0"/>
          </a:p>
          <a:p>
            <a:pPr lvl="0"/>
            <a:r>
              <a:rPr lang="pl-PL" dirty="0"/>
              <a:t>Ajduković, M., Cajvert, Lj., Judy, M., Knopf, W.,  Kuhn, H. ,  Madai, K.i  Voogd, M.(2019). </a:t>
            </a:r>
            <a:r>
              <a:rPr lang="en-US" dirty="0" err="1"/>
              <a:t>Europski</a:t>
            </a:r>
            <a:r>
              <a:rPr lang="en-US" dirty="0"/>
              <a:t> </a:t>
            </a:r>
            <a:r>
              <a:rPr lang="en-US" dirty="0" err="1"/>
              <a:t>pojmovnik</a:t>
            </a:r>
            <a:r>
              <a:rPr lang="en-US" dirty="0"/>
              <a:t> </a:t>
            </a:r>
            <a:r>
              <a:rPr lang="en-US" dirty="0" err="1"/>
              <a:t>supervizije</a:t>
            </a:r>
            <a:r>
              <a:rPr lang="en-US" dirty="0"/>
              <a:t> i </a:t>
            </a:r>
            <a:r>
              <a:rPr lang="en-US" dirty="0" err="1"/>
              <a:t>coachinga</a:t>
            </a:r>
            <a:r>
              <a:rPr lang="en-US" dirty="0"/>
              <a:t>. Wien: </a:t>
            </a:r>
            <a:r>
              <a:rPr lang="de-DE" dirty="0"/>
              <a:t>Facultas Verlags – und Buchhandels AG</a:t>
            </a:r>
            <a:endParaRPr lang="en-US" dirty="0"/>
          </a:p>
          <a:p>
            <a:pPr lvl="0"/>
            <a:r>
              <a:rPr lang="en-US" dirty="0" err="1"/>
              <a:t>Ajduković</a:t>
            </a:r>
            <a:r>
              <a:rPr lang="en-US" dirty="0"/>
              <a:t>, M. (2020). </a:t>
            </a:r>
            <a:r>
              <a:rPr lang="en-US" dirty="0" err="1"/>
              <a:t>Supervizija</a:t>
            </a:r>
            <a:r>
              <a:rPr lang="en-US" dirty="0"/>
              <a:t> „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daljinu</a:t>
            </a:r>
            <a:r>
              <a:rPr lang="en-US" dirty="0"/>
              <a:t>“ u </a:t>
            </a:r>
            <a:r>
              <a:rPr lang="en-US" dirty="0" err="1"/>
              <a:t>vrijeme</a:t>
            </a:r>
            <a:r>
              <a:rPr lang="en-US" dirty="0"/>
              <a:t> COVID -19 </a:t>
            </a:r>
            <a:r>
              <a:rPr lang="en-US" dirty="0" err="1"/>
              <a:t>krize</a:t>
            </a:r>
            <a:r>
              <a:rPr lang="en-US" dirty="0"/>
              <a:t>: </a:t>
            </a:r>
            <a:r>
              <a:rPr lang="en-US" dirty="0" err="1"/>
              <a:t>Hrvatska</a:t>
            </a:r>
            <a:r>
              <a:rPr lang="en-US" dirty="0"/>
              <a:t> </a:t>
            </a:r>
            <a:r>
              <a:rPr lang="en-US" dirty="0" err="1"/>
              <a:t>perspektiva</a:t>
            </a:r>
            <a:r>
              <a:rPr lang="en-US" dirty="0"/>
              <a:t>. </a:t>
            </a:r>
            <a:r>
              <a:rPr lang="en-US" dirty="0" err="1"/>
              <a:t>Ljetopis</a:t>
            </a:r>
            <a:r>
              <a:rPr lang="en-US" dirty="0"/>
              <a:t> </a:t>
            </a:r>
            <a:r>
              <a:rPr lang="en-US" dirty="0" err="1"/>
              <a:t>socijalnog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, 27 (1), 7-30.</a:t>
            </a:r>
          </a:p>
          <a:p>
            <a:pPr lvl="0"/>
            <a:r>
              <a:rPr lang="en-US" dirty="0" err="1"/>
              <a:t>Pregrad</a:t>
            </a:r>
            <a:r>
              <a:rPr lang="en-US" dirty="0"/>
              <a:t>, J. (2004). </a:t>
            </a:r>
            <a:r>
              <a:rPr lang="en-US" dirty="0" err="1"/>
              <a:t>Primjena</a:t>
            </a:r>
            <a:r>
              <a:rPr lang="en-US" dirty="0"/>
              <a:t> </a:t>
            </a:r>
            <a:r>
              <a:rPr lang="en-US" dirty="0" err="1"/>
              <a:t>metafore</a:t>
            </a:r>
            <a:r>
              <a:rPr lang="en-US" dirty="0"/>
              <a:t>, </a:t>
            </a:r>
            <a:r>
              <a:rPr lang="en-US" dirty="0" err="1"/>
              <a:t>kreativnih</a:t>
            </a:r>
            <a:r>
              <a:rPr lang="en-US" dirty="0"/>
              <a:t> i </a:t>
            </a:r>
            <a:r>
              <a:rPr lang="en-US" dirty="0" err="1"/>
              <a:t>ekspresivnih</a:t>
            </a:r>
            <a:r>
              <a:rPr lang="en-US" dirty="0"/>
              <a:t> </a:t>
            </a:r>
            <a:r>
              <a:rPr lang="en-US" dirty="0" err="1"/>
              <a:t>tehnika</a:t>
            </a:r>
            <a:r>
              <a:rPr lang="en-US" dirty="0"/>
              <a:t> u </a:t>
            </a:r>
            <a:r>
              <a:rPr lang="en-US" dirty="0" err="1"/>
              <a:t>superviziji</a:t>
            </a:r>
            <a:r>
              <a:rPr lang="en-US" dirty="0"/>
              <a:t>. </a:t>
            </a:r>
            <a:r>
              <a:rPr lang="pl-PL" dirty="0"/>
              <a:t>U: Ajduković, M. i Cajvert. Lj. (ur.) Supervizija u psihosocijalnom radu. Zagreb: Društvo za psihološku pomoć, 209-252.</a:t>
            </a:r>
            <a:endParaRPr lang="en-US" dirty="0"/>
          </a:p>
          <a:p>
            <a:pPr lvl="0"/>
            <a:r>
              <a:rPr lang="pl-PL" dirty="0"/>
              <a:t>Urbanc, K. (2004). Supervizija studenata. U: Ajduković, M. and Cjavert, Lj. (Ur.) Supervizija u psihosocijalnom radu. Zagreb: Društvo za psihološku pomoć, 303-330.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168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3170"/>
          </a:xfrm>
        </p:spPr>
        <p:txBody>
          <a:bodyPr/>
          <a:lstStyle/>
          <a:p>
            <a:r>
              <a:rPr lang="hr-HR" dirty="0"/>
              <a:t>Dopunska literatura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71650"/>
            <a:ext cx="8946541" cy="447674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dirty="0"/>
              <a:t>Čačinović Vogrinčič, G. (2009). Supervizija u socijalnom radu: su-stvaranje supervizije kroz suradni odnos. U: Ajduković, M. (Ur.) Refleksije o superviziji. Zagreb: Društvo za psihološku pomoć, 91 - 100. </a:t>
            </a:r>
            <a:endParaRPr lang="en-US" dirty="0"/>
          </a:p>
          <a:p>
            <a:pPr lvl="0"/>
            <a:r>
              <a:rPr lang="en-US" dirty="0" err="1"/>
              <a:t>Lundsby</a:t>
            </a:r>
            <a:r>
              <a:rPr lang="en-US" dirty="0"/>
              <a:t>, M. i </a:t>
            </a:r>
            <a:r>
              <a:rPr lang="en-US" dirty="0" err="1"/>
              <a:t>Sandell</a:t>
            </a:r>
            <a:r>
              <a:rPr lang="en-US" dirty="0"/>
              <a:t>, G. (2002). </a:t>
            </a:r>
            <a:r>
              <a:rPr lang="en-US" dirty="0" err="1"/>
              <a:t>Supervizija</a:t>
            </a:r>
            <a:r>
              <a:rPr lang="en-US" dirty="0"/>
              <a:t> u </a:t>
            </a:r>
            <a:r>
              <a:rPr lang="en-US" dirty="0" err="1"/>
              <a:t>psihsocijalnom</a:t>
            </a:r>
            <a:r>
              <a:rPr lang="en-US" dirty="0"/>
              <a:t>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Ljetopis</a:t>
            </a:r>
            <a:r>
              <a:rPr lang="en-US" dirty="0"/>
              <a:t> </a:t>
            </a:r>
            <a:r>
              <a:rPr lang="en-US" dirty="0" err="1"/>
              <a:t>Studijskog</a:t>
            </a:r>
            <a:r>
              <a:rPr lang="en-US" dirty="0"/>
              <a:t> </a:t>
            </a:r>
            <a:r>
              <a:rPr lang="en-US" dirty="0" err="1"/>
              <a:t>centra</a:t>
            </a:r>
            <a:r>
              <a:rPr lang="en-US" dirty="0"/>
              <a:t> </a:t>
            </a:r>
            <a:r>
              <a:rPr lang="en-US" dirty="0" err="1"/>
              <a:t>socijalnog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, 9, 1, 161-174.</a:t>
            </a:r>
          </a:p>
          <a:p>
            <a:pPr lvl="0"/>
            <a:r>
              <a:rPr lang="en-US" dirty="0"/>
              <a:t>Van Kessel, L. (1999). </a:t>
            </a:r>
            <a:r>
              <a:rPr lang="en-US" dirty="0" err="1"/>
              <a:t>Supervizija</a:t>
            </a:r>
            <a:r>
              <a:rPr lang="en-US" dirty="0"/>
              <a:t> - </a:t>
            </a:r>
            <a:r>
              <a:rPr lang="en-US" dirty="0" err="1"/>
              <a:t>neophodan</a:t>
            </a:r>
            <a:r>
              <a:rPr lang="en-US" dirty="0"/>
              <a:t> </a:t>
            </a:r>
            <a:r>
              <a:rPr lang="en-US" dirty="0" err="1"/>
              <a:t>doprinos</a:t>
            </a:r>
            <a:r>
              <a:rPr lang="en-US" dirty="0"/>
              <a:t> </a:t>
            </a:r>
            <a:r>
              <a:rPr lang="en-US" dirty="0" err="1"/>
              <a:t>kvaliteti</a:t>
            </a:r>
            <a:r>
              <a:rPr lang="en-US" dirty="0"/>
              <a:t> </a:t>
            </a:r>
            <a:r>
              <a:rPr lang="en-US" dirty="0" err="1"/>
              <a:t>profesionalnog</a:t>
            </a:r>
            <a:r>
              <a:rPr lang="en-US" dirty="0"/>
              <a:t> </a:t>
            </a:r>
            <a:r>
              <a:rPr lang="en-US" dirty="0" err="1"/>
              <a:t>postupanja</a:t>
            </a:r>
            <a:r>
              <a:rPr lang="en-US" dirty="0"/>
              <a:t> - </a:t>
            </a:r>
            <a:r>
              <a:rPr lang="en-US" dirty="0" err="1"/>
              <a:t>primjer</a:t>
            </a:r>
            <a:r>
              <a:rPr lang="en-US" dirty="0"/>
              <a:t> </a:t>
            </a:r>
            <a:r>
              <a:rPr lang="en-US" dirty="0" err="1"/>
              <a:t>nizozemskog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dirty="0" err="1"/>
              <a:t>supervizije</a:t>
            </a:r>
            <a:r>
              <a:rPr lang="en-US" dirty="0"/>
              <a:t>. </a:t>
            </a:r>
            <a:r>
              <a:rPr lang="en-US" dirty="0" err="1"/>
              <a:t>Ljetopis</a:t>
            </a:r>
            <a:r>
              <a:rPr lang="en-US" dirty="0"/>
              <a:t> </a:t>
            </a:r>
            <a:r>
              <a:rPr lang="en-US" dirty="0" err="1"/>
              <a:t>Studijskog</a:t>
            </a:r>
            <a:r>
              <a:rPr lang="en-US" dirty="0"/>
              <a:t> </a:t>
            </a:r>
            <a:r>
              <a:rPr lang="en-US" dirty="0" err="1"/>
              <a:t>centra</a:t>
            </a:r>
            <a:r>
              <a:rPr lang="en-US" dirty="0"/>
              <a:t> </a:t>
            </a:r>
            <a:r>
              <a:rPr lang="en-US" dirty="0" err="1"/>
              <a:t>socijalnog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, 6, 59-76.</a:t>
            </a:r>
          </a:p>
          <a:p>
            <a:pPr lvl="0"/>
            <a:r>
              <a:rPr lang="it-IT" dirty="0"/>
              <a:t>Žorga, S. (2009). Specifičnosti procesa učenja u superviziji. </a:t>
            </a:r>
            <a:r>
              <a:rPr lang="pl-PL" dirty="0"/>
              <a:t>U: Ajduković, M. (Ur.) Refleksije o superviziji. </a:t>
            </a:r>
            <a:r>
              <a:rPr lang="en-US" dirty="0"/>
              <a:t>Zagreb: 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psihološku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, 7 - 39.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802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284F7-A579-4049-9AD8-A82240A3F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Grupe za praćenje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F319A-3E21-4848-BD6C-7A67BD63E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R" dirty="0"/>
              <a:t>U slučaju da trebamo imati jednu grupu koja nastavu prati uživo a jednu koja je online studenti se dijele na slijedeći način:</a:t>
            </a:r>
          </a:p>
          <a:p>
            <a:endParaRPr lang="en-HR" dirty="0"/>
          </a:p>
          <a:p>
            <a:r>
              <a:rPr lang="en-HR" dirty="0"/>
              <a:t>Grupa A – studenti s početnim slovom prezimena od A do L</a:t>
            </a:r>
          </a:p>
          <a:p>
            <a:r>
              <a:rPr lang="en-HR" dirty="0"/>
              <a:t>Grupa B – studenti s početnim slovom prezimena od L do Ž</a:t>
            </a:r>
          </a:p>
        </p:txBody>
      </p:sp>
    </p:spTree>
    <p:extLst>
      <p:ext uri="{BB962C8B-B14F-4D97-AF65-F5344CB8AC3E}">
        <p14:creationId xmlns:p14="http://schemas.microsoft.com/office/powerpoint/2010/main" val="4008169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51508038"/>
              </p:ext>
            </p:extLst>
          </p:nvPr>
        </p:nvGraphicFramePr>
        <p:xfrm>
          <a:off x="0" y="133351"/>
          <a:ext cx="10696074" cy="66312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4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Datum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770" marR="457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Sadržaj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770" marR="4577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23.02.2022. </a:t>
                      </a:r>
                      <a:r>
                        <a:rPr lang="hr-HR" sz="1400" u="none" baseline="0" dirty="0">
                          <a:effectLst/>
                        </a:rPr>
                        <a:t>         </a:t>
                      </a:r>
                      <a:r>
                        <a:rPr lang="en-US" sz="1400" dirty="0">
                          <a:effectLst/>
                        </a:rPr>
                        <a:t>14.00 – 16,15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                2 </a:t>
                      </a:r>
                      <a:r>
                        <a:rPr lang="en-US" sz="1400" dirty="0" err="1">
                          <a:effectLst/>
                        </a:rPr>
                        <a:t>sata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predavanja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               1 sat </a:t>
                      </a:r>
                      <a:r>
                        <a:rPr lang="en-US" sz="1400" dirty="0" err="1">
                          <a:effectLst/>
                        </a:rPr>
                        <a:t>vježbi</a:t>
                      </a:r>
                      <a:endParaRPr lang="en-US" sz="1400" dirty="0">
                        <a:effectLst/>
                      </a:endParaRPr>
                    </a:p>
                  </a:txBody>
                  <a:tcPr marL="45770" marR="457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Dogovor</a:t>
                      </a:r>
                      <a:r>
                        <a:rPr lang="pl-PL" sz="1400" dirty="0">
                          <a:effectLst/>
                        </a:rPr>
                        <a:t> o radu na </a:t>
                      </a:r>
                      <a:r>
                        <a:rPr lang="pl-PL" sz="1400" dirty="0" err="1">
                          <a:effectLst/>
                        </a:rPr>
                        <a:t>kolegiju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Određenje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supervizije</a:t>
                      </a:r>
                      <a:r>
                        <a:rPr lang="pl-PL" sz="1400" dirty="0">
                          <a:effectLst/>
                        </a:rPr>
                        <a:t>; </a:t>
                      </a:r>
                      <a:r>
                        <a:rPr lang="pl-PL" sz="1400" dirty="0" err="1">
                          <a:effectLst/>
                        </a:rPr>
                        <a:t>supervizijski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procesi</a:t>
                      </a:r>
                      <a:r>
                        <a:rPr lang="pl-PL" sz="1400" dirty="0">
                          <a:effectLst/>
                        </a:rPr>
                        <a:t> i </a:t>
                      </a:r>
                      <a:r>
                        <a:rPr lang="pl-PL" sz="1400" dirty="0" err="1">
                          <a:effectLst/>
                        </a:rPr>
                        <a:t>sadržaji</a:t>
                      </a:r>
                      <a:r>
                        <a:rPr lang="hr-HR" sz="1400" baseline="0" dirty="0">
                          <a:effectLst/>
                        </a:rPr>
                        <a:t>                                                         </a:t>
                      </a:r>
                      <a:r>
                        <a:rPr lang="pl-PL" sz="1400" dirty="0" err="1">
                          <a:effectLst/>
                        </a:rPr>
                        <a:t>Majdak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770" marR="457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02.03.2022.      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14,00 – 16,15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                          1 sat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vježbi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770" marR="457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Komunikacija</a:t>
                      </a:r>
                      <a:r>
                        <a:rPr lang="pl-PL" sz="1400" dirty="0">
                          <a:effectLst/>
                        </a:rPr>
                        <a:t> u </a:t>
                      </a:r>
                      <a:r>
                        <a:rPr lang="pl-PL" sz="1400" dirty="0" err="1">
                          <a:effectLst/>
                        </a:rPr>
                        <a:t>superviziji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Refleksija</a:t>
                      </a:r>
                      <a:r>
                        <a:rPr lang="pl-PL" sz="1400" dirty="0">
                          <a:effectLst/>
                        </a:rPr>
                        <a:t> u </a:t>
                      </a:r>
                      <a:r>
                        <a:rPr lang="pl-PL" sz="1400" dirty="0" err="1">
                          <a:effectLst/>
                        </a:rPr>
                        <a:t>superviziji</a:t>
                      </a:r>
                      <a:r>
                        <a:rPr lang="hr-HR" sz="1400" baseline="0" dirty="0">
                          <a:effectLst/>
                        </a:rPr>
                        <a:t>                                                                                                                 </a:t>
                      </a:r>
                      <a:r>
                        <a:rPr lang="it-IT" sz="1400" dirty="0" err="1">
                          <a:effectLst/>
                        </a:rPr>
                        <a:t>Majdak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770" marR="45770" marT="0" marB="0"/>
                </a:tc>
                <a:extLst>
                  <a:ext uri="{0D108BD9-81ED-4DB2-BD59-A6C34878D82A}">
                    <a16:rowId xmlns:a16="http://schemas.microsoft.com/office/drawing/2014/main" val="3167234312"/>
                  </a:ext>
                </a:extLst>
              </a:tr>
              <a:tr h="611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u="sng" dirty="0">
                          <a:effectLst/>
                        </a:rPr>
                        <a:t>09.3. 2022.</a:t>
                      </a:r>
                      <a:r>
                        <a:rPr lang="hr-HR" sz="1400" u="none" baseline="0" dirty="0">
                          <a:effectLst/>
                        </a:rPr>
                        <a:t>         </a:t>
                      </a:r>
                      <a:r>
                        <a:rPr lang="en-US" sz="1400" dirty="0">
                          <a:effectLst/>
                        </a:rPr>
                        <a:t>16.00 – 18,00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ONLINE                 2 </a:t>
                      </a:r>
                      <a:r>
                        <a:rPr lang="en-US" sz="1400" dirty="0" err="1">
                          <a:effectLst/>
                        </a:rPr>
                        <a:t>sata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vježbi</a:t>
                      </a:r>
                      <a:endParaRPr lang="en-US" sz="1400" dirty="0">
                        <a:effectLst/>
                      </a:endParaRPr>
                    </a:p>
                  </a:txBody>
                  <a:tcPr marL="45770" marR="457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 err="1">
                          <a:effectLst/>
                        </a:rPr>
                        <a:t>Supervizija</a:t>
                      </a:r>
                      <a:r>
                        <a:rPr lang="it-IT" sz="1400" dirty="0">
                          <a:effectLst/>
                        </a:rPr>
                        <a:t> </a:t>
                      </a:r>
                      <a:r>
                        <a:rPr lang="it-IT" sz="1400" dirty="0" err="1">
                          <a:effectLst/>
                        </a:rPr>
                        <a:t>studenata</a:t>
                      </a:r>
                      <a:r>
                        <a:rPr lang="it-IT" sz="1400" dirty="0">
                          <a:effectLst/>
                        </a:rPr>
                        <a:t> i </a:t>
                      </a:r>
                      <a:r>
                        <a:rPr lang="it-IT" sz="1400" dirty="0" err="1">
                          <a:effectLst/>
                        </a:rPr>
                        <a:t>početnika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Kako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učimo</a:t>
                      </a:r>
                      <a:r>
                        <a:rPr lang="pl-PL" sz="1400" dirty="0">
                          <a:effectLst/>
                        </a:rPr>
                        <a:t> u </a:t>
                      </a:r>
                      <a:r>
                        <a:rPr lang="pl-PL" sz="1400" dirty="0" err="1">
                          <a:effectLst/>
                        </a:rPr>
                        <a:t>superviziji</a:t>
                      </a:r>
                      <a:r>
                        <a:rPr lang="hr-HR" sz="1400" baseline="0" dirty="0">
                          <a:effectLst/>
                        </a:rPr>
                        <a:t>                                                                                                             </a:t>
                      </a:r>
                      <a:r>
                        <a:rPr lang="pl-PL" sz="1400" dirty="0" err="1">
                          <a:effectLst/>
                        </a:rPr>
                        <a:t>Majdak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770" marR="4577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u="sng" dirty="0">
                          <a:effectLst/>
                        </a:rPr>
                        <a:t>16.3. 2022.</a:t>
                      </a:r>
                      <a:r>
                        <a:rPr lang="hr-HR" sz="1400" u="none" baseline="0" dirty="0">
                          <a:effectLst/>
                        </a:rPr>
                        <a:t>         </a:t>
                      </a:r>
                      <a:r>
                        <a:rPr lang="pl-PL" sz="1400" dirty="0">
                          <a:effectLst/>
                        </a:rPr>
                        <a:t>14.00 – 16,15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ONLINE SVI</a:t>
                      </a:r>
                    </a:p>
                  </a:txBody>
                  <a:tcPr marL="45770" marR="4577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</a:rPr>
                        <a:t>Specifičnosti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grupne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supervizije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hr-HR" sz="1400" baseline="0" dirty="0">
                          <a:effectLst/>
                        </a:rPr>
                        <a:t>                                                                                               </a:t>
                      </a:r>
                      <a:r>
                        <a:rPr lang="pl-PL" sz="1400" baseline="0" dirty="0" err="1">
                          <a:effectLst/>
                        </a:rPr>
                        <a:t>Majdak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770" marR="4577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6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u="sng" dirty="0">
                          <a:effectLst/>
                        </a:rPr>
                        <a:t>23.3.2022.</a:t>
                      </a:r>
                      <a:r>
                        <a:rPr lang="hr-HR" sz="1400" u="none" baseline="0" dirty="0">
                          <a:effectLst/>
                        </a:rPr>
                        <a:t>          </a:t>
                      </a:r>
                      <a:r>
                        <a:rPr lang="pl-PL" sz="1400" dirty="0">
                          <a:effectLst/>
                        </a:rPr>
                        <a:t>1</a:t>
                      </a:r>
                      <a:r>
                        <a:rPr lang="en-US" sz="1400" dirty="0">
                          <a:effectLst/>
                        </a:rPr>
                        <a:t>4.00 – 16,15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</a:rPr>
                        <a:t>UŽIVO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770" marR="457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Supervizija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 mindfulness </a:t>
                      </a:r>
                      <a:r>
                        <a:rPr lang="en-US" sz="1400" dirty="0" err="1">
                          <a:effectLst/>
                        </a:rPr>
                        <a:t>koncept</a:t>
                      </a:r>
                      <a:r>
                        <a:rPr lang="en-US" sz="1400" dirty="0">
                          <a:effectLst/>
                        </a:rPr>
                        <a:t>                                                                                             </a:t>
                      </a:r>
                      <a:r>
                        <a:rPr lang="en-US" sz="1400" dirty="0" err="1">
                          <a:effectLst/>
                        </a:rPr>
                        <a:t>Gošća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predavačica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770" marR="4577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u="sng" dirty="0">
                          <a:effectLst/>
                        </a:rPr>
                        <a:t>30.3. 2022.</a:t>
                      </a:r>
                      <a:r>
                        <a:rPr lang="hr-HR" sz="1400" u="none" baseline="0" dirty="0">
                          <a:effectLst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u="none" baseline="0" dirty="0">
                          <a:effectLst/>
                        </a:rPr>
                        <a:t>08.04.2022. u petak       </a:t>
                      </a:r>
                      <a:r>
                        <a:rPr lang="en-US" sz="1400" dirty="0">
                          <a:effectLst/>
                        </a:rPr>
                        <a:t>12.00 – 16,00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ONLINE SVI</a:t>
                      </a:r>
                      <a:endParaRPr lang="en-US" sz="1400" dirty="0">
                        <a:effectLst/>
                      </a:endParaRPr>
                    </a:p>
                  </a:txBody>
                  <a:tcPr marL="45770" marR="457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Kreativne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tehnike</a:t>
                      </a:r>
                      <a:r>
                        <a:rPr lang="en-US" sz="1400" dirty="0">
                          <a:effectLst/>
                        </a:rPr>
                        <a:t> u </a:t>
                      </a:r>
                      <a:r>
                        <a:rPr lang="en-US" sz="1400" dirty="0" err="1">
                          <a:effectLst/>
                        </a:rPr>
                        <a:t>superviziji</a:t>
                      </a:r>
                      <a:r>
                        <a:rPr lang="hr-HR" sz="1400" baseline="0" dirty="0">
                          <a:effectLst/>
                        </a:rPr>
                        <a:t>                                                                                                  Majdak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aseline="0" dirty="0">
                          <a:effectLst/>
                        </a:rPr>
                        <a:t>                                                                                                                                      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770" marR="4577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1400" u="sng" dirty="0">
                          <a:effectLst/>
                        </a:rPr>
                        <a:t>6.</a:t>
                      </a:r>
                      <a:r>
                        <a:rPr lang="hr-BA" sz="1400" u="sng" baseline="0" dirty="0">
                          <a:effectLst/>
                        </a:rPr>
                        <a:t> </a:t>
                      </a:r>
                      <a:r>
                        <a:rPr lang="it-IT" sz="1400" u="sng" dirty="0">
                          <a:effectLst/>
                        </a:rPr>
                        <a:t>4. 2022.</a:t>
                      </a:r>
                      <a:r>
                        <a:rPr lang="hr-HR" sz="1400" u="none" baseline="0" dirty="0">
                          <a:effectLst/>
                        </a:rPr>
                        <a:t>           </a:t>
                      </a:r>
                      <a:r>
                        <a:rPr lang="en-US" sz="1400" dirty="0">
                          <a:effectLst/>
                        </a:rPr>
                        <a:t>14.00 – 16,15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UŽIVO</a:t>
                      </a:r>
                    </a:p>
                  </a:txBody>
                  <a:tcPr marL="45770" marR="457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</a:rPr>
                        <a:t>Etika</a:t>
                      </a:r>
                      <a:r>
                        <a:rPr lang="pl-PL" sz="1400" dirty="0">
                          <a:effectLst/>
                        </a:rPr>
                        <a:t> u </a:t>
                      </a:r>
                      <a:r>
                        <a:rPr lang="pl-PL" sz="1400" dirty="0" err="1">
                          <a:effectLst/>
                        </a:rPr>
                        <a:t>superviziji</a:t>
                      </a:r>
                      <a:r>
                        <a:rPr lang="pl-PL" sz="1400" dirty="0">
                          <a:effectLst/>
                        </a:rPr>
                        <a:t> i </a:t>
                      </a:r>
                      <a:r>
                        <a:rPr lang="pl-PL" sz="1400" dirty="0" err="1">
                          <a:effectLst/>
                        </a:rPr>
                        <a:t>povjerljivost</a:t>
                      </a:r>
                      <a:r>
                        <a:rPr lang="pl-PL" sz="1400" dirty="0">
                          <a:effectLst/>
                        </a:rPr>
                        <a:t>                                                                                                  </a:t>
                      </a:r>
                      <a:r>
                        <a:rPr lang="pl-PL" sz="1400" dirty="0" err="1">
                          <a:effectLst/>
                        </a:rPr>
                        <a:t>Majdak</a:t>
                      </a:r>
                      <a:r>
                        <a:rPr lang="hr-HR" sz="1400" baseline="0" dirty="0">
                          <a:effectLst/>
                        </a:rPr>
                        <a:t>   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770" marR="4577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1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u="sng" dirty="0">
                          <a:effectLst/>
                        </a:rPr>
                        <a:t>11.5. 2022.</a:t>
                      </a:r>
                      <a:r>
                        <a:rPr lang="hr-HR" sz="1400" u="none" baseline="0" dirty="0">
                          <a:effectLst/>
                        </a:rPr>
                        <a:t>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u="none" baseline="0" dirty="0">
                          <a:effectLst/>
                        </a:rPr>
                        <a:t>Online                </a:t>
                      </a:r>
                      <a:r>
                        <a:rPr lang="pl-PL" sz="1400" u="none" baseline="0" dirty="0">
                          <a:effectLst/>
                        </a:rPr>
                        <a:t>17,00</a:t>
                      </a:r>
                      <a:r>
                        <a:rPr lang="pl-PL" sz="1400" dirty="0">
                          <a:effectLst/>
                        </a:rPr>
                        <a:t> – 19,00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13.05.2022.</a:t>
                      </a:r>
                      <a:endParaRPr lang="en-US" sz="1400" dirty="0">
                        <a:effectLst/>
                      </a:endParaRPr>
                    </a:p>
                  </a:txBody>
                  <a:tcPr marL="45770" marR="457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Iskustva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supervizijom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praksi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                                                                                  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Majdak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770" marR="4577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1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u="sng" dirty="0">
                          <a:effectLst/>
                        </a:rPr>
                        <a:t>18.5.2022.</a:t>
                      </a:r>
                      <a:r>
                        <a:rPr lang="hr-HR" sz="1400" u="none" baseline="0" dirty="0">
                          <a:effectLst/>
                        </a:rPr>
                        <a:t>       </a:t>
                      </a:r>
                      <a:r>
                        <a:rPr lang="en-US" sz="1400" dirty="0">
                          <a:effectLst/>
                        </a:rPr>
                        <a:t>14.00 – 16,15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UŽIVO</a:t>
                      </a:r>
                    </a:p>
                  </a:txBody>
                  <a:tcPr marL="45770" marR="457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 err="1">
                          <a:effectLst/>
                        </a:rPr>
                        <a:t>Preventivna</a:t>
                      </a:r>
                      <a:r>
                        <a:rPr lang="it-IT" sz="1400" dirty="0">
                          <a:effectLst/>
                        </a:rPr>
                        <a:t> </a:t>
                      </a:r>
                      <a:r>
                        <a:rPr lang="it-IT" sz="1400" dirty="0" err="1">
                          <a:effectLst/>
                        </a:rPr>
                        <a:t>uloga</a:t>
                      </a:r>
                      <a:r>
                        <a:rPr lang="it-IT" sz="1400" dirty="0">
                          <a:effectLst/>
                        </a:rPr>
                        <a:t> </a:t>
                      </a:r>
                      <a:r>
                        <a:rPr lang="it-IT" sz="1400" dirty="0" err="1">
                          <a:effectLst/>
                        </a:rPr>
                        <a:t>supervizije</a:t>
                      </a:r>
                      <a:r>
                        <a:rPr lang="it-IT" sz="1400" dirty="0">
                          <a:effectLst/>
                        </a:rPr>
                        <a:t> u </a:t>
                      </a:r>
                      <a:r>
                        <a:rPr lang="it-IT" sz="1400" dirty="0" err="1">
                          <a:effectLst/>
                        </a:rPr>
                        <a:t>kontekstu</a:t>
                      </a:r>
                      <a:r>
                        <a:rPr lang="it-IT" sz="1400" dirty="0">
                          <a:effectLst/>
                        </a:rPr>
                        <a:t> </a:t>
                      </a:r>
                      <a:r>
                        <a:rPr lang="it-IT" sz="1400" dirty="0" err="1">
                          <a:effectLst/>
                        </a:rPr>
                        <a:t>očuvanja</a:t>
                      </a:r>
                      <a:r>
                        <a:rPr lang="it-IT" sz="1400" dirty="0">
                          <a:effectLst/>
                        </a:rPr>
                        <a:t> </a:t>
                      </a:r>
                      <a:endParaRPr lang="hr-BA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 err="1">
                          <a:effectLst/>
                        </a:rPr>
                        <a:t>mentalnog</a:t>
                      </a:r>
                      <a:r>
                        <a:rPr lang="it-IT" sz="1400" dirty="0">
                          <a:effectLst/>
                        </a:rPr>
                        <a:t> </a:t>
                      </a:r>
                      <a:r>
                        <a:rPr lang="it-IT" sz="1400" dirty="0" err="1">
                          <a:effectLst/>
                        </a:rPr>
                        <a:t>zdravlja</a:t>
                      </a:r>
                      <a:r>
                        <a:rPr lang="it-IT" sz="1400" dirty="0">
                          <a:effectLst/>
                        </a:rPr>
                        <a:t> </a:t>
                      </a:r>
                      <a:r>
                        <a:rPr lang="it-IT" sz="1400" dirty="0" err="1">
                          <a:effectLst/>
                        </a:rPr>
                        <a:t>pomagača</a:t>
                      </a:r>
                      <a:r>
                        <a:rPr lang="it-IT" sz="1400" dirty="0">
                          <a:effectLst/>
                        </a:rPr>
                        <a:t>  </a:t>
                      </a:r>
                      <a:r>
                        <a:rPr lang="hr-HR" sz="1400" baseline="0" dirty="0">
                          <a:effectLst/>
                        </a:rPr>
                        <a:t>                                                                                                 </a:t>
                      </a:r>
                      <a:r>
                        <a:rPr lang="it-IT" sz="1400" dirty="0" err="1">
                          <a:effectLst/>
                        </a:rPr>
                        <a:t>Ajduković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aseline="0" dirty="0">
                          <a:effectLst/>
                        </a:rPr>
                        <a:t>    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770" marR="4577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4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25.05.2022.     14,00 – 16,15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UŽIVO</a:t>
                      </a:r>
                    </a:p>
                  </a:txBody>
                  <a:tcPr marL="45770" marR="457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Uloga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supervizije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u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očuvanju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kvalitete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prakse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                                                              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Urbanc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Predstavljanje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specijalističkog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studija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iz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supervizije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                                                  +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gost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predavač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770" marR="45770" marT="0" marB="0"/>
                </a:tc>
                <a:extLst>
                  <a:ext uri="{0D108BD9-81ED-4DB2-BD59-A6C34878D82A}">
                    <a16:rowId xmlns:a16="http://schemas.microsoft.com/office/drawing/2014/main" val="3845534223"/>
                  </a:ext>
                </a:extLst>
              </a:tr>
              <a:tr h="529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u="sng" dirty="0">
                          <a:effectLst/>
                        </a:rPr>
                        <a:t>01.6. 2022.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770" marR="457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 err="1">
                          <a:effectLst/>
                        </a:rPr>
                        <a:t>Kolokvij</a:t>
                      </a:r>
                      <a:r>
                        <a:rPr lang="it-IT" sz="1400" dirty="0">
                          <a:effectLst/>
                        </a:rPr>
                        <a:t> (ili prema </a:t>
                      </a:r>
                      <a:r>
                        <a:rPr lang="it-IT" sz="1400" dirty="0" err="1">
                          <a:effectLst/>
                        </a:rPr>
                        <a:t>dogovoru</a:t>
                      </a:r>
                      <a:r>
                        <a:rPr lang="it-IT" sz="1400" dirty="0">
                          <a:effectLst/>
                        </a:rPr>
                        <a:t>)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770" marR="4577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95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</TotalTime>
  <Words>902</Words>
  <Application>Microsoft Macintosh PowerPoint</Application>
  <PresentationFormat>Widescreen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Uvodno predavanje</vt:lpstr>
      <vt:lpstr>Izvođačice</vt:lpstr>
      <vt:lpstr>Satnica i izvođenje nastave</vt:lpstr>
      <vt:lpstr>Terenska praksa i supervizijske grupe</vt:lpstr>
      <vt:lpstr>Obaveze studenata</vt:lpstr>
      <vt:lpstr>Obvezna literatura</vt:lpstr>
      <vt:lpstr>Dopunska literatura</vt:lpstr>
      <vt:lpstr>Grupe za praćenje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Uvodno predavanje</dc:title>
  <dc:creator>Admin</dc:creator>
  <cp:lastModifiedBy>Marijana Majdak</cp:lastModifiedBy>
  <cp:revision>17</cp:revision>
  <dcterms:created xsi:type="dcterms:W3CDTF">2021-02-28T18:04:38Z</dcterms:created>
  <dcterms:modified xsi:type="dcterms:W3CDTF">2022-03-06T18:32:42Z</dcterms:modified>
</cp:coreProperties>
</file>