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9" r:id="rId3"/>
    <p:sldId id="260" r:id="rId4"/>
    <p:sldId id="262" r:id="rId5"/>
    <p:sldId id="272" r:id="rId6"/>
    <p:sldId id="263" r:id="rId7"/>
    <p:sldId id="264" r:id="rId8"/>
    <p:sldId id="265" r:id="rId9"/>
    <p:sldId id="261" r:id="rId10"/>
    <p:sldId id="273" r:id="rId11"/>
    <p:sldId id="277" r:id="rId12"/>
    <p:sldId id="276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04" autoAdjust="0"/>
  </p:normalViewPr>
  <p:slideViewPr>
    <p:cSldViewPr snapToGrid="0">
      <p:cViewPr varScale="1">
        <p:scale>
          <a:sx n="120" d="100"/>
          <a:sy n="120" d="100"/>
        </p:scale>
        <p:origin x="120" y="150"/>
      </p:cViewPr>
      <p:guideLst/>
    </p:cSldViewPr>
  </p:slideViewPr>
  <p:outlineViewPr>
    <p:cViewPr>
      <p:scale>
        <a:sx n="33" d="100"/>
        <a:sy n="33" d="100"/>
      </p:scale>
      <p:origin x="0" y="-117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5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8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6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24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9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1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2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7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9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5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8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37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994564"/>
          </a:xfrm>
        </p:spPr>
        <p:txBody>
          <a:bodyPr/>
          <a:lstStyle/>
          <a:p>
            <a:pPr algn="ctr"/>
            <a:r>
              <a:rPr lang="hr-HR" dirty="0" err="1" smtClean="0"/>
              <a:t>Unit</a:t>
            </a:r>
            <a:r>
              <a:rPr lang="hr-HR" dirty="0" smtClean="0"/>
              <a:t> 16</a:t>
            </a:r>
            <a:r>
              <a:rPr lang="hr-HR" dirty="0"/>
              <a:t/>
            </a:r>
            <a:br>
              <a:rPr lang="hr-HR" dirty="0"/>
            </a:b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600" dirty="0" smtClean="0"/>
              <a:t>Snježana Husinec, </a:t>
            </a:r>
            <a:r>
              <a:rPr lang="hr-HR" sz="1600" dirty="0" err="1" smtClean="0"/>
              <a:t>PhD</a:t>
            </a: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shusinec@pravo.hr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Structure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r>
              <a:rPr lang="hr-HR" dirty="0" smtClean="0"/>
              <a:t> –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clause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,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included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Study</a:t>
            </a:r>
            <a:r>
              <a:rPr lang="hr-HR" dirty="0" smtClean="0"/>
              <a:t> the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clause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on p. 157.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8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DEFECTIVE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1. VOID =</a:t>
            </a:r>
          </a:p>
          <a:p>
            <a:pPr marL="0" indent="0">
              <a:buNone/>
            </a:pPr>
            <a:endParaRPr lang="hr-HR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2. VOIDABLE =</a:t>
            </a:r>
          </a:p>
          <a:p>
            <a:pPr marL="0" indent="0">
              <a:buNone/>
            </a:pPr>
            <a:endParaRPr lang="hr-HR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3. UNENFORCEABLE =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0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7464"/>
            <a:ext cx="9817806" cy="1765784"/>
          </a:xfrm>
        </p:spPr>
        <p:txBody>
          <a:bodyPr/>
          <a:lstStyle/>
          <a:p>
            <a:r>
              <a:rPr lang="hr-HR" sz="2800" dirty="0" smtClean="0"/>
              <a:t>ESSENTIAL PRECONDITIONS </a:t>
            </a:r>
            <a:r>
              <a:rPr lang="hr-HR" sz="2800" dirty="0" err="1" smtClean="0"/>
              <a:t>and</a:t>
            </a:r>
            <a:r>
              <a:rPr lang="hr-HR" sz="2800" dirty="0" smtClean="0"/>
              <a:t> DEFECTIVE CONTRACTS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4" y="1248355"/>
            <a:ext cx="11590300" cy="5502301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r-HR" altLang="en-US" dirty="0" err="1" smtClean="0"/>
              <a:t>Find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in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section</a:t>
            </a:r>
            <a:r>
              <a:rPr lang="hr-HR" altLang="en-US" dirty="0" smtClean="0"/>
              <a:t> on the „</a:t>
            </a:r>
            <a:r>
              <a:rPr lang="hr-HR" altLang="en-US" dirty="0" err="1" smtClean="0"/>
              <a:t>Formation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Contract</a:t>
            </a:r>
            <a:r>
              <a:rPr lang="hr-HR" altLang="en-US" dirty="0" smtClean="0"/>
              <a:t>” the </a:t>
            </a:r>
            <a:r>
              <a:rPr lang="hr-HR" altLang="en-US" dirty="0" err="1" smtClean="0"/>
              <a:t>essential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preconditions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every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contract</a:t>
            </a:r>
            <a:r>
              <a:rPr lang="hr-HR" altLang="en-US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hr-HR" dirty="0" smtClean="0"/>
              <a:t>                                  1.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OFFER</a:t>
            </a:r>
          </a:p>
          <a:p>
            <a:pPr marL="0" indent="0">
              <a:buNone/>
            </a:pPr>
            <a:r>
              <a:rPr lang="hr-HR" dirty="0" smtClean="0"/>
              <a:t>                                  2.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ACCEPTANCE</a:t>
            </a:r>
            <a:r>
              <a:rPr lang="hr-HR" dirty="0" smtClean="0"/>
              <a:t>                     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absence</a:t>
            </a:r>
            <a:r>
              <a:rPr lang="hr-HR" dirty="0" smtClean="0"/>
              <a:t> </a:t>
            </a:r>
            <a:r>
              <a:rPr lang="hr-HR" dirty="0" err="1" smtClean="0"/>
              <a:t>makes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3.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CONSIDERATION</a:t>
            </a:r>
            <a:r>
              <a:rPr lang="hr-HR" dirty="0" smtClean="0"/>
              <a:t>                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contract</a:t>
            </a:r>
            <a:r>
              <a:rPr lang="hr-HR" dirty="0"/>
              <a:t> VOID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+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4.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INTENTION TO BE LEGALLY BOUND </a:t>
            </a:r>
            <a:r>
              <a:rPr lang="hr-HR" dirty="0" smtClean="0"/>
              <a:t>-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absence</a:t>
            </a:r>
            <a:r>
              <a:rPr lang="hr-HR" dirty="0"/>
              <a:t> </a:t>
            </a:r>
            <a:r>
              <a:rPr lang="hr-HR" dirty="0" smtClean="0"/>
              <a:t>= </a:t>
            </a:r>
            <a:r>
              <a:rPr lang="hr-HR" dirty="0" err="1" smtClean="0"/>
              <a:t>contract</a:t>
            </a:r>
            <a:r>
              <a:rPr lang="hr-HR" dirty="0" smtClean="0"/>
              <a:t> UNENFORCEABLE</a:t>
            </a:r>
          </a:p>
          <a:p>
            <a:pPr marL="0" indent="0">
              <a:buNone/>
            </a:pPr>
            <a:r>
              <a:rPr lang="hr-HR" dirty="0" smtClean="0"/>
              <a:t>                        5.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LEGLA CAPACITY                              </a:t>
            </a:r>
            <a:r>
              <a:rPr lang="hr-HR" dirty="0" smtClean="0"/>
              <a:t>-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absence</a:t>
            </a:r>
            <a:r>
              <a:rPr lang="hr-HR" dirty="0" smtClean="0"/>
              <a:t> = </a:t>
            </a:r>
            <a:r>
              <a:rPr lang="hr-HR" dirty="0" err="1" smtClean="0"/>
              <a:t>contract</a:t>
            </a:r>
            <a:r>
              <a:rPr lang="hr-HR" dirty="0" smtClean="0"/>
              <a:t> VOIDABLE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522706" y="2348068"/>
            <a:ext cx="534838" cy="13025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Defective</a:t>
            </a:r>
            <a:r>
              <a:rPr lang="hr-HR" dirty="0" smtClean="0"/>
              <a:t> </a:t>
            </a:r>
            <a:r>
              <a:rPr lang="hr-HR" dirty="0" err="1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45920"/>
            <a:ext cx="10542820" cy="4896196"/>
          </a:xfrm>
        </p:spPr>
        <p:txBody>
          <a:bodyPr>
            <a:normAutofit/>
          </a:bodyPr>
          <a:lstStyle/>
          <a:p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part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on </a:t>
            </a:r>
            <a:r>
              <a:rPr lang="hr-HR" i="1" dirty="0" err="1" smtClean="0"/>
              <a:t>Defective</a:t>
            </a:r>
            <a:r>
              <a:rPr lang="hr-HR" i="1" dirty="0" smtClean="0"/>
              <a:t> </a:t>
            </a:r>
            <a:r>
              <a:rPr lang="hr-HR" i="1" dirty="0" err="1" smtClean="0"/>
              <a:t>contract</a:t>
            </a:r>
            <a:r>
              <a:rPr lang="hr-HR" i="1" dirty="0" smtClean="0"/>
              <a:t>, </a:t>
            </a:r>
            <a:r>
              <a:rPr lang="hr-HR" i="1" dirty="0" err="1" smtClean="0"/>
              <a:t>fill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table – </a:t>
            </a:r>
            <a:r>
              <a:rPr lang="hr-HR" i="1" dirty="0" err="1" smtClean="0"/>
              <a:t>part</a:t>
            </a:r>
            <a:r>
              <a:rPr lang="hr-HR" i="1" dirty="0" smtClean="0"/>
              <a:t> A -  on p. 159.</a:t>
            </a:r>
          </a:p>
          <a:p>
            <a:r>
              <a:rPr lang="hr-HR" i="1" dirty="0" err="1" smtClean="0"/>
              <a:t>Study</a:t>
            </a:r>
            <a:r>
              <a:rPr lang="hr-HR" i="1" dirty="0" smtClean="0"/>
              <a:t> the </a:t>
            </a:r>
            <a:r>
              <a:rPr lang="hr-HR" i="1" dirty="0" err="1" smtClean="0"/>
              <a:t>following</a:t>
            </a:r>
            <a:r>
              <a:rPr lang="hr-HR" i="1" dirty="0" smtClean="0"/>
              <a:t> </a:t>
            </a:r>
            <a:r>
              <a:rPr lang="hr-HR" i="1" dirty="0" err="1" smtClean="0"/>
              <a:t>example</a:t>
            </a:r>
            <a:r>
              <a:rPr lang="hr-HR" i="1" dirty="0"/>
              <a:t> </a:t>
            </a:r>
            <a:r>
              <a:rPr lang="hr-HR" i="1" dirty="0" err="1" smtClean="0"/>
              <a:t>contracts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decide</a:t>
            </a:r>
            <a:r>
              <a:rPr lang="hr-HR" i="1" dirty="0" smtClean="0"/>
              <a:t> </a:t>
            </a:r>
            <a:r>
              <a:rPr lang="hr-HR" i="1" dirty="0" err="1" smtClean="0"/>
              <a:t>if</a:t>
            </a:r>
            <a:r>
              <a:rPr lang="hr-HR" i="1" dirty="0" smtClean="0"/>
              <a:t> </a:t>
            </a:r>
            <a:r>
              <a:rPr lang="hr-HR" i="1" dirty="0" err="1" smtClean="0"/>
              <a:t>they</a:t>
            </a:r>
            <a:r>
              <a:rPr lang="hr-HR" i="1" dirty="0" smtClean="0"/>
              <a:t> are </a:t>
            </a:r>
            <a:r>
              <a:rPr lang="hr-HR" i="1" dirty="0" err="1" smtClean="0"/>
              <a:t>void</a:t>
            </a:r>
            <a:r>
              <a:rPr lang="hr-HR" i="1" dirty="0" smtClean="0"/>
              <a:t>, </a:t>
            </a:r>
            <a:r>
              <a:rPr lang="hr-HR" i="1" dirty="0" err="1" smtClean="0"/>
              <a:t>voidable</a:t>
            </a:r>
            <a:r>
              <a:rPr lang="hr-HR" i="1" dirty="0" smtClean="0"/>
              <a:t> </a:t>
            </a:r>
            <a:r>
              <a:rPr lang="hr-HR" i="1" dirty="0" err="1" smtClean="0"/>
              <a:t>or</a:t>
            </a:r>
            <a:r>
              <a:rPr lang="hr-HR" i="1" dirty="0" smtClean="0"/>
              <a:t> </a:t>
            </a:r>
            <a:r>
              <a:rPr lang="hr-HR" i="1" dirty="0" err="1" smtClean="0"/>
              <a:t>unenforceable</a:t>
            </a:r>
            <a:r>
              <a:rPr lang="hr-HR" i="1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 smtClean="0">
                <a:solidFill>
                  <a:srgbClr val="FFC000"/>
                </a:solidFill>
              </a:rPr>
              <a:t>E.g</a:t>
            </a:r>
            <a:r>
              <a:rPr lang="hr-HR" dirty="0" smtClean="0">
                <a:solidFill>
                  <a:srgbClr val="FFC000"/>
                </a:solidFill>
              </a:rPr>
              <a:t>. 1: </a:t>
            </a:r>
            <a:r>
              <a:rPr lang="en-GB" dirty="0" smtClean="0"/>
              <a:t>X </a:t>
            </a:r>
            <a:r>
              <a:rPr lang="en-GB" dirty="0"/>
              <a:t>says to Y, that he should sell his new bungalow to him at a nominal price otherwise, he will damage his property and Y enters into a contract due to fear.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>
                <a:solidFill>
                  <a:srgbClr val="FFC000"/>
                </a:solidFill>
              </a:rPr>
              <a:t>E.g</a:t>
            </a:r>
            <a:r>
              <a:rPr lang="hr-HR" dirty="0" smtClean="0">
                <a:solidFill>
                  <a:srgbClr val="FFC000"/>
                </a:solidFill>
              </a:rPr>
              <a:t>. 2: </a:t>
            </a:r>
            <a:r>
              <a:rPr lang="en-GB" dirty="0" smtClean="0"/>
              <a:t>A </a:t>
            </a:r>
            <a:r>
              <a:rPr lang="en-GB" dirty="0"/>
              <a:t>promises B to sell his horse after one month to B </a:t>
            </a:r>
            <a:r>
              <a:rPr lang="en-GB" dirty="0" smtClean="0"/>
              <a:t>for 50,000</a:t>
            </a:r>
            <a:r>
              <a:rPr lang="hr-HR" dirty="0" smtClean="0"/>
              <a:t> </a:t>
            </a:r>
            <a:r>
              <a:rPr lang="hr-HR" dirty="0" err="1" smtClean="0"/>
              <a:t>pounds</a:t>
            </a:r>
            <a:r>
              <a:rPr lang="en-GB" dirty="0" smtClean="0"/>
              <a:t>. </a:t>
            </a:r>
            <a:r>
              <a:rPr lang="en-GB" dirty="0"/>
              <a:t>Before the completion of one month, the horse died</a:t>
            </a:r>
            <a:r>
              <a:rPr lang="en-GB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>
                <a:solidFill>
                  <a:srgbClr val="FFC000"/>
                </a:solidFill>
              </a:rPr>
              <a:t>E.g</a:t>
            </a:r>
            <a:r>
              <a:rPr lang="hr-HR" dirty="0" smtClean="0">
                <a:solidFill>
                  <a:srgbClr val="FFC000"/>
                </a:solidFill>
              </a:rPr>
              <a:t>. 3: </a:t>
            </a:r>
            <a:r>
              <a:rPr lang="en-GB" dirty="0" smtClean="0"/>
              <a:t>Mary </a:t>
            </a:r>
            <a:r>
              <a:rPr lang="en-GB" dirty="0"/>
              <a:t>bought a house from Pete using a written purchase and sale agreement. After taking possession, Mary discovers a small leak in a pipe in the crawl space of the house, but </a:t>
            </a:r>
            <a:r>
              <a:rPr lang="en-GB" dirty="0" smtClean="0"/>
              <a:t>take</a:t>
            </a:r>
            <a:r>
              <a:rPr lang="hr-HR" dirty="0" smtClean="0"/>
              <a:t>s </a:t>
            </a:r>
            <a:r>
              <a:rPr lang="hr-HR" dirty="0" err="1" smtClean="0"/>
              <a:t>an</a:t>
            </a:r>
            <a:r>
              <a:rPr lang="hr-HR" dirty="0"/>
              <a:t> </a:t>
            </a:r>
            <a:r>
              <a:rPr lang="en-GB" dirty="0" smtClean="0"/>
              <a:t>action </a:t>
            </a:r>
            <a:r>
              <a:rPr lang="en-GB" dirty="0"/>
              <a:t>against </a:t>
            </a:r>
            <a:r>
              <a:rPr lang="en-GB" dirty="0" smtClean="0"/>
              <a:t>Pete </a:t>
            </a:r>
            <a:r>
              <a:rPr lang="en-GB" dirty="0"/>
              <a:t>four </a:t>
            </a:r>
            <a:r>
              <a:rPr lang="en-GB" dirty="0" smtClean="0"/>
              <a:t>years</a:t>
            </a:r>
            <a:r>
              <a:rPr lang="hr-HR" dirty="0" smtClean="0"/>
              <a:t> </a:t>
            </a:r>
            <a:r>
              <a:rPr lang="hr-HR" dirty="0" err="1" smtClean="0"/>
              <a:t>later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hr-HR" dirty="0"/>
          </a:p>
          <a:p>
            <a:pPr marL="0" indent="0">
              <a:buNone/>
            </a:pPr>
            <a:r>
              <a:rPr lang="hr-HR" dirty="0" err="1" smtClean="0">
                <a:solidFill>
                  <a:srgbClr val="FFC000"/>
                </a:solidFill>
              </a:rPr>
              <a:t>E.g</a:t>
            </a:r>
            <a:r>
              <a:rPr lang="hr-HR" dirty="0" smtClean="0">
                <a:solidFill>
                  <a:srgbClr val="FFC000"/>
                </a:solidFill>
              </a:rPr>
              <a:t>. 4: 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famous athlete pays a hitman to kill his wife. </a:t>
            </a:r>
          </a:p>
        </p:txBody>
      </p:sp>
    </p:spTree>
    <p:extLst>
      <p:ext uri="{BB962C8B-B14F-4D97-AF65-F5344CB8AC3E}">
        <p14:creationId xmlns:p14="http://schemas.microsoft.com/office/powerpoint/2010/main" val="375519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Sale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Goods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a sale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goods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 take?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warranties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included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r>
              <a:rPr lang="hr-HR" dirty="0" err="1" smtClean="0"/>
              <a:t>Find</a:t>
            </a:r>
            <a:r>
              <a:rPr lang="hr-HR" dirty="0" smtClean="0"/>
              <a:t> a </a:t>
            </a:r>
            <a:r>
              <a:rPr lang="hr-HR" dirty="0" err="1" smtClean="0"/>
              <a:t>sample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Croatian sale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goods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the American one?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similarities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differences</a:t>
            </a:r>
            <a:r>
              <a:rPr lang="hr-HR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CONTRACT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How </a:t>
            </a:r>
            <a:r>
              <a:rPr lang="hr-HR" dirty="0" err="1" smtClean="0"/>
              <a:t>does</a:t>
            </a: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differ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tort</a:t>
            </a:r>
            <a:r>
              <a:rPr lang="hr-HR" dirty="0" smtClean="0"/>
              <a:t>?</a:t>
            </a:r>
          </a:p>
          <a:p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ever</a:t>
            </a:r>
            <a:r>
              <a:rPr lang="hr-HR" dirty="0"/>
              <a:t> </a:t>
            </a:r>
            <a:r>
              <a:rPr lang="hr-HR" dirty="0" err="1" smtClean="0"/>
              <a:t>been</a:t>
            </a:r>
            <a:r>
              <a:rPr lang="hr-HR" dirty="0" smtClean="0"/>
              <a:t> a party to </a:t>
            </a:r>
            <a:r>
              <a:rPr lang="hr-HR" dirty="0"/>
              <a:t>a </a:t>
            </a:r>
            <a:r>
              <a:rPr lang="hr-HR" dirty="0" err="1"/>
              <a:t>contract</a:t>
            </a:r>
            <a:r>
              <a:rPr lang="hr-HR" dirty="0"/>
              <a:t>?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kind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contract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?</a:t>
            </a:r>
          </a:p>
          <a:p>
            <a:r>
              <a:rPr lang="hr-HR" dirty="0" smtClean="0"/>
              <a:t>In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circumstances</a:t>
            </a:r>
            <a:r>
              <a:rPr lang="hr-HR" dirty="0" smtClean="0"/>
              <a:t> do </a:t>
            </a:r>
            <a:r>
              <a:rPr lang="hr-HR" dirty="0" err="1" smtClean="0"/>
              <a:t>individuals</a:t>
            </a:r>
            <a:r>
              <a:rPr lang="hr-HR" dirty="0" smtClean="0"/>
              <a:t>, </a:t>
            </a:r>
            <a:r>
              <a:rPr lang="hr-HR" dirty="0" err="1" smtClean="0"/>
              <a:t>businesses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governments</a:t>
            </a:r>
            <a:r>
              <a:rPr lang="hr-HR" dirty="0" smtClean="0"/>
              <a:t> </a:t>
            </a:r>
            <a:r>
              <a:rPr lang="hr-HR" dirty="0" err="1" smtClean="0"/>
              <a:t>enter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contracts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contracts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,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, are the </a:t>
            </a:r>
            <a:r>
              <a:rPr lang="hr-HR" dirty="0" err="1" smtClean="0"/>
              <a:t>essential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r>
              <a:rPr lang="hr-HR" dirty="0" smtClean="0"/>
              <a:t>Do ex. II on p. 155.</a:t>
            </a:r>
          </a:p>
        </p:txBody>
      </p:sp>
    </p:spTree>
    <p:extLst>
      <p:ext uri="{BB962C8B-B14F-4D97-AF65-F5344CB8AC3E}">
        <p14:creationId xmlns:p14="http://schemas.microsoft.com/office/powerpoint/2010/main" val="40606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CONTACT </a:t>
            </a:r>
            <a:r>
              <a:rPr lang="hr-HR" dirty="0" err="1" smtClean="0"/>
              <a:t>and</a:t>
            </a:r>
            <a:r>
              <a:rPr lang="hr-HR" dirty="0" smtClean="0"/>
              <a:t> CONTRACT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/>
              <a:t>What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CONTRACT LAW?</a:t>
            </a:r>
          </a:p>
          <a:p>
            <a:r>
              <a:rPr lang="hr-HR" sz="2800" dirty="0" smtClean="0"/>
              <a:t>How </a:t>
            </a:r>
            <a:r>
              <a:rPr lang="hr-HR" sz="2800" dirty="0" err="1" smtClean="0"/>
              <a:t>would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define</a:t>
            </a:r>
            <a:r>
              <a:rPr lang="hr-HR" sz="2800" smtClean="0"/>
              <a:t> a </a:t>
            </a:r>
            <a:r>
              <a:rPr lang="hr-HR" sz="2800" dirty="0" smtClean="0"/>
              <a:t>CONTRACT?</a:t>
            </a:r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err="1" smtClean="0"/>
              <a:t>Find</a:t>
            </a:r>
            <a:r>
              <a:rPr lang="hr-HR" sz="2800" dirty="0" smtClean="0"/>
              <a:t> the </a:t>
            </a:r>
            <a:r>
              <a:rPr lang="hr-HR" sz="2800" dirty="0" err="1" smtClean="0"/>
              <a:t>definitions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the </a:t>
            </a:r>
            <a:r>
              <a:rPr lang="hr-HR" sz="2800" dirty="0" err="1" smtClean="0"/>
              <a:t>text</a:t>
            </a:r>
            <a:r>
              <a:rPr lang="hr-HR" sz="2800" dirty="0" smtClean="0"/>
              <a:t>:</a:t>
            </a:r>
          </a:p>
          <a:p>
            <a:pPr marL="0" indent="0">
              <a:buNone/>
            </a:pPr>
            <a:r>
              <a:rPr lang="hr-HR" sz="2800" dirty="0" smtClean="0"/>
              <a:t>CONTRACT LAW = _______________________________</a:t>
            </a:r>
          </a:p>
          <a:p>
            <a:pPr marL="0" indent="0">
              <a:buNone/>
            </a:pPr>
            <a:r>
              <a:rPr lang="hr-HR" sz="2800" dirty="0" smtClean="0"/>
              <a:t>CONTRACT = ____________________________________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487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7464"/>
            <a:ext cx="9404723" cy="1765784"/>
          </a:xfrm>
        </p:spPr>
        <p:txBody>
          <a:bodyPr/>
          <a:lstStyle/>
          <a:p>
            <a:r>
              <a:rPr lang="hr-HR" sz="2800" dirty="0" smtClean="0"/>
              <a:t>ESSENTIAL PRECONDITIONS OF EVERY CONTRACT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4" y="1248355"/>
            <a:ext cx="11590300" cy="5502301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r-HR" altLang="en-US" dirty="0" err="1" smtClean="0"/>
              <a:t>Find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in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section</a:t>
            </a:r>
            <a:r>
              <a:rPr lang="hr-HR" altLang="en-US" dirty="0" smtClean="0"/>
              <a:t> on the „</a:t>
            </a:r>
            <a:r>
              <a:rPr lang="hr-HR" altLang="en-US" dirty="0" err="1" smtClean="0"/>
              <a:t>Formation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Contract</a:t>
            </a:r>
            <a:r>
              <a:rPr lang="hr-HR" altLang="en-US" dirty="0" smtClean="0"/>
              <a:t>” the </a:t>
            </a:r>
            <a:r>
              <a:rPr lang="hr-HR" altLang="en-US" dirty="0" err="1" smtClean="0"/>
              <a:t>essential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preconditions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every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contract</a:t>
            </a:r>
            <a:r>
              <a:rPr lang="hr-HR" altLang="en-US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hr-HR" dirty="0" smtClean="0"/>
              <a:t>                                  1. ________________________________</a:t>
            </a:r>
          </a:p>
          <a:p>
            <a:pPr marL="0" indent="0">
              <a:buNone/>
            </a:pPr>
            <a:r>
              <a:rPr lang="hr-HR" dirty="0" smtClean="0"/>
              <a:t>                                  2. ________________________________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3. ________________________________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+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4. _________________________________</a:t>
            </a:r>
          </a:p>
          <a:p>
            <a:pPr marL="0" indent="0">
              <a:buNone/>
            </a:pPr>
            <a:r>
              <a:rPr lang="hr-HR" dirty="0" smtClean="0"/>
              <a:t>                        5. _________________________________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8474"/>
            <a:ext cx="9852863" cy="556952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r-HR" sz="2800" dirty="0" err="1" smtClean="0">
                <a:solidFill>
                  <a:srgbClr val="92D050"/>
                </a:solidFill>
              </a:rPr>
              <a:t>Common</a:t>
            </a:r>
            <a:r>
              <a:rPr lang="hr-HR" sz="2800" dirty="0" smtClean="0">
                <a:solidFill>
                  <a:srgbClr val="92D050"/>
                </a:solidFill>
              </a:rPr>
              <a:t> </a:t>
            </a:r>
            <a:r>
              <a:rPr lang="hr-HR" sz="2800" dirty="0" err="1" smtClean="0">
                <a:solidFill>
                  <a:srgbClr val="92D050"/>
                </a:solidFill>
              </a:rPr>
              <a:t>law</a:t>
            </a:r>
            <a:r>
              <a:rPr lang="hr-HR" sz="2800" dirty="0" smtClean="0">
                <a:solidFill>
                  <a:srgbClr val="92D050"/>
                </a:solidFill>
              </a:rPr>
              <a:t> </a:t>
            </a:r>
            <a:r>
              <a:rPr lang="hr-HR" sz="2800" dirty="0" err="1" smtClean="0">
                <a:solidFill>
                  <a:srgbClr val="92D050"/>
                </a:solidFill>
              </a:rPr>
              <a:t>jurisdictions</a:t>
            </a:r>
            <a:endParaRPr lang="hr-HR" sz="2800" dirty="0" smtClean="0">
              <a:solidFill>
                <a:srgbClr val="92D050"/>
              </a:solidFill>
            </a:endParaRPr>
          </a:p>
          <a:p>
            <a:pPr algn="ctr"/>
            <a:endParaRPr lang="hr-HR" sz="2400" dirty="0" smtClean="0"/>
          </a:p>
          <a:p>
            <a:pPr marL="0" indent="0" algn="ctr">
              <a:buNone/>
            </a:pPr>
            <a:endParaRPr lang="hr-HR" sz="2400" dirty="0"/>
          </a:p>
          <a:p>
            <a:pPr marL="0" indent="0" algn="ctr">
              <a:buNone/>
            </a:pPr>
            <a:r>
              <a:rPr lang="hr-HR" sz="2400" dirty="0" err="1" smtClean="0"/>
              <a:t>Both</a:t>
            </a:r>
            <a:r>
              <a:rPr lang="hr-HR" sz="2400" dirty="0" smtClean="0"/>
              <a:t> </a:t>
            </a:r>
            <a:r>
              <a:rPr lang="hr-HR" sz="2400" dirty="0" err="1" smtClean="0"/>
              <a:t>parties</a:t>
            </a:r>
            <a:r>
              <a:rPr lang="hr-HR" sz="2400" dirty="0" smtClean="0"/>
              <a:t> to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must </a:t>
            </a:r>
            <a:r>
              <a:rPr lang="hr-HR" sz="2400" dirty="0" err="1" smtClean="0"/>
              <a:t>bring</a:t>
            </a:r>
            <a:r>
              <a:rPr lang="hr-HR" sz="2400" dirty="0" smtClean="0"/>
              <a:t> </a:t>
            </a:r>
            <a:r>
              <a:rPr lang="hr-HR" sz="2400" dirty="0" err="1" smtClean="0"/>
              <a:t>something</a:t>
            </a:r>
            <a:r>
              <a:rPr lang="hr-HR" sz="2400" dirty="0" smtClean="0"/>
              <a:t> to the </a:t>
            </a:r>
            <a:r>
              <a:rPr lang="hr-HR" sz="2400" dirty="0" err="1" smtClean="0"/>
              <a:t>bargain</a:t>
            </a:r>
            <a:endParaRPr lang="hr-HR" sz="2400" dirty="0" smtClean="0"/>
          </a:p>
          <a:p>
            <a:pPr algn="ctr"/>
            <a:endParaRPr lang="hr-HR" sz="2400" dirty="0" smtClean="0"/>
          </a:p>
          <a:p>
            <a:pPr marL="0" indent="0" algn="ctr">
              <a:buNone/>
            </a:pPr>
            <a:endParaRPr lang="hr-HR" sz="2400" dirty="0" smtClean="0"/>
          </a:p>
          <a:p>
            <a:pPr marL="0" indent="0" algn="ctr">
              <a:buNone/>
            </a:pPr>
            <a:r>
              <a:rPr lang="hr-HR" sz="2400" dirty="0" smtClean="0">
                <a:solidFill>
                  <a:srgbClr val="C00000"/>
                </a:solidFill>
              </a:rPr>
              <a:t>MONEY  </a:t>
            </a:r>
            <a:r>
              <a:rPr lang="hr-HR" sz="2400" dirty="0" smtClean="0"/>
              <a:t>                                                 </a:t>
            </a:r>
            <a:r>
              <a:rPr lang="hr-HR" sz="2400" dirty="0" smtClean="0">
                <a:solidFill>
                  <a:srgbClr val="FFC000"/>
                </a:solidFill>
              </a:rPr>
              <a:t>ANYTHING OF VALUE </a:t>
            </a:r>
          </a:p>
          <a:p>
            <a:pPr marL="0" indent="0" algn="ctr">
              <a:buNone/>
            </a:pPr>
            <a:r>
              <a:rPr lang="hr-HR" sz="2400" dirty="0">
                <a:solidFill>
                  <a:srgbClr val="FFC000"/>
                </a:solidFill>
              </a:rPr>
              <a:t> </a:t>
            </a:r>
            <a:r>
              <a:rPr lang="hr-HR" sz="2400" dirty="0" smtClean="0">
                <a:solidFill>
                  <a:srgbClr val="FFC000"/>
                </a:solidFill>
              </a:rPr>
              <a:t>                                                                    FOR THE PARTIES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400" dirty="0" err="1" smtClean="0"/>
              <a:t>E.g</a:t>
            </a:r>
            <a:r>
              <a:rPr lang="hr-HR" sz="2400" dirty="0" smtClean="0"/>
              <a:t>.  1                                                                      </a:t>
            </a:r>
            <a:r>
              <a:rPr lang="hr-HR" sz="2400" dirty="0" err="1" smtClean="0"/>
              <a:t>E.g</a:t>
            </a:r>
            <a:r>
              <a:rPr lang="hr-HR" sz="2400" dirty="0" smtClean="0"/>
              <a:t>. 2</a:t>
            </a:r>
          </a:p>
          <a:p>
            <a:pPr marL="0" indent="0">
              <a:buNone/>
            </a:pPr>
            <a:r>
              <a:rPr lang="hr-HR" sz="2400" dirty="0" smtClean="0"/>
              <a:t>Party A – </a:t>
            </a:r>
            <a:r>
              <a:rPr lang="hr-HR" sz="2400" dirty="0" err="1" smtClean="0"/>
              <a:t>Farm</a:t>
            </a:r>
            <a:r>
              <a:rPr lang="hr-HR" sz="2400" dirty="0" smtClean="0"/>
              <a:t> (</a:t>
            </a:r>
            <a:r>
              <a:rPr lang="hr-HR" sz="2400" dirty="0" err="1" smtClean="0"/>
              <a:t>consid</a:t>
            </a:r>
            <a:r>
              <a:rPr lang="hr-HR" sz="2400" dirty="0" smtClean="0"/>
              <a:t>.)                                       </a:t>
            </a:r>
            <a:r>
              <a:rPr lang="hr-HR" sz="2400" dirty="0" err="1" smtClean="0"/>
              <a:t>Pary</a:t>
            </a:r>
            <a:r>
              <a:rPr lang="hr-HR" sz="2400" dirty="0" smtClean="0"/>
              <a:t> A – </a:t>
            </a:r>
            <a:r>
              <a:rPr lang="hr-HR" sz="2400" dirty="0" err="1" smtClean="0"/>
              <a:t>Clerical</a:t>
            </a:r>
            <a:r>
              <a:rPr lang="hr-HR" sz="2400" dirty="0" smtClean="0"/>
              <a:t> </a:t>
            </a:r>
            <a:r>
              <a:rPr lang="hr-HR" sz="2400" dirty="0" err="1" smtClean="0"/>
              <a:t>works</a:t>
            </a:r>
            <a:r>
              <a:rPr lang="hr-HR" sz="2400" dirty="0" smtClean="0"/>
              <a:t> (</a:t>
            </a:r>
            <a:r>
              <a:rPr lang="hr-HR" sz="2400" dirty="0" err="1" smtClean="0"/>
              <a:t>consid</a:t>
            </a:r>
            <a:r>
              <a:rPr lang="hr-HR" sz="2400" dirty="0" smtClean="0"/>
              <a:t>.)</a:t>
            </a:r>
          </a:p>
          <a:p>
            <a:pPr marL="0" indent="0">
              <a:buNone/>
            </a:pPr>
            <a:r>
              <a:rPr lang="hr-HR" sz="2400" dirty="0" smtClean="0"/>
              <a:t>Party B – a </a:t>
            </a:r>
            <a:r>
              <a:rPr lang="hr-HR" sz="2400" dirty="0" err="1" smtClean="0"/>
              <a:t>million</a:t>
            </a:r>
            <a:r>
              <a:rPr lang="hr-HR" sz="2400" dirty="0" smtClean="0"/>
              <a:t> </a:t>
            </a:r>
            <a:r>
              <a:rPr lang="hr-HR" sz="2400" dirty="0" err="1" smtClean="0"/>
              <a:t>dollars</a:t>
            </a:r>
            <a:r>
              <a:rPr lang="hr-HR" sz="2400" dirty="0" smtClean="0"/>
              <a:t> (</a:t>
            </a:r>
            <a:r>
              <a:rPr lang="hr-HR" sz="2400" dirty="0" err="1" smtClean="0"/>
              <a:t>consid</a:t>
            </a:r>
            <a:r>
              <a:rPr lang="hr-HR" sz="2400" dirty="0" smtClean="0"/>
              <a:t>.)                      Party B – </a:t>
            </a:r>
            <a:r>
              <a:rPr lang="hr-HR" sz="2400" dirty="0" err="1" smtClean="0"/>
              <a:t>Food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shelter</a:t>
            </a:r>
            <a:r>
              <a:rPr lang="hr-HR" sz="2400" dirty="0" smtClean="0"/>
              <a:t> (</a:t>
            </a:r>
            <a:r>
              <a:rPr lang="hr-HR" sz="2400" dirty="0" err="1" smtClean="0"/>
              <a:t>consid</a:t>
            </a:r>
            <a:r>
              <a:rPr lang="hr-HR" sz="2400" dirty="0" smtClean="0"/>
              <a:t>.)</a:t>
            </a:r>
          </a:p>
          <a:p>
            <a:pPr marL="400050" indent="-400050">
              <a:lnSpc>
                <a:spcPct val="80000"/>
              </a:lnSpc>
              <a:buNone/>
            </a:pPr>
            <a:endParaRPr lang="hr-HR" altLang="en-US" sz="2300" dirty="0" smtClean="0"/>
          </a:p>
          <a:p>
            <a:pPr marL="400050" indent="-400050">
              <a:lnSpc>
                <a:spcPct val="80000"/>
              </a:lnSpc>
              <a:buNone/>
            </a:pPr>
            <a:r>
              <a:rPr lang="hr-HR" altLang="en-US" sz="2300" dirty="0" smtClean="0"/>
              <a:t>*</a:t>
            </a:r>
            <a:r>
              <a:rPr lang="hr-HR" altLang="en-US" sz="2300" dirty="0">
                <a:solidFill>
                  <a:schemeClr val="hlink"/>
                </a:solidFill>
              </a:rPr>
              <a:t>Civil </a:t>
            </a:r>
            <a:r>
              <a:rPr lang="hr-HR" altLang="en-US" sz="2300" dirty="0" err="1">
                <a:solidFill>
                  <a:schemeClr val="hlink"/>
                </a:solidFill>
              </a:rPr>
              <a:t>law</a:t>
            </a:r>
            <a:r>
              <a:rPr lang="hr-HR" altLang="en-US" sz="2300" dirty="0">
                <a:solidFill>
                  <a:schemeClr val="hlink"/>
                </a:solidFill>
              </a:rPr>
              <a:t> </a:t>
            </a:r>
            <a:r>
              <a:rPr lang="hr-HR" altLang="en-US" sz="2300" dirty="0" err="1">
                <a:solidFill>
                  <a:schemeClr val="hlink"/>
                </a:solidFill>
              </a:rPr>
              <a:t>jurisdictions</a:t>
            </a:r>
            <a:r>
              <a:rPr lang="hr-HR" altLang="en-US" sz="2300" dirty="0">
                <a:solidFill>
                  <a:schemeClr val="hlink"/>
                </a:solidFill>
              </a:rPr>
              <a:t> </a:t>
            </a:r>
            <a:r>
              <a:rPr lang="hr-HR" altLang="en-US" sz="2300" dirty="0"/>
              <a:t>– no </a:t>
            </a:r>
            <a:r>
              <a:rPr lang="hr-HR" altLang="en-US" sz="2300" dirty="0" err="1"/>
              <a:t>consideration</a:t>
            </a:r>
            <a:r>
              <a:rPr lang="hr-HR" altLang="en-US" sz="2300" dirty="0"/>
              <a:t> (a </a:t>
            </a:r>
            <a:r>
              <a:rPr lang="hr-HR" altLang="en-US" sz="2300" dirty="0" err="1"/>
              <a:t>promise</a:t>
            </a:r>
            <a:r>
              <a:rPr lang="hr-HR" altLang="en-US" sz="2300" dirty="0"/>
              <a:t> </a:t>
            </a:r>
            <a:r>
              <a:rPr lang="hr-HR" altLang="en-US" sz="2300" dirty="0" err="1"/>
              <a:t>does</a:t>
            </a:r>
            <a:r>
              <a:rPr lang="hr-HR" altLang="en-US" sz="2300" dirty="0"/>
              <a:t> </a:t>
            </a:r>
            <a:r>
              <a:rPr lang="hr-HR" altLang="en-US" sz="2300" dirty="0" err="1"/>
              <a:t>not</a:t>
            </a:r>
            <a:r>
              <a:rPr lang="hr-HR" altLang="en-US" sz="2300" dirty="0"/>
              <a:t> </a:t>
            </a:r>
            <a:r>
              <a:rPr lang="hr-HR" altLang="en-US" sz="2300" dirty="0" err="1"/>
              <a:t>need</a:t>
            </a:r>
            <a:endParaRPr lang="hr-HR" altLang="en-US" sz="2300" dirty="0"/>
          </a:p>
          <a:p>
            <a:pPr marL="400050" indent="-400050">
              <a:lnSpc>
                <a:spcPct val="80000"/>
              </a:lnSpc>
              <a:buNone/>
            </a:pPr>
            <a:r>
              <a:rPr lang="hr-HR" altLang="en-US" sz="2300" dirty="0"/>
              <a:t>                                    </a:t>
            </a:r>
            <a:r>
              <a:rPr lang="hr-HR" altLang="en-US" sz="2300" dirty="0" err="1"/>
              <a:t>consideration</a:t>
            </a:r>
            <a:r>
              <a:rPr lang="hr-HR" altLang="en-US" sz="2300" dirty="0"/>
              <a:t> to </a:t>
            </a:r>
            <a:r>
              <a:rPr lang="hr-HR" altLang="en-US" sz="2300" dirty="0" err="1"/>
              <a:t>be</a:t>
            </a:r>
            <a:r>
              <a:rPr lang="hr-HR" altLang="en-US" sz="2300" dirty="0"/>
              <a:t> </a:t>
            </a:r>
            <a:r>
              <a:rPr lang="hr-HR" altLang="en-US" sz="2300" dirty="0" err="1"/>
              <a:t>enforceable</a:t>
            </a:r>
            <a:r>
              <a:rPr lang="hr-HR" altLang="en-US" sz="2300" dirty="0" smtClean="0"/>
              <a:t>)</a:t>
            </a:r>
            <a:endParaRPr lang="hr-HR" altLang="en-US" sz="2300" dirty="0"/>
          </a:p>
        </p:txBody>
      </p:sp>
      <p:sp>
        <p:nvSpPr>
          <p:cNvPr id="4" name="Down Arrow 3"/>
          <p:cNvSpPr/>
          <p:nvPr/>
        </p:nvSpPr>
        <p:spPr>
          <a:xfrm>
            <a:off x="5627716" y="1853248"/>
            <a:ext cx="440575" cy="299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83774" y="2759826"/>
            <a:ext cx="482138" cy="63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64334" y="2759825"/>
            <a:ext cx="673331" cy="63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/>
              <a:t>LEGAL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388226"/>
            <a:ext cx="8403933" cy="48601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r>
              <a:rPr lang="en-US" altLang="en-US" dirty="0"/>
              <a:t>Lawful capacity for an entity in its own name to enter into binding contracts, to sue and to be sued.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Who </a:t>
            </a:r>
            <a:r>
              <a:rPr lang="hr-HR" altLang="en-US" dirty="0" err="1"/>
              <a:t>lacks</a:t>
            </a:r>
            <a:r>
              <a:rPr lang="hr-HR" altLang="en-US" dirty="0"/>
              <a:t> </a:t>
            </a:r>
            <a:r>
              <a:rPr lang="hr-HR" altLang="en-US" dirty="0" err="1"/>
              <a:t>legal</a:t>
            </a:r>
            <a:r>
              <a:rPr lang="hr-HR" altLang="en-US" dirty="0"/>
              <a:t> </a:t>
            </a:r>
            <a:r>
              <a:rPr lang="hr-HR" altLang="en-US" dirty="0" err="1"/>
              <a:t>capacity</a:t>
            </a:r>
            <a:r>
              <a:rPr lang="hr-HR" altLang="en-US" dirty="0"/>
              <a:t>?</a:t>
            </a:r>
          </a:p>
          <a:p>
            <a:r>
              <a:rPr lang="hr-HR" altLang="en-US" dirty="0">
                <a:solidFill>
                  <a:srgbClr val="00B050"/>
                </a:solidFill>
              </a:rPr>
              <a:t>MINORS (</a:t>
            </a:r>
            <a:r>
              <a:rPr lang="hr-HR" altLang="en-US" dirty="0" err="1">
                <a:solidFill>
                  <a:srgbClr val="00B050"/>
                </a:solidFill>
              </a:rPr>
              <a:t>under</a:t>
            </a:r>
            <a:r>
              <a:rPr lang="hr-HR" altLang="en-US" dirty="0">
                <a:solidFill>
                  <a:srgbClr val="00B050"/>
                </a:solidFill>
              </a:rPr>
              <a:t> 18)</a:t>
            </a:r>
          </a:p>
          <a:p>
            <a:r>
              <a:rPr lang="hr-HR" altLang="en-US" dirty="0">
                <a:solidFill>
                  <a:srgbClr val="00B050"/>
                </a:solidFill>
              </a:rPr>
              <a:t>MENTALLY INCAPACITATED PEOPLE</a:t>
            </a:r>
          </a:p>
          <a:p>
            <a:r>
              <a:rPr lang="hr-HR" altLang="en-US" dirty="0">
                <a:solidFill>
                  <a:srgbClr val="00B050"/>
                </a:solidFill>
              </a:rPr>
              <a:t>PEOPLE UNDER THE INFLUENCE OF DRUGS OR ALCOHOL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>
                <a:solidFill>
                  <a:srgbClr val="FF0000"/>
                </a:solidFill>
              </a:rPr>
              <a:t>If</a:t>
            </a:r>
            <a:r>
              <a:rPr lang="hr-HR" altLang="en-US" dirty="0">
                <a:solidFill>
                  <a:srgbClr val="FF0000"/>
                </a:solidFill>
              </a:rPr>
              <a:t> a </a:t>
            </a:r>
            <a:r>
              <a:rPr lang="hr-HR" altLang="en-US" dirty="0" err="1">
                <a:solidFill>
                  <a:srgbClr val="FF0000"/>
                </a:solidFill>
              </a:rPr>
              <a:t>contract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is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made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with</a:t>
            </a:r>
            <a:r>
              <a:rPr lang="hr-HR" altLang="en-US" dirty="0">
                <a:solidFill>
                  <a:srgbClr val="FF0000"/>
                </a:solidFill>
              </a:rPr>
              <a:t> sb </a:t>
            </a:r>
            <a:r>
              <a:rPr lang="hr-HR" altLang="en-US" dirty="0" err="1">
                <a:solidFill>
                  <a:srgbClr val="FF0000"/>
                </a:solidFill>
              </a:rPr>
              <a:t>who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lacks</a:t>
            </a:r>
            <a:r>
              <a:rPr lang="hr-HR" altLang="en-US" dirty="0">
                <a:solidFill>
                  <a:srgbClr val="FF0000"/>
                </a:solidFill>
              </a:rPr>
              <a:t> the LEGAL CAPACITY to </a:t>
            </a:r>
            <a:r>
              <a:rPr lang="hr-HR" altLang="en-US" dirty="0" err="1">
                <a:solidFill>
                  <a:srgbClr val="FF0000"/>
                </a:solidFill>
              </a:rPr>
              <a:t>enter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into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contract</a:t>
            </a:r>
            <a:r>
              <a:rPr lang="hr-HR" altLang="en-US" dirty="0">
                <a:solidFill>
                  <a:srgbClr val="FF0000"/>
                </a:solidFill>
              </a:rPr>
              <a:t>, </a:t>
            </a:r>
            <a:r>
              <a:rPr lang="hr-HR" altLang="en-US" dirty="0" err="1">
                <a:solidFill>
                  <a:srgbClr val="FF0000"/>
                </a:solidFill>
              </a:rPr>
              <a:t>that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contract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is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said</a:t>
            </a:r>
            <a:r>
              <a:rPr lang="hr-HR" altLang="en-US" dirty="0">
                <a:solidFill>
                  <a:srgbClr val="FF0000"/>
                </a:solidFill>
              </a:rPr>
              <a:t> to </a:t>
            </a:r>
            <a:r>
              <a:rPr lang="hr-HR" altLang="en-US" dirty="0" err="1">
                <a:solidFill>
                  <a:srgbClr val="FF0000"/>
                </a:solidFill>
              </a:rPr>
              <a:t>be</a:t>
            </a:r>
            <a:r>
              <a:rPr lang="hr-HR" altLang="en-US" dirty="0">
                <a:solidFill>
                  <a:srgbClr val="FF0000"/>
                </a:solidFill>
              </a:rPr>
              <a:t> VOIDABLE </a:t>
            </a:r>
            <a:r>
              <a:rPr lang="hr-HR" altLang="en-US" dirty="0" err="1">
                <a:solidFill>
                  <a:srgbClr val="FF0000"/>
                </a:solidFill>
              </a:rPr>
              <a:t>and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can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>
                <a:solidFill>
                  <a:srgbClr val="FF0000"/>
                </a:solidFill>
              </a:rPr>
              <a:t>be</a:t>
            </a:r>
            <a:r>
              <a:rPr lang="hr-HR" altLang="en-US" dirty="0">
                <a:solidFill>
                  <a:srgbClr val="FF0000"/>
                </a:solidFill>
              </a:rPr>
              <a:t> </a:t>
            </a:r>
            <a:r>
              <a:rPr lang="hr-HR" altLang="en-US" dirty="0" err="1" smtClean="0">
                <a:solidFill>
                  <a:srgbClr val="FF0000"/>
                </a:solidFill>
              </a:rPr>
              <a:t>annulled</a:t>
            </a:r>
            <a:r>
              <a:rPr lang="hr-HR" altLang="en-US" dirty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en-US" altLang="en-US" dirty="0"/>
          </a:p>
          <a:p>
            <a:pPr algn="ctr">
              <a:buNone/>
            </a:pPr>
            <a:endParaRPr lang="en-US" altLang="en-US" dirty="0"/>
          </a:p>
          <a:p>
            <a:pPr algn="ctr">
              <a:buNone/>
            </a:pPr>
            <a:endParaRPr lang="en-US" altLang="en-US" dirty="0"/>
          </a:p>
          <a:p>
            <a:pPr>
              <a:buNone/>
            </a:pPr>
            <a:endParaRPr lang="en-US" altLang="en-US" sz="1400" dirty="0"/>
          </a:p>
          <a:p>
            <a:pPr algn="ctr">
              <a:buNone/>
            </a:pPr>
            <a:endParaRPr lang="en-US" altLang="en-US" sz="1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627417"/>
          </a:xfrm>
        </p:spPr>
        <p:txBody>
          <a:bodyPr>
            <a:normAutofit/>
          </a:bodyPr>
          <a:lstStyle/>
          <a:p>
            <a:pPr marL="552450" indent="-552450" algn="ctr">
              <a:lnSpc>
                <a:spcPct val="80000"/>
              </a:lnSpc>
              <a:buNone/>
            </a:pPr>
            <a:r>
              <a:rPr lang="hr-HR" altLang="en-US" sz="2800" dirty="0">
                <a:solidFill>
                  <a:srgbClr val="FF0066"/>
                </a:solidFill>
              </a:rPr>
              <a:t>CONTRACT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hr-HR" altLang="en-US" sz="2400" dirty="0" smtClean="0">
              <a:solidFill>
                <a:srgbClr val="FF0066"/>
              </a:solidFill>
            </a:endParaRPr>
          </a:p>
          <a:p>
            <a:pPr marL="552450" indent="-552450" algn="ctr">
              <a:lnSpc>
                <a:spcPct val="80000"/>
              </a:lnSpc>
              <a:buNone/>
            </a:pPr>
            <a:endParaRPr lang="hr-HR" altLang="en-US" sz="2400" dirty="0">
              <a:solidFill>
                <a:srgbClr val="FF0066"/>
              </a:solidFill>
            </a:endParaRPr>
          </a:p>
          <a:p>
            <a:pPr marL="552450" indent="-552450" algn="ctr">
              <a:lnSpc>
                <a:spcPct val="80000"/>
              </a:lnSpc>
              <a:buNone/>
            </a:pPr>
            <a:r>
              <a:rPr lang="hr-HR" altLang="en-US" sz="2400" dirty="0" smtClean="0">
                <a:solidFill>
                  <a:srgbClr val="33CC33"/>
                </a:solidFill>
              </a:rPr>
              <a:t>EXPRESS</a:t>
            </a:r>
            <a:r>
              <a:rPr lang="hr-HR" altLang="en-US" sz="2400" dirty="0" smtClean="0">
                <a:solidFill>
                  <a:srgbClr val="FF0066"/>
                </a:solidFill>
              </a:rPr>
              <a:t>                                  </a:t>
            </a:r>
            <a:r>
              <a:rPr lang="hr-HR" altLang="en-US" sz="2400" dirty="0" smtClean="0">
                <a:solidFill>
                  <a:srgbClr val="66CCFF"/>
                </a:solidFill>
              </a:rPr>
              <a:t>IMPLIED</a:t>
            </a:r>
            <a:endParaRPr lang="hr-HR" altLang="en-US" sz="2400" dirty="0">
              <a:solidFill>
                <a:srgbClr val="66CCFF"/>
              </a:solidFill>
            </a:endParaRPr>
          </a:p>
          <a:p>
            <a:pPr marL="552450" indent="-552450">
              <a:lnSpc>
                <a:spcPct val="80000"/>
              </a:lnSpc>
              <a:buNone/>
            </a:pPr>
            <a:r>
              <a:rPr lang="hr-HR" altLang="en-US" sz="1800" dirty="0">
                <a:solidFill>
                  <a:srgbClr val="FF0066"/>
                </a:solidFill>
              </a:rPr>
              <a:t>   </a:t>
            </a:r>
          </a:p>
          <a:p>
            <a:pPr marL="552450" indent="-552450" algn="ctr">
              <a:lnSpc>
                <a:spcPct val="80000"/>
              </a:lnSpc>
              <a:buNone/>
            </a:pPr>
            <a:r>
              <a:rPr lang="hr-HR" altLang="en-US" dirty="0">
                <a:solidFill>
                  <a:srgbClr val="FF0066"/>
                </a:solidFill>
              </a:rPr>
              <a:t>                            </a:t>
            </a:r>
            <a:r>
              <a:rPr lang="hr-HR" altLang="en-US" dirty="0" smtClean="0">
                <a:solidFill>
                  <a:srgbClr val="FF0066"/>
                </a:solidFill>
              </a:rPr>
              <a:t>                                     (</a:t>
            </a:r>
            <a:r>
              <a:rPr lang="hr-HR" altLang="en-US" dirty="0" smtClean="0">
                <a:solidFill>
                  <a:srgbClr val="002060"/>
                </a:solidFill>
              </a:rPr>
              <a:t>EXCHANGE OF PROMISES</a:t>
            </a:r>
            <a:r>
              <a:rPr lang="hr-HR" altLang="en-US" dirty="0" smtClean="0">
                <a:solidFill>
                  <a:srgbClr val="FF0066"/>
                </a:solidFill>
              </a:rPr>
              <a:t>)</a:t>
            </a:r>
            <a:endParaRPr lang="hr-HR" altLang="en-US" dirty="0">
              <a:solidFill>
                <a:srgbClr val="FF0066"/>
              </a:solidFill>
            </a:endParaRPr>
          </a:p>
          <a:p>
            <a:pPr marL="552450" indent="-552450" algn="ctr">
              <a:lnSpc>
                <a:spcPct val="80000"/>
              </a:lnSpc>
              <a:buNone/>
            </a:pPr>
            <a:r>
              <a:rPr lang="hr-HR" altLang="en-US" dirty="0">
                <a:solidFill>
                  <a:srgbClr val="FF0066"/>
                </a:solidFill>
              </a:rPr>
              <a:t>                                   </a:t>
            </a:r>
            <a:r>
              <a:rPr lang="hr-HR" altLang="en-US" dirty="0" smtClean="0">
                <a:solidFill>
                  <a:srgbClr val="FF0066"/>
                </a:solidFill>
              </a:rPr>
              <a:t>                      </a:t>
            </a:r>
            <a:endParaRPr lang="hr-HR" altLang="en-US" dirty="0">
              <a:solidFill>
                <a:srgbClr val="FF0066"/>
              </a:solidFill>
            </a:endParaRPr>
          </a:p>
          <a:p>
            <a:pPr marL="552450" indent="-552450">
              <a:lnSpc>
                <a:spcPct val="80000"/>
              </a:lnSpc>
              <a:buNone/>
            </a:pPr>
            <a:r>
              <a:rPr lang="hr-HR" altLang="en-US" sz="2400" dirty="0">
                <a:solidFill>
                  <a:srgbClr val="FF0066"/>
                </a:solidFill>
              </a:rPr>
              <a:t>   </a:t>
            </a:r>
          </a:p>
          <a:p>
            <a:pPr marL="552450" indent="-552450">
              <a:lnSpc>
                <a:spcPct val="80000"/>
              </a:lnSpc>
              <a:buNone/>
            </a:pPr>
            <a:r>
              <a:rPr lang="hr-HR" altLang="en-US" sz="2400" dirty="0">
                <a:solidFill>
                  <a:srgbClr val="FF0066"/>
                </a:solidFill>
              </a:rPr>
              <a:t>      </a:t>
            </a:r>
            <a:r>
              <a:rPr lang="hr-HR" altLang="en-US" sz="2400" dirty="0" smtClean="0">
                <a:solidFill>
                  <a:srgbClr val="FF0066"/>
                </a:solidFill>
              </a:rPr>
              <a:t>        </a:t>
            </a:r>
            <a:r>
              <a:rPr lang="hr-HR" altLang="en-US" sz="2400" dirty="0" err="1" smtClean="0">
                <a:solidFill>
                  <a:srgbClr val="FF0066"/>
                </a:solidFill>
              </a:rPr>
              <a:t>written</a:t>
            </a:r>
            <a:r>
              <a:rPr lang="hr-HR" altLang="en-US" sz="2400" dirty="0" smtClean="0">
                <a:solidFill>
                  <a:srgbClr val="FF0066"/>
                </a:solidFill>
              </a:rPr>
              <a:t>       </a:t>
            </a:r>
            <a:r>
              <a:rPr lang="hr-HR" altLang="en-US" sz="2400" dirty="0" err="1">
                <a:solidFill>
                  <a:srgbClr val="FF0066"/>
                </a:solidFill>
              </a:rPr>
              <a:t>oral</a:t>
            </a:r>
            <a:endParaRPr lang="hr-HR" altLang="en-US" sz="2400" dirty="0">
              <a:solidFill>
                <a:srgbClr val="FF0066"/>
              </a:solidFill>
            </a:endParaRPr>
          </a:p>
          <a:p>
            <a:pPr marL="552450" indent="-552450">
              <a:lnSpc>
                <a:spcPct val="80000"/>
              </a:lnSpc>
              <a:buNone/>
            </a:pPr>
            <a:endParaRPr lang="hr-HR" altLang="en-US" sz="1800" dirty="0">
              <a:solidFill>
                <a:srgbClr val="FF0066"/>
              </a:solidFill>
            </a:endParaRPr>
          </a:p>
          <a:p>
            <a:pPr marL="552450" indent="-552450">
              <a:lnSpc>
                <a:spcPct val="80000"/>
              </a:lnSpc>
              <a:buNone/>
            </a:pPr>
            <a:endParaRPr lang="hr-HR" altLang="en-US" sz="1800" dirty="0">
              <a:solidFill>
                <a:srgbClr val="FF0066"/>
              </a:solidFill>
            </a:endParaRPr>
          </a:p>
          <a:p>
            <a:pPr marL="552450" indent="-552450">
              <a:lnSpc>
                <a:spcPct val="80000"/>
              </a:lnSpc>
              <a:buNone/>
            </a:pPr>
            <a:endParaRPr lang="hr-HR" alt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41469" y="2036618"/>
            <a:ext cx="2053244" cy="689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60720" y="2036618"/>
            <a:ext cx="1787236" cy="689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59578" y="3266902"/>
            <a:ext cx="332509" cy="155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57353" y="3300153"/>
            <a:ext cx="440574" cy="156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4892"/>
            <a:ext cx="9404723" cy="1000664"/>
          </a:xfrm>
        </p:spPr>
        <p:txBody>
          <a:bodyPr/>
          <a:lstStyle/>
          <a:p>
            <a:r>
              <a:rPr lang="hr-HR" sz="4400" dirty="0" err="1" smtClean="0">
                <a:solidFill>
                  <a:schemeClr val="tx1"/>
                </a:solidFill>
              </a:rPr>
              <a:t>Structure</a:t>
            </a:r>
            <a:r>
              <a:rPr lang="hr-HR" sz="4400" dirty="0" smtClean="0">
                <a:solidFill>
                  <a:schemeClr val="tx1"/>
                </a:solidFill>
              </a:rPr>
              <a:t> </a:t>
            </a:r>
            <a:r>
              <a:rPr lang="hr-HR" sz="4400" dirty="0" err="1" smtClean="0">
                <a:solidFill>
                  <a:schemeClr val="tx1"/>
                </a:solidFill>
              </a:rPr>
              <a:t>of</a:t>
            </a:r>
            <a:r>
              <a:rPr lang="hr-HR" sz="4400" dirty="0" smtClean="0">
                <a:solidFill>
                  <a:schemeClr val="tx1"/>
                </a:solidFill>
              </a:rPr>
              <a:t> a </a:t>
            </a:r>
            <a:r>
              <a:rPr lang="hr-HR" sz="4400" dirty="0" err="1" smtClean="0">
                <a:solidFill>
                  <a:schemeClr val="tx1"/>
                </a:solidFill>
              </a:rPr>
              <a:t>contract</a:t>
            </a:r>
            <a:r>
              <a:rPr lang="hr-HR" sz="4400" b="1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05" y="1009292"/>
            <a:ext cx="11706044" cy="57731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2300" b="1" dirty="0" smtClean="0">
                <a:solidFill>
                  <a:srgbClr val="00B050"/>
                </a:solidFill>
              </a:rPr>
              <a:t>EXPRESS  TERMS </a:t>
            </a:r>
            <a:r>
              <a:rPr lang="hr-HR" sz="2300" dirty="0" smtClean="0"/>
              <a:t>= _____________________________________________________________________</a:t>
            </a:r>
          </a:p>
          <a:p>
            <a:endParaRPr lang="hr-HR" sz="2300" dirty="0"/>
          </a:p>
          <a:p>
            <a:pPr marL="0" indent="0">
              <a:buNone/>
            </a:pPr>
            <a:r>
              <a:rPr lang="hr-HR" sz="23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E.g</a:t>
            </a:r>
            <a:r>
              <a:rPr lang="hr-H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1: </a:t>
            </a:r>
            <a:r>
              <a:rPr lang="hr-HR" sz="2300" dirty="0" smtClean="0"/>
              <a:t>In </a:t>
            </a:r>
            <a:r>
              <a:rPr lang="hr-HR" sz="2300" dirty="0" err="1" smtClean="0"/>
              <a:t>an</a:t>
            </a:r>
            <a:r>
              <a:rPr lang="hr-HR" sz="2300" dirty="0" smtClean="0"/>
              <a:t> </a:t>
            </a:r>
            <a:r>
              <a:rPr lang="hr-HR" sz="2300" dirty="0" err="1" smtClean="0"/>
              <a:t>employment</a:t>
            </a:r>
            <a:r>
              <a:rPr lang="hr-HR" sz="2300" dirty="0" smtClean="0"/>
              <a:t> </a:t>
            </a:r>
            <a:r>
              <a:rPr lang="hr-HR" sz="2300" dirty="0" err="1" smtClean="0"/>
              <a:t>contract</a:t>
            </a:r>
            <a:r>
              <a:rPr lang="hr-HR" sz="2300" dirty="0" smtClean="0"/>
              <a:t> – </a:t>
            </a:r>
            <a:r>
              <a:rPr lang="hr-HR" sz="2300" dirty="0" err="1" smtClean="0"/>
              <a:t>pay</a:t>
            </a:r>
            <a:r>
              <a:rPr lang="hr-HR" sz="2300" dirty="0" smtClean="0"/>
              <a:t>, </a:t>
            </a:r>
            <a:r>
              <a:rPr lang="hr-HR" sz="2300" dirty="0" err="1" smtClean="0"/>
              <a:t>work</a:t>
            </a:r>
            <a:r>
              <a:rPr lang="hr-HR" sz="2300" dirty="0" smtClean="0"/>
              <a:t> </a:t>
            </a:r>
            <a:r>
              <a:rPr lang="hr-HR" sz="2300" dirty="0" err="1" smtClean="0"/>
              <a:t>hours</a:t>
            </a:r>
            <a:r>
              <a:rPr lang="hr-HR" sz="2300" dirty="0" smtClean="0"/>
              <a:t>, </a:t>
            </a:r>
            <a:r>
              <a:rPr lang="hr-HR" sz="2300" dirty="0" err="1" smtClean="0"/>
              <a:t>holidays</a:t>
            </a:r>
            <a:r>
              <a:rPr lang="hr-HR" sz="2300" dirty="0" smtClean="0"/>
              <a:t>.</a:t>
            </a:r>
          </a:p>
          <a:p>
            <a:pPr marL="0" indent="0">
              <a:buNone/>
            </a:pPr>
            <a:r>
              <a:rPr lang="hr-HR" sz="23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E.g</a:t>
            </a:r>
            <a:r>
              <a:rPr lang="hr-H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2: </a:t>
            </a:r>
            <a:r>
              <a:rPr lang="hr-HR" sz="2300" dirty="0" smtClean="0"/>
              <a:t>In a sale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goods</a:t>
            </a:r>
            <a:r>
              <a:rPr lang="hr-HR" sz="2300" dirty="0" smtClean="0"/>
              <a:t> </a:t>
            </a:r>
            <a:r>
              <a:rPr lang="hr-HR" sz="2300" dirty="0" err="1" smtClean="0"/>
              <a:t>contract</a:t>
            </a:r>
            <a:r>
              <a:rPr lang="hr-HR" sz="2300" dirty="0" smtClean="0"/>
              <a:t> – </a:t>
            </a:r>
            <a:r>
              <a:rPr lang="hr-HR" sz="2300" dirty="0" err="1" smtClean="0"/>
              <a:t>price</a:t>
            </a:r>
            <a:r>
              <a:rPr lang="hr-HR" sz="2300" dirty="0" smtClean="0"/>
              <a:t>, </a:t>
            </a:r>
            <a:r>
              <a:rPr lang="hr-HR" sz="2300" dirty="0" err="1" smtClean="0"/>
              <a:t>type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goods</a:t>
            </a:r>
            <a:r>
              <a:rPr lang="hr-HR" sz="2300" dirty="0" smtClean="0"/>
              <a:t>, </a:t>
            </a:r>
            <a:r>
              <a:rPr lang="hr-HR" sz="2300" dirty="0" err="1" smtClean="0"/>
              <a:t>payment</a:t>
            </a:r>
            <a:r>
              <a:rPr lang="hr-HR" sz="2300" dirty="0" smtClean="0"/>
              <a:t>, </a:t>
            </a:r>
            <a:r>
              <a:rPr lang="hr-HR" sz="2300" dirty="0" err="1" smtClean="0"/>
              <a:t>quantity</a:t>
            </a:r>
            <a:r>
              <a:rPr lang="hr-HR" sz="2300" dirty="0"/>
              <a:t>.</a:t>
            </a:r>
            <a:endParaRPr lang="hr-HR" sz="2300" dirty="0" smtClean="0"/>
          </a:p>
          <a:p>
            <a:pPr marL="0" indent="0">
              <a:buNone/>
            </a:pPr>
            <a:endParaRPr lang="hr-HR" sz="2300" dirty="0"/>
          </a:p>
          <a:p>
            <a:pPr marL="0" indent="0">
              <a:buNone/>
            </a:pPr>
            <a:r>
              <a:rPr lang="hr-HR" sz="2300" b="1" dirty="0" smtClean="0">
                <a:solidFill>
                  <a:srgbClr val="FFC000"/>
                </a:solidFill>
              </a:rPr>
              <a:t>IMPLIED TERMS </a:t>
            </a:r>
            <a:r>
              <a:rPr lang="hr-HR" sz="2300" dirty="0" smtClean="0"/>
              <a:t>= ______________________________________________________________________</a:t>
            </a:r>
          </a:p>
          <a:p>
            <a:pPr marL="0" indent="0">
              <a:buNone/>
            </a:pPr>
            <a:endParaRPr lang="hr-HR" sz="2300" dirty="0" smtClean="0"/>
          </a:p>
          <a:p>
            <a:pPr>
              <a:buFontTx/>
              <a:buChar char="-"/>
            </a:pPr>
            <a:endParaRPr lang="hr-HR" sz="2300" dirty="0" smtClean="0"/>
          </a:p>
          <a:p>
            <a:pPr marL="0" indent="0">
              <a:buNone/>
            </a:pPr>
            <a:r>
              <a:rPr lang="hr-HR" sz="23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E.g</a:t>
            </a:r>
            <a:r>
              <a:rPr lang="hr-H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1: </a:t>
            </a:r>
            <a:r>
              <a:rPr lang="hr-HR" sz="2300" dirty="0" smtClean="0"/>
              <a:t>In a </a:t>
            </a:r>
            <a:r>
              <a:rPr lang="hr-HR" sz="2300" dirty="0" err="1" smtClean="0"/>
              <a:t>contract</a:t>
            </a:r>
            <a:r>
              <a:rPr lang="hr-HR" sz="2300" dirty="0" smtClean="0"/>
              <a:t> for </a:t>
            </a:r>
            <a:r>
              <a:rPr lang="hr-HR" sz="2300" dirty="0" err="1" smtClean="0"/>
              <a:t>the</a:t>
            </a:r>
            <a:r>
              <a:rPr lang="hr-HR" sz="2300" dirty="0" smtClean="0"/>
              <a:t> sale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goods</a:t>
            </a:r>
            <a:r>
              <a:rPr lang="hr-HR" sz="2300" dirty="0"/>
              <a:t> </a:t>
            </a:r>
            <a:r>
              <a:rPr lang="hr-HR" sz="2300" dirty="0" smtClean="0"/>
              <a:t>- </a:t>
            </a:r>
            <a:r>
              <a:rPr lang="hr-HR" sz="2300" dirty="0" err="1" smtClean="0"/>
              <a:t>that</a:t>
            </a:r>
            <a:r>
              <a:rPr lang="hr-HR" sz="2300" dirty="0" smtClean="0"/>
              <a:t>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goods</a:t>
            </a:r>
            <a:r>
              <a:rPr lang="hr-HR" sz="2300" dirty="0" smtClean="0"/>
              <a:t> </a:t>
            </a:r>
            <a:r>
              <a:rPr lang="hr-HR" sz="2300" dirty="0" err="1" smtClean="0"/>
              <a:t>will</a:t>
            </a:r>
            <a:r>
              <a:rPr lang="hr-HR" sz="2300" dirty="0" smtClean="0"/>
              <a:t> </a:t>
            </a:r>
            <a:r>
              <a:rPr lang="hr-HR" sz="2300" dirty="0" err="1" smtClean="0"/>
              <a:t>be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a </a:t>
            </a:r>
            <a:r>
              <a:rPr lang="hr-HR" sz="2300" dirty="0" err="1" smtClean="0"/>
              <a:t>certain</a:t>
            </a:r>
            <a:r>
              <a:rPr lang="hr-HR" sz="2300" dirty="0" smtClean="0"/>
              <a:t> </a:t>
            </a:r>
            <a:r>
              <a:rPr lang="hr-HR" sz="2300" dirty="0" err="1" smtClean="0"/>
              <a:t>quality</a:t>
            </a:r>
            <a:r>
              <a:rPr lang="hr-HR" sz="2300" dirty="0" smtClean="0"/>
              <a:t> </a:t>
            </a:r>
            <a:r>
              <a:rPr lang="hr-HR" sz="2300" dirty="0" err="1" smtClean="0"/>
              <a:t>and</a:t>
            </a:r>
            <a:r>
              <a:rPr lang="hr-HR" sz="2300" dirty="0" smtClean="0"/>
              <a:t>, </a:t>
            </a:r>
            <a:r>
              <a:rPr lang="hr-HR" sz="2300" dirty="0" err="1" smtClean="0"/>
              <a:t>if</a:t>
            </a:r>
            <a:r>
              <a:rPr lang="hr-HR" sz="2300" dirty="0" smtClean="0"/>
              <a:t> </a:t>
            </a:r>
            <a:r>
              <a:rPr lang="hr-HR" sz="2300" dirty="0" err="1" smtClean="0"/>
              <a:t>sold</a:t>
            </a:r>
            <a:r>
              <a:rPr lang="hr-HR" sz="2300" dirty="0" smtClean="0"/>
              <a:t> for a </a:t>
            </a:r>
            <a:r>
              <a:rPr lang="hr-HR" sz="2300" dirty="0" err="1" smtClean="0"/>
              <a:t>particular</a:t>
            </a:r>
            <a:r>
              <a:rPr lang="hr-HR" sz="2300" dirty="0" smtClean="0"/>
              <a:t> </a:t>
            </a:r>
            <a:r>
              <a:rPr lang="hr-HR" sz="2300" dirty="0" err="1" smtClean="0"/>
              <a:t>purpose</a:t>
            </a:r>
            <a:r>
              <a:rPr lang="hr-HR" sz="2300" dirty="0" smtClean="0"/>
              <a:t>, </a:t>
            </a:r>
            <a:r>
              <a:rPr lang="hr-HR" sz="2300" dirty="0" err="1" smtClean="0"/>
              <a:t>will</a:t>
            </a:r>
            <a:r>
              <a:rPr lang="hr-HR" sz="2300" dirty="0" smtClean="0"/>
              <a:t> </a:t>
            </a:r>
            <a:r>
              <a:rPr lang="hr-HR" sz="2300" dirty="0" err="1" smtClean="0"/>
              <a:t>be</a:t>
            </a:r>
            <a:r>
              <a:rPr lang="hr-HR" sz="2300" dirty="0" smtClean="0"/>
              <a:t> fit </a:t>
            </a:r>
            <a:r>
              <a:rPr lang="hr-HR" sz="2300" dirty="0" err="1" smtClean="0"/>
              <a:t>fot</a:t>
            </a:r>
            <a:r>
              <a:rPr lang="hr-HR" sz="2300" dirty="0" smtClean="0"/>
              <a:t> </a:t>
            </a:r>
            <a:r>
              <a:rPr lang="hr-HR" sz="2300" dirty="0" err="1" smtClean="0"/>
              <a:t>that</a:t>
            </a:r>
            <a:r>
              <a:rPr lang="hr-HR" sz="2300" dirty="0" smtClean="0"/>
              <a:t> </a:t>
            </a:r>
            <a:r>
              <a:rPr lang="hr-HR" sz="2300" dirty="0" err="1" smtClean="0"/>
              <a:t>purpose</a:t>
            </a:r>
            <a:r>
              <a:rPr lang="hr-HR" sz="2300" dirty="0" smtClean="0"/>
              <a:t>. </a:t>
            </a:r>
          </a:p>
          <a:p>
            <a:pPr marL="0" indent="0">
              <a:buNone/>
            </a:pPr>
            <a:r>
              <a:rPr lang="hr-HR" sz="2300" dirty="0" err="1"/>
              <a:t>Such</a:t>
            </a:r>
            <a:r>
              <a:rPr lang="hr-HR" sz="2300" dirty="0"/>
              <a:t> </a:t>
            </a:r>
            <a:r>
              <a:rPr lang="hr-HR" sz="2300" dirty="0" err="1"/>
              <a:t>terms</a:t>
            </a:r>
            <a:r>
              <a:rPr lang="hr-HR" sz="2300" dirty="0"/>
              <a:t> </a:t>
            </a:r>
            <a:r>
              <a:rPr lang="hr-HR" sz="2300" dirty="0" err="1"/>
              <a:t>have</a:t>
            </a:r>
            <a:r>
              <a:rPr lang="hr-HR" sz="2300" dirty="0"/>
              <a:t> </a:t>
            </a:r>
            <a:r>
              <a:rPr lang="hr-HR" sz="2300" dirty="0" err="1"/>
              <a:t>been</a:t>
            </a:r>
            <a:r>
              <a:rPr lang="hr-HR" sz="2300" dirty="0"/>
              <a:t> put </a:t>
            </a:r>
            <a:r>
              <a:rPr lang="hr-HR" sz="2300" dirty="0" err="1"/>
              <a:t>into</a:t>
            </a:r>
            <a:r>
              <a:rPr lang="hr-HR" sz="2300" dirty="0"/>
              <a:t> </a:t>
            </a:r>
            <a:r>
              <a:rPr lang="hr-HR" sz="2300" dirty="0" err="1"/>
              <a:t>satutory</a:t>
            </a:r>
            <a:r>
              <a:rPr lang="hr-HR" sz="2300" dirty="0"/>
              <a:t> </a:t>
            </a:r>
            <a:r>
              <a:rPr lang="hr-HR" sz="2300" dirty="0" err="1"/>
              <a:t>form</a:t>
            </a:r>
            <a:r>
              <a:rPr lang="hr-HR" sz="2300" dirty="0"/>
              <a:t> (</a:t>
            </a:r>
            <a:r>
              <a:rPr lang="hr-HR" sz="2300" dirty="0" err="1"/>
              <a:t>eg</a:t>
            </a:r>
            <a:r>
              <a:rPr lang="hr-HR" sz="2300" dirty="0"/>
              <a:t>. </a:t>
            </a:r>
            <a:r>
              <a:rPr lang="hr-HR" sz="2300" dirty="0" err="1"/>
              <a:t>Ss</a:t>
            </a:r>
            <a:r>
              <a:rPr lang="hr-HR" sz="2300" dirty="0"/>
              <a:t> 12 to 15 </a:t>
            </a:r>
            <a:r>
              <a:rPr lang="hr-HR" sz="2300" dirty="0" err="1"/>
              <a:t>of</a:t>
            </a:r>
            <a:r>
              <a:rPr lang="hr-HR" sz="2300" dirty="0"/>
              <a:t> </a:t>
            </a:r>
            <a:r>
              <a:rPr lang="hr-HR" sz="2300" dirty="0" err="1"/>
              <a:t>the</a:t>
            </a:r>
            <a:r>
              <a:rPr lang="hr-HR" sz="2300" dirty="0"/>
              <a:t> Sale </a:t>
            </a:r>
            <a:r>
              <a:rPr lang="hr-HR" sz="2300" dirty="0" err="1"/>
              <a:t>of</a:t>
            </a:r>
            <a:r>
              <a:rPr lang="hr-HR" sz="2300" dirty="0"/>
              <a:t> </a:t>
            </a:r>
            <a:r>
              <a:rPr lang="hr-HR" sz="2300" dirty="0" err="1"/>
              <a:t>Gods</a:t>
            </a:r>
            <a:r>
              <a:rPr lang="hr-HR" sz="2300" dirty="0"/>
              <a:t> </a:t>
            </a:r>
            <a:r>
              <a:rPr lang="hr-HR" sz="2300" dirty="0" err="1"/>
              <a:t>Act</a:t>
            </a:r>
            <a:r>
              <a:rPr lang="hr-HR" sz="2300" dirty="0"/>
              <a:t> 1979).</a:t>
            </a:r>
          </a:p>
          <a:p>
            <a:r>
              <a:rPr lang="en-US" sz="2300" dirty="0" smtClean="0"/>
              <a:t>Section </a:t>
            </a:r>
            <a:r>
              <a:rPr lang="en-US" sz="2300" dirty="0"/>
              <a:t>12: the person selling the goods has to have the legal right to sell them.</a:t>
            </a:r>
          </a:p>
          <a:p>
            <a:r>
              <a:rPr lang="en-US" sz="2300" dirty="0"/>
              <a:t>Section 13: if you’re selling goods by description, e.g. from a catalogue or newspaper advert, then the actual goods have to correspond to that description</a:t>
            </a:r>
            <a:r>
              <a:rPr lang="en-US" sz="2300" dirty="0" smtClean="0"/>
              <a:t>.</a:t>
            </a:r>
            <a:endParaRPr lang="hr-HR" sz="2300" dirty="0" smtClean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hr-HR" sz="23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E.g</a:t>
            </a:r>
            <a:r>
              <a:rPr lang="hr-H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2: </a:t>
            </a:r>
            <a:r>
              <a:rPr lang="hr-HR" sz="2300" dirty="0" err="1" smtClean="0"/>
              <a:t>Contracts</a:t>
            </a:r>
            <a:r>
              <a:rPr lang="hr-HR" sz="2300" dirty="0" smtClean="0"/>
              <a:t> for </a:t>
            </a:r>
            <a:r>
              <a:rPr lang="hr-HR" sz="2300" dirty="0" err="1" smtClean="0"/>
              <a:t>professional</a:t>
            </a:r>
            <a:r>
              <a:rPr lang="hr-HR" sz="2300" dirty="0" smtClean="0"/>
              <a:t> </a:t>
            </a:r>
            <a:r>
              <a:rPr lang="hr-HR" sz="2300" dirty="0" err="1" smtClean="0"/>
              <a:t>services</a:t>
            </a:r>
            <a:r>
              <a:rPr lang="hr-HR" sz="2300" dirty="0" smtClean="0"/>
              <a:t> -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professional</a:t>
            </a:r>
            <a:r>
              <a:rPr lang="hr-HR" sz="2300" dirty="0" smtClean="0"/>
              <a:t> must </a:t>
            </a:r>
            <a:r>
              <a:rPr lang="hr-HR" sz="2300" dirty="0" err="1" smtClean="0"/>
              <a:t>act</a:t>
            </a:r>
            <a:r>
              <a:rPr lang="hr-HR" sz="2300" dirty="0" smtClean="0"/>
              <a:t> </a:t>
            </a:r>
            <a:r>
              <a:rPr lang="hr-HR" sz="2300" dirty="0" err="1" smtClean="0"/>
              <a:t>with</a:t>
            </a:r>
            <a:r>
              <a:rPr lang="hr-HR" sz="2300" dirty="0" smtClean="0"/>
              <a:t> </a:t>
            </a:r>
            <a:r>
              <a:rPr lang="hr-HR" sz="2300" dirty="0" err="1" smtClean="0"/>
              <a:t>reasonable</a:t>
            </a:r>
            <a:r>
              <a:rPr lang="hr-HR" sz="2300" dirty="0" smtClean="0"/>
              <a:t> </a:t>
            </a:r>
            <a:r>
              <a:rPr lang="hr-HR" sz="2300" dirty="0" err="1" smtClean="0"/>
              <a:t>standards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competence</a:t>
            </a:r>
            <a:r>
              <a:rPr lang="hr-HR" sz="2300" dirty="0" smtClean="0"/>
              <a:t> – a </a:t>
            </a:r>
            <a:r>
              <a:rPr lang="hr-HR" sz="2300" dirty="0" err="1" smtClean="0"/>
              <a:t>lawyer</a:t>
            </a:r>
            <a:r>
              <a:rPr lang="hr-HR" sz="2300" dirty="0" smtClean="0"/>
              <a:t> must </a:t>
            </a:r>
            <a:r>
              <a:rPr lang="hr-HR" sz="2300" dirty="0" err="1" smtClean="0"/>
              <a:t>act</a:t>
            </a:r>
            <a:r>
              <a:rPr lang="hr-HR" sz="2300" dirty="0" smtClean="0"/>
              <a:t> </a:t>
            </a:r>
            <a:r>
              <a:rPr lang="hr-HR" sz="2300" dirty="0" err="1" smtClean="0"/>
              <a:t>in</a:t>
            </a:r>
            <a:r>
              <a:rPr lang="hr-HR" sz="2300" dirty="0" smtClean="0"/>
              <a:t> </a:t>
            </a:r>
            <a:r>
              <a:rPr lang="hr-HR" sz="2300" dirty="0" err="1" smtClean="0"/>
              <a:t>his</a:t>
            </a:r>
            <a:r>
              <a:rPr lang="hr-HR" sz="2300" dirty="0" smtClean="0"/>
              <a:t> </a:t>
            </a:r>
            <a:r>
              <a:rPr lang="hr-HR" sz="2300" dirty="0" err="1" smtClean="0"/>
              <a:t>client’s</a:t>
            </a:r>
            <a:r>
              <a:rPr lang="hr-HR" sz="2300" dirty="0" smtClean="0"/>
              <a:t> </a:t>
            </a:r>
            <a:r>
              <a:rPr lang="hr-HR" sz="2300" dirty="0" err="1" smtClean="0"/>
              <a:t>best</a:t>
            </a:r>
            <a:r>
              <a:rPr lang="hr-HR" sz="2300" dirty="0" smtClean="0"/>
              <a:t> </a:t>
            </a:r>
            <a:r>
              <a:rPr lang="hr-HR" sz="2300" dirty="0" err="1" smtClean="0"/>
              <a:t>interests</a:t>
            </a:r>
            <a:r>
              <a:rPr lang="hr-HR" sz="2300" dirty="0" smtClean="0"/>
              <a:t>; a </a:t>
            </a:r>
            <a:r>
              <a:rPr lang="hr-HR" sz="2300" dirty="0" err="1" smtClean="0"/>
              <a:t>doctor</a:t>
            </a:r>
            <a:r>
              <a:rPr lang="hr-HR" sz="2300" dirty="0" smtClean="0"/>
              <a:t> </a:t>
            </a:r>
            <a:r>
              <a:rPr lang="hr-HR" sz="2300" dirty="0" err="1" smtClean="0"/>
              <a:t>has</a:t>
            </a:r>
            <a:r>
              <a:rPr lang="hr-HR" sz="2300" dirty="0" smtClean="0"/>
              <a:t> a </a:t>
            </a:r>
            <a:r>
              <a:rPr lang="hr-HR" sz="2300" dirty="0" err="1" smtClean="0"/>
              <a:t>duty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confidentiality</a:t>
            </a:r>
            <a:r>
              <a:rPr lang="hr-HR" sz="2300" dirty="0" smtClean="0"/>
              <a:t> to </a:t>
            </a:r>
            <a:r>
              <a:rPr lang="hr-HR" sz="2300" dirty="0" err="1" smtClean="0"/>
              <a:t>his</a:t>
            </a:r>
            <a:r>
              <a:rPr lang="hr-HR" sz="2300" dirty="0" smtClean="0"/>
              <a:t> </a:t>
            </a:r>
            <a:r>
              <a:rPr lang="hr-HR" sz="2300" dirty="0" err="1" smtClean="0"/>
              <a:t>patients</a:t>
            </a:r>
            <a:r>
              <a:rPr lang="hr-HR" sz="2300" dirty="0" smtClean="0"/>
              <a:t>.</a:t>
            </a:r>
          </a:p>
          <a:p>
            <a:pPr marL="0" indent="0">
              <a:buNone/>
            </a:pPr>
            <a:r>
              <a:rPr lang="hr-HR" sz="23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E.g</a:t>
            </a:r>
            <a:r>
              <a:rPr lang="hr-H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3: </a:t>
            </a:r>
            <a:r>
              <a:rPr lang="hr-HR" sz="2300" dirty="0" smtClean="0"/>
              <a:t>In </a:t>
            </a:r>
            <a:r>
              <a:rPr lang="hr-HR" sz="2300" dirty="0" err="1" smtClean="0"/>
              <a:t>an</a:t>
            </a:r>
            <a:r>
              <a:rPr lang="hr-HR" sz="2300" dirty="0" smtClean="0"/>
              <a:t> </a:t>
            </a:r>
            <a:r>
              <a:rPr lang="hr-HR" sz="2300" dirty="0" err="1" smtClean="0"/>
              <a:t>employment</a:t>
            </a:r>
            <a:r>
              <a:rPr lang="hr-HR" sz="2300" dirty="0" smtClean="0"/>
              <a:t> </a:t>
            </a:r>
            <a:r>
              <a:rPr lang="hr-HR" sz="2300" dirty="0" err="1" smtClean="0"/>
              <a:t>contract</a:t>
            </a:r>
            <a:r>
              <a:rPr lang="hr-HR" sz="2300" dirty="0" smtClean="0"/>
              <a:t> – </a:t>
            </a:r>
            <a:r>
              <a:rPr lang="hr-HR" sz="2300" dirty="0" err="1" smtClean="0"/>
              <a:t>equal</a:t>
            </a:r>
            <a:r>
              <a:rPr lang="hr-HR" sz="2300" dirty="0" smtClean="0"/>
              <a:t> </a:t>
            </a:r>
            <a:r>
              <a:rPr lang="hr-HR" sz="2300" dirty="0" err="1" smtClean="0"/>
              <a:t>pay</a:t>
            </a:r>
            <a:r>
              <a:rPr lang="hr-HR" sz="2300" dirty="0" smtClean="0"/>
              <a:t>, a </a:t>
            </a:r>
            <a:r>
              <a:rPr lang="hr-HR" sz="2300" dirty="0" err="1" smtClean="0"/>
              <a:t>duty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care, </a:t>
            </a:r>
            <a:r>
              <a:rPr lang="hr-HR" sz="2300" dirty="0" err="1" smtClean="0"/>
              <a:t>the</a:t>
            </a:r>
            <a:r>
              <a:rPr lang="hr-HR" sz="2300" dirty="0" smtClean="0"/>
              <a:t> </a:t>
            </a:r>
            <a:r>
              <a:rPr lang="hr-HR" sz="2300" dirty="0" err="1" smtClean="0"/>
              <a:t>duty</a:t>
            </a:r>
            <a:r>
              <a:rPr lang="hr-HR" sz="2300" dirty="0" smtClean="0"/>
              <a:t> </a:t>
            </a:r>
            <a:r>
              <a:rPr lang="hr-HR" sz="2300" dirty="0" err="1" smtClean="0"/>
              <a:t>of</a:t>
            </a:r>
            <a:r>
              <a:rPr lang="hr-HR" sz="2300" dirty="0" smtClean="0"/>
              <a:t> </a:t>
            </a:r>
            <a:r>
              <a:rPr lang="hr-HR" sz="2300" dirty="0" err="1" smtClean="0"/>
              <a:t>mutual</a:t>
            </a:r>
            <a:r>
              <a:rPr lang="hr-HR" sz="2300" dirty="0" smtClean="0"/>
              <a:t> trust </a:t>
            </a:r>
            <a:r>
              <a:rPr lang="hr-HR" sz="2300" dirty="0" err="1" smtClean="0"/>
              <a:t>and</a:t>
            </a:r>
            <a:r>
              <a:rPr lang="hr-HR" sz="2300" dirty="0" smtClean="0"/>
              <a:t> </a:t>
            </a:r>
            <a:r>
              <a:rPr lang="hr-HR" sz="2300" dirty="0" err="1" smtClean="0"/>
              <a:t>confidence</a:t>
            </a:r>
            <a:r>
              <a:rPr lang="hr-HR" sz="23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err="1" smtClean="0"/>
              <a:t>Structure</a:t>
            </a:r>
            <a:r>
              <a:rPr lang="hr-HR" sz="4400" dirty="0" smtClean="0"/>
              <a:t> </a:t>
            </a:r>
            <a:r>
              <a:rPr lang="hr-HR" sz="4400" dirty="0" err="1" smtClean="0"/>
              <a:t>of</a:t>
            </a:r>
            <a:r>
              <a:rPr lang="hr-HR" sz="4400" dirty="0" smtClean="0"/>
              <a:t> a </a:t>
            </a:r>
            <a:r>
              <a:rPr lang="hr-HR" sz="4400" dirty="0" err="1" smtClean="0"/>
              <a:t>contract</a:t>
            </a:r>
            <a:r>
              <a:rPr lang="hr-HR" sz="4400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32813" cy="4610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rgbClr val="FFC000"/>
                </a:solidFill>
              </a:rPr>
              <a:t>CONDITIONS</a:t>
            </a:r>
            <a:r>
              <a:rPr lang="hr-HR" sz="2400" dirty="0" smtClean="0"/>
              <a:t> = ____________________________________________________________</a:t>
            </a:r>
          </a:p>
          <a:p>
            <a:pPr marL="0" indent="0">
              <a:buNone/>
            </a:pPr>
            <a:r>
              <a:rPr lang="hr-HR" sz="2400" dirty="0" smtClean="0"/>
              <a:t>Ex. Sales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– </a:t>
            </a:r>
            <a:r>
              <a:rPr lang="hr-HR" sz="2400" dirty="0" err="1" smtClean="0"/>
              <a:t>term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entitles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buyer</a:t>
            </a:r>
            <a:r>
              <a:rPr lang="hr-HR" sz="2400" dirty="0" smtClean="0"/>
              <a:t> to </a:t>
            </a:r>
            <a:r>
              <a:rPr lang="hr-HR" sz="2400" dirty="0" err="1" smtClean="0"/>
              <a:t>vacant</a:t>
            </a:r>
            <a:r>
              <a:rPr lang="hr-HR" sz="2400" dirty="0" smtClean="0"/>
              <a:t> </a:t>
            </a:r>
            <a:r>
              <a:rPr lang="hr-HR" sz="2400" dirty="0" err="1" smtClean="0"/>
              <a:t>possession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property</a:t>
            </a:r>
            <a:r>
              <a:rPr lang="hr-HR" sz="2400" dirty="0" smtClean="0"/>
              <a:t> (</a:t>
            </a:r>
            <a:r>
              <a:rPr lang="hr-HR" sz="2400" dirty="0" err="1" smtClean="0"/>
              <a:t>in</a:t>
            </a:r>
            <a:r>
              <a:rPr lang="hr-HR" sz="2400" dirty="0" smtClean="0"/>
              <a:t> a </a:t>
            </a:r>
            <a:r>
              <a:rPr lang="hr-HR" sz="2400" dirty="0" err="1" smtClean="0"/>
              <a:t>state</a:t>
            </a:r>
            <a:r>
              <a:rPr lang="hr-HR" sz="2400" dirty="0" smtClean="0"/>
              <a:t> fit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occupied</a:t>
            </a:r>
            <a:r>
              <a:rPr lang="hr-HR" sz="2400" smtClean="0"/>
              <a:t>).</a:t>
            </a:r>
            <a:endParaRPr lang="hr-HR" sz="2400" dirty="0"/>
          </a:p>
          <a:p>
            <a:pPr marL="0" indent="0">
              <a:buNone/>
            </a:pPr>
            <a:endParaRPr lang="hr-HR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B050"/>
                </a:solidFill>
              </a:rPr>
              <a:t>WARRANTIES</a:t>
            </a:r>
            <a:r>
              <a:rPr lang="hr-HR" sz="2400" dirty="0" smtClean="0"/>
              <a:t> = ____________________________________________________________</a:t>
            </a:r>
            <a:endParaRPr lang="hr-HR" sz="2400" dirty="0"/>
          </a:p>
          <a:p>
            <a:pPr marL="0" indent="0">
              <a:buNone/>
            </a:pPr>
            <a:r>
              <a:rPr lang="hr-HR" sz="1900" dirty="0" smtClean="0"/>
              <a:t>Ex. 1: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warranty</a:t>
            </a:r>
            <a:r>
              <a:rPr lang="hr-HR" sz="1900" dirty="0" smtClean="0"/>
              <a:t> as to </a:t>
            </a:r>
            <a:r>
              <a:rPr lang="hr-HR" sz="1900" dirty="0" err="1" smtClean="0"/>
              <a:t>quality</a:t>
            </a:r>
            <a:r>
              <a:rPr lang="hr-HR" sz="1900" dirty="0" smtClean="0"/>
              <a:t> </a:t>
            </a:r>
            <a:r>
              <a:rPr lang="hr-HR" sz="1900" dirty="0" err="1" smtClean="0"/>
              <a:t>and</a:t>
            </a:r>
            <a:r>
              <a:rPr lang="hr-HR" sz="1900" dirty="0" smtClean="0"/>
              <a:t> fitness.</a:t>
            </a:r>
          </a:p>
          <a:p>
            <a:pPr marL="0" indent="0">
              <a:buNone/>
            </a:pPr>
            <a:r>
              <a:rPr lang="hr-HR" sz="1900" dirty="0" smtClean="0"/>
              <a:t>Ex. 2: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warranty</a:t>
            </a:r>
            <a:r>
              <a:rPr lang="hr-HR" sz="1900" dirty="0" smtClean="0"/>
              <a:t> </a:t>
            </a:r>
            <a:r>
              <a:rPr lang="hr-HR" sz="1900" dirty="0" err="1" smtClean="0"/>
              <a:t>that</a:t>
            </a:r>
            <a:r>
              <a:rPr lang="hr-HR" sz="1900" dirty="0" smtClean="0"/>
              <a:t>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goods</a:t>
            </a:r>
            <a:r>
              <a:rPr lang="hr-HR" sz="1900" dirty="0" smtClean="0"/>
              <a:t> are free </a:t>
            </a:r>
            <a:r>
              <a:rPr lang="hr-HR" sz="1900" dirty="0" err="1" smtClean="0"/>
              <a:t>of</a:t>
            </a:r>
            <a:r>
              <a:rPr lang="hr-HR" sz="1900" dirty="0" smtClean="0"/>
              <a:t> </a:t>
            </a:r>
            <a:r>
              <a:rPr lang="hr-HR" sz="1900" dirty="0" err="1" smtClean="0"/>
              <a:t>any</a:t>
            </a:r>
            <a:r>
              <a:rPr lang="hr-HR" sz="1900" dirty="0" smtClean="0"/>
              <a:t> </a:t>
            </a:r>
            <a:r>
              <a:rPr lang="hr-HR" sz="1900" dirty="0" err="1" smtClean="0"/>
              <a:t>charge</a:t>
            </a:r>
            <a:r>
              <a:rPr lang="hr-HR" sz="1900" dirty="0" smtClean="0"/>
              <a:t>. </a:t>
            </a:r>
          </a:p>
          <a:p>
            <a:pPr marL="0" indent="0">
              <a:buNone/>
            </a:pPr>
            <a:r>
              <a:rPr lang="hr-HR" sz="2400" dirty="0" smtClean="0"/>
              <a:t>__________________</a:t>
            </a:r>
          </a:p>
          <a:p>
            <a:pPr marL="0" indent="0">
              <a:buNone/>
            </a:pPr>
            <a:r>
              <a:rPr lang="hr-HR" sz="2400" dirty="0" err="1" smtClean="0"/>
              <a:t>Breach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condition</a:t>
            </a:r>
            <a:r>
              <a:rPr lang="hr-HR" sz="2400" dirty="0" smtClean="0"/>
              <a:t> = </a:t>
            </a:r>
            <a:r>
              <a:rPr lang="hr-HR" sz="2400" dirty="0" err="1" smtClean="0"/>
              <a:t>termination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award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damages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err="1" smtClean="0"/>
              <a:t>Breach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warranty</a:t>
            </a:r>
            <a:r>
              <a:rPr lang="hr-HR" sz="2400" dirty="0" smtClean="0"/>
              <a:t> = </a:t>
            </a:r>
            <a:r>
              <a:rPr lang="hr-HR" sz="2400" dirty="0" err="1" smtClean="0"/>
              <a:t>award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damages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7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949</TotalTime>
  <Words>955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Unit 16 Contract Law   Snježana Husinec, PhD shusinec@pravo.hr</vt:lpstr>
      <vt:lpstr>CONTRACT LAW</vt:lpstr>
      <vt:lpstr>CONTACT and CONTRACT LAW</vt:lpstr>
      <vt:lpstr>ESSENTIAL PRECONDITIONS OF EVERY CONTRACT</vt:lpstr>
      <vt:lpstr>CONSIDERATION</vt:lpstr>
      <vt:lpstr>LEGAL CAPACITY</vt:lpstr>
      <vt:lpstr>Form of a contract</vt:lpstr>
      <vt:lpstr>Structure of a contract </vt:lpstr>
      <vt:lpstr>Structure of a contract   </vt:lpstr>
      <vt:lpstr>Structure of a contract – Common clause types</vt:lpstr>
      <vt:lpstr>DEFECTIVE CONTRACTS</vt:lpstr>
      <vt:lpstr>ESSENTIAL PRECONDITIONS and DEFECTIVE CONTRACTS</vt:lpstr>
      <vt:lpstr>Defective contracts</vt:lpstr>
      <vt:lpstr>A Sale of Goods Contract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 The Law of Torts</dc:title>
  <dc:creator>Snježana Husinec</dc:creator>
  <cp:lastModifiedBy>Snježana Husinec</cp:lastModifiedBy>
  <cp:revision>62</cp:revision>
  <dcterms:created xsi:type="dcterms:W3CDTF">2017-10-26T11:56:39Z</dcterms:created>
  <dcterms:modified xsi:type="dcterms:W3CDTF">2018-11-29T15:51:10Z</dcterms:modified>
</cp:coreProperties>
</file>