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91" r:id="rId6"/>
    <p:sldId id="282" r:id="rId7"/>
    <p:sldId id="286" r:id="rId8"/>
    <p:sldId id="287" r:id="rId9"/>
    <p:sldId id="289" r:id="rId10"/>
    <p:sldId id="288" r:id="rId11"/>
    <p:sldId id="259" r:id="rId12"/>
    <p:sldId id="290" r:id="rId13"/>
    <p:sldId id="292" r:id="rId14"/>
    <p:sldId id="261" r:id="rId15"/>
    <p:sldId id="281" r:id="rId16"/>
    <p:sldId id="293" r:id="rId17"/>
    <p:sldId id="294" r:id="rId18"/>
    <p:sldId id="295" r:id="rId19"/>
    <p:sldId id="296" r:id="rId20"/>
    <p:sldId id="297" r:id="rId21"/>
    <p:sldId id="29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5854" cy="2387600"/>
          </a:xfrm>
        </p:spPr>
        <p:txBody>
          <a:bodyPr>
            <a:normAutofit fontScale="90000"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13</a:t>
            </a:r>
            <a:br>
              <a:rPr lang="hr-HR" sz="49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err="1" smtClean="0"/>
              <a:t>Education</a:t>
            </a:r>
            <a:r>
              <a:rPr lang="hr-HR" b="1" i="1" dirty="0" smtClean="0"/>
              <a:t> </a:t>
            </a:r>
            <a:r>
              <a:rPr lang="hr-HR" b="1" i="1" dirty="0" err="1" smtClean="0"/>
              <a:t>in</a:t>
            </a:r>
            <a:r>
              <a:rPr lang="hr-HR" b="1" i="1" dirty="0" smtClean="0"/>
              <a:t> </a:t>
            </a:r>
            <a:r>
              <a:rPr lang="hr-HR" b="1" i="1" dirty="0" err="1" smtClean="0"/>
              <a:t>Public</a:t>
            </a:r>
            <a:r>
              <a:rPr lang="hr-HR" b="1" i="1" dirty="0" smtClean="0"/>
              <a:t> </a:t>
            </a:r>
            <a:r>
              <a:rPr lang="hr-HR" b="1" i="1" dirty="0" err="1" smtClean="0"/>
              <a:t>Administration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Public</a:t>
            </a:r>
            <a:r>
              <a:rPr lang="hr-HR" sz="3500" dirty="0" smtClean="0"/>
              <a:t> </a:t>
            </a:r>
            <a:r>
              <a:rPr lang="hr-HR" sz="3500" dirty="0" err="1" smtClean="0"/>
              <a:t>Administration</a:t>
            </a:r>
            <a:r>
              <a:rPr lang="hr-HR" sz="3500" dirty="0" smtClean="0"/>
              <a:t> IV</a:t>
            </a:r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3) </a:t>
            </a:r>
            <a:r>
              <a:rPr lang="hr-HR" dirty="0" err="1" smtClean="0">
                <a:solidFill>
                  <a:srgbClr val="7030A0"/>
                </a:solidFill>
              </a:rPr>
              <a:t>Intrapersonal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skills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= </a:t>
            </a:r>
            <a:r>
              <a:rPr lang="hr-HR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capabilities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that</a:t>
            </a:r>
            <a:r>
              <a:rPr lang="hr-HR" dirty="0" smtClean="0">
                <a:solidFill>
                  <a:srgbClr val="C00000"/>
                </a:solidFill>
              </a:rPr>
              <a:t> provide </a:t>
            </a:r>
            <a:r>
              <a:rPr lang="hr-HR" dirty="0" err="1" smtClean="0">
                <a:solidFill>
                  <a:srgbClr val="C00000"/>
                </a:solidFill>
              </a:rPr>
              <a:t>psychological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and</a:t>
            </a:r>
            <a:r>
              <a:rPr lang="hr-HR" dirty="0" smtClean="0">
                <a:solidFill>
                  <a:srgbClr val="C00000"/>
                </a:solidFill>
              </a:rPr>
              <a:t> moral </a:t>
            </a:r>
            <a:r>
              <a:rPr lang="hr-HR" dirty="0" err="1" smtClean="0">
                <a:solidFill>
                  <a:srgbClr val="C00000"/>
                </a:solidFill>
              </a:rPr>
              <a:t>grounding</a:t>
            </a:r>
            <a:r>
              <a:rPr lang="hr-HR" dirty="0" smtClean="0">
                <a:solidFill>
                  <a:srgbClr val="C00000"/>
                </a:solidFill>
              </a:rPr>
              <a:t> for </a:t>
            </a:r>
            <a:r>
              <a:rPr lang="hr-HR" dirty="0" err="1" smtClean="0">
                <a:solidFill>
                  <a:srgbClr val="C00000"/>
                </a:solidFill>
              </a:rPr>
              <a:t>our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actions</a:t>
            </a:r>
            <a:endParaRPr lang="hr-H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r-HR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r-HR" dirty="0" smtClean="0"/>
              <a:t>- </a:t>
            </a:r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us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confidence</a:t>
            </a:r>
            <a:r>
              <a:rPr lang="hr-HR" dirty="0" smtClean="0"/>
              <a:t> to do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learned</a:t>
            </a:r>
            <a:r>
              <a:rPr lang="hr-HR" dirty="0" smtClean="0"/>
              <a:t> </a:t>
            </a:r>
            <a:r>
              <a:rPr lang="hr-HR" dirty="0" err="1" smtClean="0"/>
              <a:t>cognitively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practised</a:t>
            </a:r>
            <a:r>
              <a:rPr lang="hr-HR" dirty="0" smtClean="0"/>
              <a:t> </a:t>
            </a:r>
            <a:r>
              <a:rPr lang="hr-HR" dirty="0" err="1" smtClean="0"/>
              <a:t>behaviorally</a:t>
            </a: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-</a:t>
            </a:r>
            <a:r>
              <a:rPr lang="hr-HR" dirty="0"/>
              <a:t> </a:t>
            </a:r>
            <a:r>
              <a:rPr lang="hr-HR" dirty="0" err="1" smtClean="0"/>
              <a:t>permit</a:t>
            </a:r>
            <a:r>
              <a:rPr lang="hr-HR" dirty="0" smtClean="0"/>
              <a:t> </a:t>
            </a:r>
            <a:r>
              <a:rPr lang="hr-HR" dirty="0" err="1" smtClean="0"/>
              <a:t>us</a:t>
            </a:r>
            <a:r>
              <a:rPr lang="hr-HR" dirty="0" smtClean="0"/>
              <a:t> a </a:t>
            </a:r>
            <a:r>
              <a:rPr lang="hr-HR" dirty="0" err="1" smtClean="0"/>
              <a:t>degree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independent</a:t>
            </a:r>
            <a:r>
              <a:rPr lang="hr-HR" dirty="0" smtClean="0"/>
              <a:t> </a:t>
            </a:r>
            <a:r>
              <a:rPr lang="hr-HR" dirty="0" err="1" smtClean="0"/>
              <a:t>self-reflection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471160" y="2720340"/>
            <a:ext cx="381000" cy="693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3</a:t>
            </a:r>
            <a:r>
              <a:rPr lang="hr-HR" b="1" dirty="0" smtClean="0">
                <a:solidFill>
                  <a:srgbClr val="7030A0"/>
                </a:solidFill>
              </a:rPr>
              <a:t>) </a:t>
            </a:r>
            <a:r>
              <a:rPr lang="hr-HR" b="1" dirty="0" err="1" smtClean="0">
                <a:solidFill>
                  <a:srgbClr val="7030A0"/>
                </a:solidFill>
              </a:rPr>
              <a:t>Intraperosnal</a:t>
            </a:r>
            <a:r>
              <a:rPr lang="hr-HR" b="1" dirty="0" smtClean="0">
                <a:solidFill>
                  <a:srgbClr val="7030A0"/>
                </a:solidFill>
              </a:rPr>
              <a:t> </a:t>
            </a:r>
            <a:r>
              <a:rPr lang="hr-HR" b="1" dirty="0" err="1" smtClean="0">
                <a:solidFill>
                  <a:srgbClr val="7030A0"/>
                </a:solidFill>
              </a:rPr>
              <a:t>skills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>
            <a:normAutofit/>
          </a:bodyPr>
          <a:lstStyle/>
          <a:p>
            <a:r>
              <a:rPr lang="hr-HR" dirty="0" err="1" smtClean="0"/>
              <a:t>Stimulated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endParaRPr lang="hr-HR" dirty="0" smtClean="0"/>
          </a:p>
          <a:p>
            <a:endParaRPr lang="hr-HR" dirty="0"/>
          </a:p>
          <a:p>
            <a:pPr>
              <a:buFontTx/>
              <a:buChar char="-"/>
            </a:pPr>
            <a:r>
              <a:rPr lang="hr-HR" dirty="0" err="1" smtClean="0"/>
              <a:t>journal-keeping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i</a:t>
            </a:r>
            <a:r>
              <a:rPr lang="hr-HR" dirty="0" err="1" smtClean="0"/>
              <a:t>nternships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o</a:t>
            </a:r>
            <a:r>
              <a:rPr lang="hr-HR" dirty="0" err="1" smtClean="0"/>
              <a:t>ther</a:t>
            </a:r>
            <a:r>
              <a:rPr lang="hr-HR" dirty="0" smtClean="0"/>
              <a:t> </a:t>
            </a:r>
            <a:r>
              <a:rPr lang="hr-HR" dirty="0" err="1" smtClean="0"/>
              <a:t>real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 </a:t>
            </a:r>
            <a:r>
              <a:rPr lang="hr-HR" dirty="0" err="1" smtClean="0"/>
              <a:t>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0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Learning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most </a:t>
            </a:r>
            <a:r>
              <a:rPr lang="hr-HR" dirty="0" err="1" smtClean="0"/>
              <a:t>effective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a)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involves</a:t>
            </a:r>
            <a:r>
              <a:rPr lang="hr-HR" dirty="0" smtClean="0"/>
              <a:t> a </a:t>
            </a:r>
            <a:r>
              <a:rPr lang="hr-HR" dirty="0" err="1" smtClean="0"/>
              <a:t>process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mutual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sharing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student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teacher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b)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sudent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instructor</a:t>
            </a:r>
            <a:r>
              <a:rPr lang="hr-HR" dirty="0" smtClean="0"/>
              <a:t> </a:t>
            </a:r>
            <a:r>
              <a:rPr lang="hr-HR" dirty="0" err="1" smtClean="0"/>
              <a:t>enter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a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creates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/>
              <a:t>w</a:t>
            </a:r>
            <a:r>
              <a:rPr lang="hr-HR" dirty="0" err="1" smtClean="0"/>
              <a:t>hich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appropriate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learning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and</a:t>
            </a:r>
            <a:r>
              <a:rPr lang="hr-HR" dirty="0" smtClean="0">
                <a:solidFill>
                  <a:srgbClr val="FF0000"/>
                </a:solidFill>
              </a:rPr>
              <a:t> personal development </a:t>
            </a:r>
            <a:r>
              <a:rPr lang="hr-HR" dirty="0" err="1" smtClean="0">
                <a:solidFill>
                  <a:srgbClr val="FF0000"/>
                </a:solidFill>
              </a:rPr>
              <a:t>can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flourish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(for </a:t>
            </a:r>
            <a:r>
              <a:rPr lang="hr-HR" dirty="0" err="1" smtClean="0"/>
              <a:t>the</a:t>
            </a:r>
            <a:r>
              <a:rPr lang="hr-HR" dirty="0" smtClean="0"/>
              <a:t> student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teacher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57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Comperehension</a:t>
            </a:r>
            <a:r>
              <a:rPr lang="hr-HR" dirty="0" smtClean="0"/>
              <a:t> </a:t>
            </a:r>
            <a:r>
              <a:rPr lang="hr-HR" dirty="0" err="1" smtClean="0"/>
              <a:t>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ex. II on p. 99.</a:t>
            </a:r>
          </a:p>
          <a:p>
            <a:r>
              <a:rPr lang="hr-HR" dirty="0" smtClean="0"/>
              <a:t>Do ex. III.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7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err="1" smtClean="0"/>
              <a:t>Find</a:t>
            </a:r>
            <a:r>
              <a:rPr lang="hr-HR" sz="3100" dirty="0" smtClean="0"/>
              <a:t> </a:t>
            </a:r>
            <a:r>
              <a:rPr lang="hr-HR" sz="3100" dirty="0" err="1" smtClean="0"/>
              <a:t>the</a:t>
            </a:r>
            <a:r>
              <a:rPr lang="hr-HR" sz="3100" dirty="0" smtClean="0"/>
              <a:t> Croatian </a:t>
            </a:r>
            <a:r>
              <a:rPr lang="hr-HR" sz="3100" dirty="0" err="1" smtClean="0"/>
              <a:t>equivalents</a:t>
            </a:r>
            <a:r>
              <a:rPr lang="hr-HR" sz="3100" dirty="0" smtClean="0"/>
              <a:t> for </a:t>
            </a:r>
            <a:r>
              <a:rPr lang="hr-HR" sz="3100" dirty="0" err="1" smtClean="0"/>
              <a:t>the</a:t>
            </a:r>
            <a:r>
              <a:rPr lang="hr-HR" sz="3100" dirty="0" smtClean="0"/>
              <a:t> </a:t>
            </a:r>
            <a:r>
              <a:rPr lang="hr-HR" sz="3100" dirty="0" err="1" smtClean="0"/>
              <a:t>following</a:t>
            </a:r>
            <a:r>
              <a:rPr lang="hr-HR" sz="3100" dirty="0" smtClean="0"/>
              <a:t> English </a:t>
            </a:r>
            <a:r>
              <a:rPr lang="hr-HR" sz="3100" dirty="0" err="1" smtClean="0"/>
              <a:t>terms</a:t>
            </a:r>
            <a:r>
              <a:rPr lang="hr-HR" sz="3100" dirty="0" smtClean="0"/>
              <a:t>: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in-service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students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re-service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students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raduate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degree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programmes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ersonnel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analyst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dministrative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assistant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 </a:t>
            </a: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be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bound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up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ould-be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administrator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nderstanding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behavioral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cues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mediate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disputes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acquire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cognitive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knowledge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conduct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research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projects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</a:p>
          <a:p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nternship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=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– A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studies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interdisciplinary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you</a:t>
            </a:r>
            <a:r>
              <a:rPr lang="hr-HR" dirty="0" smtClean="0"/>
              <a:t>,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disciplines</a:t>
            </a:r>
            <a:r>
              <a:rPr lang="hr-HR" dirty="0" smtClean="0"/>
              <a:t> are </a:t>
            </a:r>
            <a:r>
              <a:rPr lang="hr-HR" dirty="0" err="1" smtClean="0"/>
              <a:t>relevant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6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Administrationa</a:t>
            </a:r>
            <a:r>
              <a:rPr lang="hr-HR" dirty="0" smtClean="0"/>
              <a:t> </a:t>
            </a:r>
            <a:r>
              <a:rPr lang="hr-HR" dirty="0" err="1" smtClean="0"/>
              <a:t>Degrees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Global </a:t>
            </a:r>
            <a:r>
              <a:rPr lang="hr-HR" dirty="0" err="1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0491"/>
            <a:ext cx="10515600" cy="3996471"/>
          </a:xfrm>
        </p:spPr>
        <p:txBody>
          <a:bodyPr/>
          <a:lstStyle/>
          <a:p>
            <a:r>
              <a:rPr lang="hr-HR" dirty="0" err="1" smtClean="0"/>
              <a:t>Which</a:t>
            </a:r>
            <a:r>
              <a:rPr lang="hr-HR" dirty="0" smtClean="0"/>
              <a:t> are some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controversial</a:t>
            </a:r>
            <a:r>
              <a:rPr lang="hr-HR" dirty="0" smtClean="0"/>
              <a:t> </a:t>
            </a:r>
            <a:r>
              <a:rPr lang="hr-HR" dirty="0" err="1" smtClean="0"/>
              <a:t>problems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modern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solutions</a:t>
            </a:r>
            <a:r>
              <a:rPr lang="hr-HR" dirty="0" smtClean="0"/>
              <a:t> to </a:t>
            </a:r>
            <a:r>
              <a:rPr lang="hr-HR" dirty="0" err="1" smtClean="0"/>
              <a:t>them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Discuss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the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questions</a:t>
            </a:r>
            <a:r>
              <a:rPr lang="hr-HR" i="1" dirty="0" smtClean="0">
                <a:solidFill>
                  <a:srgbClr val="7030A0"/>
                </a:solidFill>
              </a:rPr>
              <a:t> on p. 100.</a:t>
            </a:r>
          </a:p>
          <a:p>
            <a:pPr marL="0" indent="0">
              <a:buNone/>
            </a:pPr>
            <a:endParaRPr lang="hr-HR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What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does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public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administration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have</a:t>
            </a:r>
            <a:r>
              <a:rPr lang="hr-HR" i="1" dirty="0" smtClean="0">
                <a:solidFill>
                  <a:srgbClr val="7030A0"/>
                </a:solidFill>
              </a:rPr>
              <a:t> to do </a:t>
            </a:r>
            <a:r>
              <a:rPr lang="hr-HR" i="1" dirty="0" err="1" smtClean="0">
                <a:solidFill>
                  <a:srgbClr val="7030A0"/>
                </a:solidFill>
              </a:rPr>
              <a:t>with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it</a:t>
            </a:r>
            <a:r>
              <a:rPr lang="hr-HR" i="1" dirty="0" smtClean="0">
                <a:solidFill>
                  <a:srgbClr val="7030A0"/>
                </a:solidFill>
              </a:rPr>
              <a:t>?</a:t>
            </a:r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77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Master’s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Degrees</a:t>
            </a:r>
            <a:r>
              <a:rPr lang="hr-HR" dirty="0" smtClean="0"/>
              <a:t> at University </a:t>
            </a:r>
            <a:r>
              <a:rPr lang="hr-HR" dirty="0" err="1" smtClean="0"/>
              <a:t>College</a:t>
            </a:r>
            <a:r>
              <a:rPr lang="hr-HR" dirty="0" smtClean="0"/>
              <a:t>,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introductory</a:t>
            </a:r>
            <a:r>
              <a:rPr lang="hr-HR" dirty="0" smtClean="0"/>
              <a:t> </a:t>
            </a:r>
            <a:r>
              <a:rPr lang="hr-HR" dirty="0" err="1" smtClean="0"/>
              <a:t>passage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marL="514350" indent="-514350"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Master’s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(MPA) </a:t>
            </a:r>
            <a:r>
              <a:rPr lang="hr-HR" dirty="0" err="1" smtClean="0"/>
              <a:t>degrees</a:t>
            </a:r>
            <a:r>
              <a:rPr lang="hr-HR" dirty="0" smtClean="0"/>
              <a:t> provide?</a:t>
            </a:r>
          </a:p>
          <a:p>
            <a:pPr marL="514350" indent="-514350">
              <a:buAutoNum type="arabicPeriod"/>
            </a:pPr>
            <a:r>
              <a:rPr lang="hr-HR" dirty="0" smtClean="0"/>
              <a:t>Who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degrees</a:t>
            </a:r>
            <a:r>
              <a:rPr lang="hr-HR" dirty="0" smtClean="0"/>
              <a:t> </a:t>
            </a:r>
            <a:r>
              <a:rPr lang="hr-HR" dirty="0" err="1" smtClean="0"/>
              <a:t>designed</a:t>
            </a:r>
            <a:r>
              <a:rPr lang="hr-HR" dirty="0" smtClean="0"/>
              <a:t> for?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degrees</a:t>
            </a:r>
            <a:r>
              <a:rPr lang="hr-HR" dirty="0" smtClean="0"/>
              <a:t> do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offer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smtClean="0"/>
              <a:t>How </a:t>
            </a:r>
            <a:r>
              <a:rPr lang="hr-HR" dirty="0" err="1" smtClean="0"/>
              <a:t>long</a:t>
            </a:r>
            <a:r>
              <a:rPr lang="hr-HR" dirty="0" smtClean="0"/>
              <a:t> do </a:t>
            </a:r>
            <a:r>
              <a:rPr lang="hr-HR" dirty="0" err="1" smtClean="0"/>
              <a:t>they</a:t>
            </a:r>
            <a:r>
              <a:rPr lang="hr-HR" dirty="0" smtClean="0"/>
              <a:t> take?</a:t>
            </a:r>
          </a:p>
        </p:txBody>
      </p:sp>
    </p:spTree>
    <p:extLst>
      <p:ext uri="{BB962C8B-B14F-4D97-AF65-F5344CB8AC3E}">
        <p14:creationId xmlns:p14="http://schemas.microsoft.com/office/powerpoint/2010/main" val="290276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Which</a:t>
            </a:r>
            <a:r>
              <a:rPr lang="hr-HR" dirty="0" smtClean="0"/>
              <a:t> MPA </a:t>
            </a:r>
            <a:r>
              <a:rPr lang="hr-HR" dirty="0" err="1" smtClean="0"/>
              <a:t>degree</a:t>
            </a:r>
            <a:r>
              <a:rPr lang="hr-HR" dirty="0" smtClean="0"/>
              <a:t> </a:t>
            </a:r>
            <a:r>
              <a:rPr lang="hr-HR" dirty="0" err="1"/>
              <a:t>i</a:t>
            </a:r>
            <a:r>
              <a:rPr lang="hr-HR" dirty="0" err="1" smtClean="0"/>
              <a:t>s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4452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 smtClean="0">
                <a:solidFill>
                  <a:srgbClr val="7030A0"/>
                </a:solidFill>
              </a:rPr>
              <a:t>Read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the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text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and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find</a:t>
            </a:r>
            <a:endParaRPr lang="hr-HR" dirty="0" smtClean="0">
              <a:solidFill>
                <a:srgbClr val="7030A0"/>
              </a:solidFill>
            </a:endParaRPr>
          </a:p>
          <a:p>
            <a:endParaRPr lang="hr-HR" sz="900" dirty="0" smtClean="0"/>
          </a:p>
          <a:p>
            <a:r>
              <a:rPr lang="hr-HR" dirty="0" err="1" smtClean="0">
                <a:solidFill>
                  <a:srgbClr val="7030A0"/>
                </a:solidFill>
              </a:rPr>
              <a:t>What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is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the</a:t>
            </a:r>
            <a:r>
              <a:rPr lang="hr-HR" dirty="0" smtClean="0">
                <a:solidFill>
                  <a:srgbClr val="7030A0"/>
                </a:solidFill>
              </a:rPr>
              <a:t> general </a:t>
            </a:r>
            <a:r>
              <a:rPr lang="hr-HR" dirty="0" err="1" smtClean="0">
                <a:solidFill>
                  <a:srgbClr val="7030A0"/>
                </a:solidFill>
              </a:rPr>
              <a:t>structure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of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all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five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modules</a:t>
            </a:r>
            <a:r>
              <a:rPr lang="hr-HR" dirty="0" smtClean="0">
                <a:solidFill>
                  <a:srgbClr val="7030A0"/>
                </a:solidFill>
              </a:rPr>
              <a:t>?</a:t>
            </a:r>
          </a:p>
          <a:p>
            <a:endParaRPr lang="hr-H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b="1" dirty="0" err="1" smtClean="0">
                <a:solidFill>
                  <a:srgbClr val="0070C0"/>
                </a:solidFill>
              </a:rPr>
              <a:t>Term</a:t>
            </a:r>
            <a:r>
              <a:rPr lang="hr-HR" b="1" dirty="0" smtClean="0">
                <a:solidFill>
                  <a:srgbClr val="0070C0"/>
                </a:solidFill>
              </a:rPr>
              <a:t> 1 </a:t>
            </a:r>
            <a:r>
              <a:rPr lang="hr-HR" dirty="0" smtClean="0"/>
              <a:t>= a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core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modules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develop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sudent’s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key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models</a:t>
            </a:r>
            <a:r>
              <a:rPr lang="hr-HR" dirty="0" smtClean="0"/>
              <a:t>, </a:t>
            </a:r>
            <a:r>
              <a:rPr lang="hr-HR" dirty="0" err="1" smtClean="0"/>
              <a:t>tools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frameworks</a:t>
            </a:r>
            <a:endParaRPr lang="hr-HR" dirty="0" smtClean="0"/>
          </a:p>
          <a:p>
            <a:pPr marL="0" indent="0">
              <a:buNone/>
            </a:pPr>
            <a:endParaRPr lang="hr-HR" sz="800" dirty="0" smtClean="0"/>
          </a:p>
          <a:p>
            <a:pPr marL="0" indent="0">
              <a:buNone/>
            </a:pPr>
            <a:r>
              <a:rPr lang="hr-HR" b="1" dirty="0" err="1" smtClean="0">
                <a:solidFill>
                  <a:srgbClr val="0070C0"/>
                </a:solidFill>
              </a:rPr>
              <a:t>Term</a:t>
            </a:r>
            <a:r>
              <a:rPr lang="hr-HR" b="1" dirty="0" smtClean="0">
                <a:solidFill>
                  <a:srgbClr val="0070C0"/>
                </a:solidFill>
              </a:rPr>
              <a:t> 2 </a:t>
            </a:r>
            <a:r>
              <a:rPr lang="hr-HR" dirty="0" smtClean="0"/>
              <a:t>= </a:t>
            </a:r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focus</a:t>
            </a:r>
            <a:r>
              <a:rPr lang="hr-HR" dirty="0" smtClean="0"/>
              <a:t> on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chosen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 </a:t>
            </a:r>
            <a:r>
              <a:rPr lang="hr-HR" dirty="0" err="1" smtClean="0"/>
              <a:t>areas</a:t>
            </a:r>
            <a:r>
              <a:rPr lang="hr-HR" dirty="0" smtClean="0"/>
              <a:t> </a:t>
            </a:r>
            <a:r>
              <a:rPr lang="hr-HR" dirty="0" err="1" smtClean="0"/>
              <a:t>throught</a:t>
            </a:r>
            <a:r>
              <a:rPr lang="hr-HR" dirty="0" smtClean="0"/>
              <a:t> a </a:t>
            </a:r>
            <a:r>
              <a:rPr lang="hr-HR" dirty="0" err="1" smtClean="0">
                <a:solidFill>
                  <a:srgbClr val="FF0000"/>
                </a:solidFill>
              </a:rPr>
              <a:t>combination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of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electives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and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specialist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modules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hr-HR" sz="900" dirty="0"/>
          </a:p>
          <a:p>
            <a:pPr marL="0" indent="0">
              <a:buNone/>
            </a:pPr>
            <a:r>
              <a:rPr lang="hr-HR" b="1" dirty="0" err="1" smtClean="0">
                <a:solidFill>
                  <a:srgbClr val="0070C0"/>
                </a:solidFill>
              </a:rPr>
              <a:t>Term</a:t>
            </a:r>
            <a:r>
              <a:rPr lang="hr-HR" b="1" dirty="0" smtClean="0">
                <a:solidFill>
                  <a:srgbClr val="0070C0"/>
                </a:solidFill>
              </a:rPr>
              <a:t> 3 </a:t>
            </a:r>
            <a:r>
              <a:rPr lang="hr-HR" dirty="0" smtClean="0"/>
              <a:t>=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extended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policy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project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with</a:t>
            </a:r>
            <a:r>
              <a:rPr lang="hr-HR" dirty="0" smtClean="0">
                <a:solidFill>
                  <a:srgbClr val="FF0000"/>
                </a:solidFill>
              </a:rPr>
              <a:t> a </a:t>
            </a:r>
            <a:r>
              <a:rPr lang="hr-HR" dirty="0" err="1" smtClean="0">
                <a:solidFill>
                  <a:srgbClr val="FF0000"/>
                </a:solidFill>
              </a:rPr>
              <a:t>real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client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(</a:t>
            </a:r>
            <a:r>
              <a:rPr lang="hr-HR" dirty="0" err="1" smtClean="0"/>
              <a:t>instead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final</a:t>
            </a:r>
            <a:r>
              <a:rPr lang="hr-HR" dirty="0" smtClean="0"/>
              <a:t> </a:t>
            </a:r>
            <a:r>
              <a:rPr lang="hr-HR" dirty="0" err="1" smtClean="0"/>
              <a:t>disssertation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err="1" smtClean="0">
                <a:solidFill>
                  <a:srgbClr val="7030A0"/>
                </a:solidFill>
              </a:rPr>
              <a:t>Which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of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the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degrees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is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the</a:t>
            </a:r>
            <a:r>
              <a:rPr lang="hr-HR" dirty="0" smtClean="0">
                <a:solidFill>
                  <a:srgbClr val="7030A0"/>
                </a:solidFill>
              </a:rPr>
              <a:t> most </a:t>
            </a:r>
            <a:r>
              <a:rPr lang="hr-HR" dirty="0" err="1" smtClean="0">
                <a:solidFill>
                  <a:srgbClr val="7030A0"/>
                </a:solidFill>
              </a:rPr>
              <a:t>flexible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and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interdisciplinary</a:t>
            </a:r>
            <a:r>
              <a:rPr lang="hr-HR" dirty="0" smtClean="0">
                <a:solidFill>
                  <a:srgbClr val="7030A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4785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MPA </a:t>
            </a:r>
            <a:r>
              <a:rPr lang="hr-HR" dirty="0" err="1" smtClean="0"/>
              <a:t>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3098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 smtClean="0"/>
              <a:t>Join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5.</a:t>
            </a:r>
          </a:p>
          <a:p>
            <a:r>
              <a:rPr lang="hr-HR" dirty="0" err="1" smtClean="0"/>
              <a:t>Each</a:t>
            </a:r>
            <a:r>
              <a:rPr lang="hr-HR" dirty="0" smtClean="0"/>
              <a:t> student </a:t>
            </a:r>
            <a:r>
              <a:rPr lang="hr-HR" dirty="0" err="1" smtClean="0"/>
              <a:t>studies</a:t>
            </a:r>
            <a:r>
              <a:rPr lang="hr-HR" dirty="0" smtClean="0"/>
              <a:t>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degrees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sumarizes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content</a:t>
            </a:r>
            <a:r>
              <a:rPr lang="hr-HR" dirty="0" smtClean="0"/>
              <a:t>. </a:t>
            </a:r>
          </a:p>
          <a:p>
            <a:r>
              <a:rPr lang="hr-HR" dirty="0" err="1" smtClean="0"/>
              <a:t>Focus</a:t>
            </a:r>
            <a:r>
              <a:rPr lang="hr-HR" dirty="0" smtClean="0"/>
              <a:t> on: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Who </a:t>
            </a:r>
            <a:r>
              <a:rPr lang="hr-HR" dirty="0" err="1" smtClean="0">
                <a:solidFill>
                  <a:srgbClr val="0070C0"/>
                </a:solidFill>
              </a:rPr>
              <a:t>is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degree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suited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for?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How </a:t>
            </a:r>
            <a:r>
              <a:rPr lang="hr-HR" dirty="0" err="1" smtClean="0">
                <a:solidFill>
                  <a:srgbClr val="0070C0"/>
                </a:solidFill>
              </a:rPr>
              <a:t>is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structured</a:t>
            </a:r>
            <a:r>
              <a:rPr lang="hr-HR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hr-HR" dirty="0" err="1" smtClean="0">
                <a:solidFill>
                  <a:srgbClr val="0070C0"/>
                </a:solidFill>
              </a:rPr>
              <a:t>What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kind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knowledge</a:t>
            </a:r>
            <a:r>
              <a:rPr lang="hr-HR" dirty="0" smtClean="0">
                <a:solidFill>
                  <a:srgbClr val="0070C0"/>
                </a:solidFill>
              </a:rPr>
              <a:t>, </a:t>
            </a:r>
            <a:r>
              <a:rPr lang="hr-HR" dirty="0" err="1" smtClean="0">
                <a:solidFill>
                  <a:srgbClr val="0070C0"/>
                </a:solidFill>
              </a:rPr>
              <a:t>tools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or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skills</a:t>
            </a:r>
            <a:r>
              <a:rPr lang="hr-HR" dirty="0" smtClean="0">
                <a:solidFill>
                  <a:srgbClr val="0070C0"/>
                </a:solidFill>
              </a:rPr>
              <a:t> do </a:t>
            </a:r>
            <a:r>
              <a:rPr lang="hr-HR" dirty="0" err="1" smtClean="0">
                <a:solidFill>
                  <a:srgbClr val="0070C0"/>
                </a:solidFill>
              </a:rPr>
              <a:t>graduates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acquire</a:t>
            </a:r>
            <a:r>
              <a:rPr lang="hr-HR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hr-HR" dirty="0" err="1" smtClean="0">
                <a:solidFill>
                  <a:srgbClr val="0070C0"/>
                </a:solidFill>
              </a:rPr>
              <a:t>What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content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covered</a:t>
            </a:r>
            <a:r>
              <a:rPr lang="hr-HR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hr-H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dirty="0" err="1" smtClean="0"/>
              <a:t>Join</a:t>
            </a:r>
            <a:r>
              <a:rPr lang="hr-HR" dirty="0" smtClean="0"/>
              <a:t> </a:t>
            </a:r>
            <a:r>
              <a:rPr lang="hr-HR" dirty="0" err="1" smtClean="0"/>
              <a:t>back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report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MPA </a:t>
            </a:r>
            <a:r>
              <a:rPr lang="hr-HR" dirty="0" err="1" smtClean="0"/>
              <a:t>degree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studied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Education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Public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Administration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In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opinion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place more </a:t>
            </a:r>
            <a:r>
              <a:rPr lang="hr-HR" dirty="0" err="1" smtClean="0"/>
              <a:t>focus</a:t>
            </a:r>
            <a:r>
              <a:rPr lang="hr-HR" dirty="0" smtClean="0"/>
              <a:t> on: </a:t>
            </a:r>
            <a:r>
              <a:rPr lang="hr-HR" dirty="0" err="1" smtClean="0"/>
              <a:t>theory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a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curriculum</a:t>
            </a:r>
            <a:r>
              <a:rPr lang="hr-HR" dirty="0" smtClean="0"/>
              <a:t> </a:t>
            </a:r>
            <a:r>
              <a:rPr lang="hr-HR" dirty="0" err="1" smtClean="0"/>
              <a:t>consist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91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MPA </a:t>
            </a:r>
            <a:r>
              <a:rPr lang="hr-HR" dirty="0" err="1" smtClean="0"/>
              <a:t>modules</a:t>
            </a:r>
            <a:r>
              <a:rPr lang="hr-HR" dirty="0" smtClean="0"/>
              <a:t> </a:t>
            </a:r>
            <a:r>
              <a:rPr lang="hr-HR" dirty="0" err="1" smtClean="0"/>
              <a:t>listed</a:t>
            </a:r>
            <a:r>
              <a:rPr lang="hr-HR" dirty="0" smtClean="0"/>
              <a:t> are </a:t>
            </a:r>
            <a:r>
              <a:rPr lang="hr-HR" dirty="0" err="1" smtClean="0"/>
              <a:t>relevant</a:t>
            </a:r>
            <a:r>
              <a:rPr lang="hr-HR" dirty="0" smtClean="0"/>
              <a:t> for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smtClean="0"/>
              <a:t>In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opinion</a:t>
            </a:r>
            <a:r>
              <a:rPr lang="hr-HR" dirty="0" smtClean="0"/>
              <a:t>, 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modules</a:t>
            </a:r>
            <a:r>
              <a:rPr lang="hr-HR" dirty="0" smtClean="0"/>
              <a:t> </a:t>
            </a:r>
            <a:r>
              <a:rPr lang="hr-HR" dirty="0" err="1" smtClean="0"/>
              <a:t>prepare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well</a:t>
            </a:r>
            <a:r>
              <a:rPr lang="hr-HR" dirty="0" smtClean="0"/>
              <a:t> for </a:t>
            </a:r>
            <a:r>
              <a:rPr lang="hr-HR" dirty="0" err="1" smtClean="0"/>
              <a:t>their</a:t>
            </a:r>
            <a:r>
              <a:rPr lang="hr-HR" dirty="0" smtClean="0"/>
              <a:t> future </a:t>
            </a:r>
            <a:r>
              <a:rPr lang="hr-HR" dirty="0" err="1" smtClean="0"/>
              <a:t>careers</a:t>
            </a:r>
            <a:r>
              <a:rPr lang="hr-HR" dirty="0" smtClean="0"/>
              <a:t>?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careers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for </a:t>
            </a:r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described</a:t>
            </a:r>
            <a:r>
              <a:rPr lang="hr-HR" dirty="0" smtClean="0"/>
              <a:t> </a:t>
            </a:r>
            <a:r>
              <a:rPr lang="hr-HR" dirty="0" err="1" smtClean="0"/>
              <a:t>modules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described</a:t>
            </a:r>
            <a:r>
              <a:rPr lang="hr-HR" dirty="0" smtClean="0"/>
              <a:t> </a:t>
            </a:r>
            <a:r>
              <a:rPr lang="hr-HR" dirty="0" err="1" smtClean="0"/>
              <a:t>degrees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?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r>
              <a:rPr lang="hr-HR" dirty="0"/>
              <a:t> </a:t>
            </a:r>
            <a:r>
              <a:rPr lang="hr-HR" dirty="0" smtClean="0"/>
              <a:t>/ </a:t>
            </a:r>
            <a:r>
              <a:rPr lang="hr-HR" dirty="0" err="1" smtClean="0"/>
              <a:t>content</a:t>
            </a:r>
            <a:r>
              <a:rPr lang="hr-HR" dirty="0" smtClean="0"/>
              <a:t>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like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to </a:t>
            </a:r>
            <a:r>
              <a:rPr lang="hr-HR" dirty="0" err="1" smtClean="0"/>
              <a:t>have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16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800" dirty="0" err="1">
                <a:solidFill>
                  <a:srgbClr val="7030A0"/>
                </a:solidFill>
              </a:rPr>
              <a:t>M</a:t>
            </a:r>
            <a:r>
              <a:rPr lang="hr-HR" sz="2800" dirty="0" err="1" smtClean="0">
                <a:solidFill>
                  <a:srgbClr val="7030A0"/>
                </a:solidFill>
              </a:rPr>
              <a:t>atch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hr-HR" sz="2800" dirty="0" err="1" smtClean="0">
                <a:solidFill>
                  <a:srgbClr val="7030A0"/>
                </a:solidFill>
              </a:rPr>
              <a:t>the</a:t>
            </a:r>
            <a:r>
              <a:rPr lang="hr-HR" sz="2800" dirty="0" smtClean="0">
                <a:solidFill>
                  <a:srgbClr val="7030A0"/>
                </a:solidFill>
              </a:rPr>
              <a:t> word </a:t>
            </a:r>
            <a:r>
              <a:rPr lang="hr-HR" sz="2800" dirty="0" err="1" smtClean="0">
                <a:solidFill>
                  <a:srgbClr val="7030A0"/>
                </a:solidFill>
              </a:rPr>
              <a:t>with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hr-HR" sz="2800" dirty="0" err="1" smtClean="0">
                <a:solidFill>
                  <a:srgbClr val="7030A0"/>
                </a:solidFill>
              </a:rPr>
              <a:t>the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hr-HR" sz="2800" dirty="0" err="1" smtClean="0">
                <a:solidFill>
                  <a:srgbClr val="7030A0"/>
                </a:solidFill>
              </a:rPr>
              <a:t>rest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hr-HR" sz="2800" dirty="0" err="1" smtClean="0">
                <a:solidFill>
                  <a:srgbClr val="7030A0"/>
                </a:solidFill>
              </a:rPr>
              <a:t>of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hr-HR" sz="2800" dirty="0" err="1" smtClean="0">
                <a:solidFill>
                  <a:srgbClr val="7030A0"/>
                </a:solidFill>
              </a:rPr>
              <a:t>the</a:t>
            </a:r>
            <a:r>
              <a:rPr lang="hr-HR" sz="2800" dirty="0" smtClean="0">
                <a:solidFill>
                  <a:srgbClr val="7030A0"/>
                </a:solidFill>
              </a:rPr>
              <a:t> sentence. </a:t>
            </a:r>
            <a:r>
              <a:rPr lang="hr-HR" sz="2800" dirty="0" err="1" smtClean="0">
                <a:solidFill>
                  <a:srgbClr val="7030A0"/>
                </a:solidFill>
              </a:rPr>
              <a:t>Translate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hr-HR" sz="2800" dirty="0" err="1" smtClean="0">
                <a:solidFill>
                  <a:srgbClr val="7030A0"/>
                </a:solidFill>
              </a:rPr>
              <a:t>into</a:t>
            </a:r>
            <a:r>
              <a:rPr lang="hr-HR" sz="2800" dirty="0" smtClean="0">
                <a:solidFill>
                  <a:srgbClr val="7030A0"/>
                </a:solidFill>
              </a:rPr>
              <a:t> Croatian.</a:t>
            </a:r>
            <a:endParaRPr lang="en-US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603282"/>
              </p:ext>
            </p:extLst>
          </p:nvPr>
        </p:nvGraphicFramePr>
        <p:xfrm>
          <a:off x="838200" y="1283675"/>
          <a:ext cx="10515600" cy="542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231">
                  <a:extLst>
                    <a:ext uri="{9D8B030D-6E8A-4147-A177-3AD203B41FA5}">
                      <a16:colId xmlns:a16="http://schemas.microsoft.com/office/drawing/2014/main" val="1605287972"/>
                    </a:ext>
                  </a:extLst>
                </a:gridCol>
                <a:gridCol w="7731369">
                  <a:extLst>
                    <a:ext uri="{9D8B030D-6E8A-4147-A177-3AD203B41FA5}">
                      <a16:colId xmlns:a16="http://schemas.microsoft.com/office/drawing/2014/main" val="40030754"/>
                    </a:ext>
                  </a:extLst>
                </a:gridCol>
              </a:tblGrid>
              <a:tr h="410601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to meet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0" noProof="0" dirty="0" smtClean="0">
                          <a:solidFill>
                            <a:schemeClr val="tx1"/>
                          </a:solidFill>
                        </a:rPr>
                        <a:t>global,</a:t>
                      </a:r>
                      <a:r>
                        <a:rPr lang="hr-HR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0" baseline="0" noProof="0" dirty="0" err="1" smtClean="0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hr-HR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0" baseline="0" noProof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hr-HR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0" baseline="0" noProof="0" dirty="0" err="1" smtClean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lang="hr-HR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0" baseline="0" noProof="0" dirty="0" err="1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58012"/>
                  </a:ext>
                </a:extLst>
              </a:tr>
              <a:tr h="410601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</a:t>
                      </a:r>
                      <a:r>
                        <a:rPr lang="en-US" baseline="0" noProof="0" dirty="0" smtClean="0"/>
                        <a:t> r</a:t>
                      </a:r>
                      <a:r>
                        <a:rPr lang="en-US" noProof="0" dirty="0" smtClean="0"/>
                        <a:t>espond to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climate change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92883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</a:t>
                      </a:r>
                      <a:r>
                        <a:rPr lang="en-US" baseline="0" noProof="0" dirty="0" smtClean="0"/>
                        <a:t> p</a:t>
                      </a:r>
                      <a:r>
                        <a:rPr lang="en-US" noProof="0" dirty="0" smtClean="0"/>
                        <a:t>rovide graduates with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the need for balanced growth, social well-being and environmental protection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278797"/>
                  </a:ext>
                </a:extLst>
              </a:tr>
              <a:tr h="410601">
                <a:tc>
                  <a:txBody>
                    <a:bodyPr/>
                    <a:lstStyle/>
                    <a:p>
                      <a:r>
                        <a:rPr lang="hr-HR" noProof="0" dirty="0" smtClean="0"/>
                        <a:t>to </a:t>
                      </a:r>
                      <a:r>
                        <a:rPr lang="hr-HR" noProof="0" dirty="0" err="1" smtClean="0"/>
                        <a:t>draw</a:t>
                      </a:r>
                      <a:r>
                        <a:rPr lang="hr-HR" noProof="0" dirty="0" smtClean="0"/>
                        <a:t> 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0" noProof="0" dirty="0" err="1" smtClean="0">
                          <a:solidFill>
                            <a:schemeClr val="tx1"/>
                          </a:solidFill>
                        </a:rPr>
                        <a:t>sustainable</a:t>
                      </a:r>
                      <a:r>
                        <a:rPr lang="hr-HR" b="0" noProof="0" dirty="0" smtClean="0">
                          <a:solidFill>
                            <a:schemeClr val="tx1"/>
                          </a:solidFill>
                        </a:rPr>
                        <a:t> urban </a:t>
                      </a:r>
                      <a:r>
                        <a:rPr lang="hr-HR" b="0" noProof="0" dirty="0" err="1" smtClean="0">
                          <a:solidFill>
                            <a:schemeClr val="tx1"/>
                          </a:solidFill>
                        </a:rPr>
                        <a:t>planning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47940"/>
                  </a:ext>
                </a:extLst>
              </a:tr>
              <a:tr h="70870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 enable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challenges and opportunities</a:t>
                      </a:r>
                      <a:r>
                        <a:rPr lang="en-US" baseline="0" noProof="0" dirty="0" smtClean="0"/>
                        <a:t> presented by today’s fast evolving digital technologies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628385"/>
                  </a:ext>
                </a:extLst>
              </a:tr>
              <a:tr h="410601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 mitigate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accessible and renewable</a:t>
                      </a:r>
                      <a:r>
                        <a:rPr lang="en-US" baseline="0" noProof="0" dirty="0" smtClean="0"/>
                        <a:t> energy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480771"/>
                  </a:ext>
                </a:extLst>
              </a:tr>
              <a:tr h="70870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 develop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 future innovator</a:t>
                      </a:r>
                      <a:r>
                        <a:rPr lang="en-US" baseline="0" noProof="0" dirty="0" smtClean="0"/>
                        <a:t> in urban development and city leadership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1529"/>
                  </a:ext>
                </a:extLst>
              </a:tr>
              <a:tr h="70870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 develop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tools available to collaborate on creative and inclusive policy solutions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754259"/>
                  </a:ext>
                </a:extLst>
              </a:tr>
              <a:tr h="410601">
                <a:tc>
                  <a:txBody>
                    <a:bodyPr/>
                    <a:lstStyle/>
                    <a:p>
                      <a:r>
                        <a:rPr lang="hr-HR" noProof="0" dirty="0" smtClean="0"/>
                        <a:t>to </a:t>
                      </a:r>
                      <a:r>
                        <a:rPr lang="hr-HR" noProof="0" dirty="0" err="1" smtClean="0"/>
                        <a:t>collaborate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with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 smtClean="0"/>
                        <a:t>a</a:t>
                      </a:r>
                      <a:r>
                        <a:rPr lang="hr-HR" noProof="0" smtClean="0"/>
                        <a:t> </a:t>
                      </a:r>
                      <a:r>
                        <a:rPr lang="hr-HR" noProof="0" dirty="0" err="1" smtClean="0"/>
                        <a:t>range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of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stakeholders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across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the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public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and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private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sector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450714"/>
                  </a:ext>
                </a:extLst>
              </a:tr>
              <a:tr h="70870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 become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 err="1" smtClean="0"/>
                        <a:t>the</a:t>
                      </a:r>
                      <a:r>
                        <a:rPr lang="hr-HR" noProof="0" dirty="0" smtClean="0"/>
                        <a:t> </a:t>
                      </a:r>
                      <a:r>
                        <a:rPr lang="hr-HR" noProof="0" dirty="0" err="1" smtClean="0"/>
                        <a:t>skills</a:t>
                      </a:r>
                      <a:r>
                        <a:rPr lang="hr-HR" noProof="0" dirty="0" smtClean="0"/>
                        <a:t> </a:t>
                      </a:r>
                      <a:r>
                        <a:rPr lang="en-US" noProof="0" dirty="0" smtClean="0"/>
                        <a:t>to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baseline="0" noProof="0" dirty="0" smtClean="0"/>
                        <a:t>collaborate with a broad range of urban </a:t>
                      </a:r>
                      <a:r>
                        <a:rPr lang="en-US" baseline="0" noProof="0" dirty="0" smtClean="0"/>
                        <a:t>stakeholders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8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Competences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Skills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Public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Administration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Theory</a:t>
            </a:r>
            <a:r>
              <a:rPr lang="hr-HR" dirty="0" smtClean="0"/>
              <a:t> </a:t>
            </a:r>
            <a:r>
              <a:rPr lang="hr-HR" dirty="0" err="1" smtClean="0"/>
              <a:t>versus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hr-HR" dirty="0" smtClean="0"/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endParaRPr lang="hr-HR" dirty="0" smtClean="0"/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hr-HR" dirty="0" smtClean="0"/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dirty="0" err="1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1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Theory</a:t>
            </a:r>
            <a:r>
              <a:rPr lang="hr-HR" dirty="0" smtClean="0">
                <a:solidFill>
                  <a:srgbClr val="0070C0"/>
                </a:solidFill>
              </a:rPr>
              <a:t> vs </a:t>
            </a:r>
            <a:r>
              <a:rPr lang="hr-HR" dirty="0" err="1" smtClean="0">
                <a:solidFill>
                  <a:srgbClr val="0070C0"/>
                </a:solidFill>
              </a:rPr>
              <a:t>Practice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860"/>
            <a:ext cx="10515600" cy="5151119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views</a:t>
            </a:r>
            <a:r>
              <a:rPr lang="hr-HR" dirty="0" smtClean="0"/>
              <a:t>:</a:t>
            </a:r>
          </a:p>
          <a:p>
            <a:pPr>
              <a:buFontTx/>
              <a:buChar char="-"/>
            </a:pPr>
            <a:r>
              <a:rPr lang="hr-HR" dirty="0" err="1">
                <a:solidFill>
                  <a:srgbClr val="0070C0"/>
                </a:solidFill>
              </a:rPr>
              <a:t>t</a:t>
            </a:r>
            <a:r>
              <a:rPr lang="hr-HR" dirty="0" err="1" smtClean="0">
                <a:solidFill>
                  <a:srgbClr val="0070C0"/>
                </a:solidFill>
              </a:rPr>
              <a:t>heories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public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administration</a:t>
            </a:r>
            <a:r>
              <a:rPr lang="hr-HR" dirty="0" smtClean="0">
                <a:solidFill>
                  <a:srgbClr val="0070C0"/>
                </a:solidFill>
              </a:rPr>
              <a:t> provide a </a:t>
            </a:r>
            <a:r>
              <a:rPr lang="hr-HR" dirty="0" err="1" smtClean="0">
                <a:solidFill>
                  <a:srgbClr val="0070C0"/>
                </a:solidFill>
              </a:rPr>
              <a:t>basis</a:t>
            </a:r>
            <a:r>
              <a:rPr lang="hr-HR" dirty="0" smtClean="0">
                <a:solidFill>
                  <a:srgbClr val="0070C0"/>
                </a:solidFill>
              </a:rPr>
              <a:t> for </a:t>
            </a:r>
            <a:r>
              <a:rPr lang="hr-HR" dirty="0" err="1" smtClean="0">
                <a:solidFill>
                  <a:srgbClr val="0070C0"/>
                </a:solidFill>
              </a:rPr>
              <a:t>understanding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practice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should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inform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everything</a:t>
            </a:r>
            <a:r>
              <a:rPr lang="hr-HR" dirty="0" smtClean="0">
                <a:solidFill>
                  <a:srgbClr val="0070C0"/>
                </a:solidFill>
              </a:rPr>
              <a:t> a </a:t>
            </a:r>
            <a:r>
              <a:rPr lang="hr-HR" dirty="0" err="1" smtClean="0">
                <a:solidFill>
                  <a:srgbClr val="0070C0"/>
                </a:solidFill>
              </a:rPr>
              <a:t>practitioner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does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heories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stand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at some distance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practice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understanding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theories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may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help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practice</a:t>
            </a: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 err="1">
                <a:solidFill>
                  <a:srgbClr val="0070C0"/>
                </a:solidFill>
              </a:rPr>
              <a:t>l</a:t>
            </a:r>
            <a:r>
              <a:rPr lang="hr-HR" dirty="0" err="1" smtClean="0">
                <a:solidFill>
                  <a:srgbClr val="0070C0"/>
                </a:solidFill>
              </a:rPr>
              <a:t>earning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theory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equivalent</a:t>
            </a:r>
            <a:r>
              <a:rPr lang="hr-HR" dirty="0" smtClean="0">
                <a:solidFill>
                  <a:srgbClr val="0070C0"/>
                </a:solidFill>
              </a:rPr>
              <a:t> to </a:t>
            </a:r>
            <a:r>
              <a:rPr lang="hr-HR" dirty="0" err="1" smtClean="0">
                <a:solidFill>
                  <a:srgbClr val="0070C0"/>
                </a:solidFill>
              </a:rPr>
              <a:t>learning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‘</a:t>
            </a:r>
            <a:r>
              <a:rPr lang="hr-HR" dirty="0" err="1" smtClean="0">
                <a:solidFill>
                  <a:srgbClr val="0070C0"/>
                </a:solidFill>
              </a:rPr>
              <a:t>logic</a:t>
            </a:r>
            <a:r>
              <a:rPr lang="hr-HR" dirty="0" smtClean="0">
                <a:solidFill>
                  <a:srgbClr val="0070C0"/>
                </a:solidFill>
              </a:rPr>
              <a:t>’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field</a:t>
            </a:r>
            <a:r>
              <a:rPr lang="hr-HR" dirty="0" smtClean="0">
                <a:solidFill>
                  <a:srgbClr val="0070C0"/>
                </a:solidFill>
              </a:rPr>
              <a:t>,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students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need</a:t>
            </a:r>
            <a:r>
              <a:rPr lang="hr-HR" dirty="0" smtClean="0">
                <a:solidFill>
                  <a:srgbClr val="0070C0"/>
                </a:solidFill>
              </a:rPr>
              <a:t> to </a:t>
            </a:r>
            <a:r>
              <a:rPr lang="hr-HR" dirty="0" err="1" smtClean="0">
                <a:solidFill>
                  <a:srgbClr val="0070C0"/>
                </a:solidFill>
              </a:rPr>
              <a:t>understand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basic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logic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field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rahter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than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imediate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details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practice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hr-HR" dirty="0" err="1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tudents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only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need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learn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logic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they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also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need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those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skills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that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allow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them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apply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6">
                    <a:lumMod val="50000"/>
                  </a:schemeClr>
                </a:solidFill>
              </a:rPr>
              <a:t>it</a:t>
            </a: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 err="1">
                <a:solidFill>
                  <a:srgbClr val="0070C0"/>
                </a:solidFill>
              </a:rPr>
              <a:t>d</a:t>
            </a:r>
            <a:r>
              <a:rPr lang="hr-HR" dirty="0" err="1" smtClean="0">
                <a:solidFill>
                  <a:srgbClr val="0070C0"/>
                </a:solidFill>
              </a:rPr>
              <a:t>istinction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between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theory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practice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equates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w</a:t>
            </a:r>
            <a:r>
              <a:rPr lang="hr-HR" dirty="0" err="1" smtClean="0">
                <a:solidFill>
                  <a:srgbClr val="0070C0"/>
                </a:solidFill>
              </a:rPr>
              <a:t>ith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that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between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knowledge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skills</a:t>
            </a:r>
            <a:r>
              <a:rPr lang="hr-HR" dirty="0" smtClean="0">
                <a:solidFill>
                  <a:srgbClr val="0070C0"/>
                </a:solidFill>
              </a:rPr>
              <a:t>   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                   </a:t>
            </a:r>
            <a:r>
              <a:rPr lang="hr-HR" dirty="0" err="1" smtClean="0">
                <a:solidFill>
                  <a:srgbClr val="0070C0"/>
                </a:solidFill>
              </a:rPr>
              <a:t>students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need</a:t>
            </a:r>
            <a:r>
              <a:rPr lang="hr-HR" dirty="0" smtClean="0">
                <a:solidFill>
                  <a:srgbClr val="0070C0"/>
                </a:solidFill>
              </a:rPr>
              <a:t> a base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knowledge</a:t>
            </a:r>
            <a:r>
              <a:rPr lang="hr-HR" dirty="0" smtClean="0">
                <a:solidFill>
                  <a:srgbClr val="0070C0"/>
                </a:solidFill>
              </a:rPr>
              <a:t>, but </a:t>
            </a:r>
            <a:r>
              <a:rPr lang="hr-HR" dirty="0" err="1" smtClean="0">
                <a:solidFill>
                  <a:srgbClr val="0070C0"/>
                </a:solidFill>
              </a:rPr>
              <a:t>they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also</a:t>
            </a:r>
            <a:r>
              <a:rPr lang="hr-HR" dirty="0" smtClean="0">
                <a:solidFill>
                  <a:srgbClr val="0070C0"/>
                </a:solidFill>
              </a:rPr>
              <a:t> must </a:t>
            </a:r>
            <a:r>
              <a:rPr lang="hr-HR" dirty="0" err="1" smtClean="0">
                <a:solidFill>
                  <a:srgbClr val="0070C0"/>
                </a:solidFill>
              </a:rPr>
              <a:t>develop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specific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skills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smtClean="0">
                <a:solidFill>
                  <a:srgbClr val="0070C0"/>
                </a:solidFill>
              </a:rPr>
              <a:t>   </a:t>
            </a:r>
            <a:r>
              <a:rPr lang="hr-HR" dirty="0" err="1" smtClean="0">
                <a:solidFill>
                  <a:srgbClr val="0070C0"/>
                </a:solidFill>
              </a:rPr>
              <a:t>they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can</a:t>
            </a:r>
            <a:r>
              <a:rPr lang="hr-HR" dirty="0" smtClean="0">
                <a:solidFill>
                  <a:srgbClr val="0070C0"/>
                </a:solidFill>
              </a:rPr>
              <a:t> use </a:t>
            </a:r>
            <a:r>
              <a:rPr lang="hr-HR" dirty="0" err="1" smtClean="0">
                <a:solidFill>
                  <a:srgbClr val="0070C0"/>
                </a:solidFill>
              </a:rPr>
              <a:t>in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administrative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situations</a:t>
            </a:r>
            <a:endParaRPr lang="hr-H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above</a:t>
            </a:r>
            <a:r>
              <a:rPr lang="hr-HR" dirty="0" smtClean="0"/>
              <a:t> </a:t>
            </a:r>
            <a:r>
              <a:rPr lang="hr-HR" dirty="0" err="1" smtClean="0"/>
              <a:t>views</a:t>
            </a:r>
            <a:r>
              <a:rPr lang="hr-HR" dirty="0" smtClean="0"/>
              <a:t> </a:t>
            </a:r>
            <a:r>
              <a:rPr lang="hr-HR" dirty="0" err="1" smtClean="0"/>
              <a:t>speak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favour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theory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favour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/>
              <a:t>?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How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see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?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views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closest</a:t>
            </a:r>
            <a:r>
              <a:rPr lang="hr-HR" dirty="0" smtClean="0"/>
              <a:t> to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perspective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1287780" y="4724400"/>
            <a:ext cx="541020" cy="144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0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055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0070C0"/>
                </a:solidFill>
              </a:rPr>
              <a:t>Types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students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820"/>
            <a:ext cx="10515600" cy="4950143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PRE-SERVICE </a:t>
            </a:r>
            <a:r>
              <a:rPr lang="hr-HR" dirty="0" err="1" smtClean="0">
                <a:solidFill>
                  <a:srgbClr val="7030A0"/>
                </a:solidFill>
              </a:rPr>
              <a:t>students</a:t>
            </a:r>
            <a:endParaRPr lang="hr-HR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hr-HR" dirty="0" smtClean="0"/>
              <a:t>more </a:t>
            </a:r>
            <a:r>
              <a:rPr lang="hr-HR" dirty="0" err="1" smtClean="0"/>
              <a:t>interested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 smtClean="0"/>
              <a:t>move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graduate</a:t>
            </a:r>
            <a:r>
              <a:rPr lang="hr-HR" dirty="0" smtClean="0"/>
              <a:t> </a:t>
            </a:r>
            <a:r>
              <a:rPr lang="hr-HR" dirty="0" err="1" smtClean="0"/>
              <a:t>programmes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technical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analytical</a:t>
            </a:r>
            <a:r>
              <a:rPr lang="hr-HR" dirty="0" smtClean="0"/>
              <a:t> </a:t>
            </a:r>
            <a:r>
              <a:rPr lang="hr-HR" dirty="0" err="1" smtClean="0"/>
              <a:t>positions</a:t>
            </a:r>
            <a:r>
              <a:rPr lang="hr-HR" dirty="0" smtClean="0"/>
              <a:t> (</a:t>
            </a:r>
            <a:r>
              <a:rPr lang="hr-HR" dirty="0" err="1" smtClean="0"/>
              <a:t>budget</a:t>
            </a:r>
            <a:r>
              <a:rPr lang="hr-HR" dirty="0" smtClean="0"/>
              <a:t> </a:t>
            </a:r>
            <a:r>
              <a:rPr lang="hr-HR" dirty="0" err="1" smtClean="0"/>
              <a:t>analysts</a:t>
            </a:r>
            <a:r>
              <a:rPr lang="hr-HR" dirty="0" smtClean="0"/>
              <a:t>, </a:t>
            </a:r>
            <a:r>
              <a:rPr lang="hr-HR" dirty="0" err="1" smtClean="0"/>
              <a:t>personnel</a:t>
            </a:r>
            <a:r>
              <a:rPr lang="hr-HR" dirty="0" smtClean="0"/>
              <a:t> </a:t>
            </a:r>
            <a:r>
              <a:rPr lang="hr-HR" dirty="0" err="1" smtClean="0"/>
              <a:t>analysts</a:t>
            </a:r>
            <a:r>
              <a:rPr lang="hr-HR" dirty="0" smtClean="0"/>
              <a:t>,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assistants</a:t>
            </a:r>
            <a:r>
              <a:rPr lang="hr-HR" dirty="0" smtClean="0"/>
              <a:t>)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>
                <a:solidFill>
                  <a:srgbClr val="7030A0"/>
                </a:solidFill>
              </a:rPr>
              <a:t>IN-SERVICE </a:t>
            </a:r>
            <a:r>
              <a:rPr lang="hr-HR" dirty="0" err="1" smtClean="0">
                <a:solidFill>
                  <a:srgbClr val="7030A0"/>
                </a:solidFill>
              </a:rPr>
              <a:t>students</a:t>
            </a:r>
            <a:endParaRPr lang="hr-HR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hr-HR" dirty="0" smtClean="0"/>
              <a:t>more </a:t>
            </a:r>
            <a:r>
              <a:rPr lang="hr-HR" dirty="0" err="1" smtClean="0"/>
              <a:t>concerned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theory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m</a:t>
            </a:r>
            <a:r>
              <a:rPr lang="hr-HR" dirty="0" err="1" smtClean="0"/>
              <a:t>ove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analytical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management </a:t>
            </a:r>
            <a:r>
              <a:rPr lang="hr-HR" dirty="0" err="1" smtClean="0"/>
              <a:t>jobs</a:t>
            </a:r>
            <a:r>
              <a:rPr lang="hr-HR" dirty="0" smtClean="0"/>
              <a:t>      </a:t>
            </a:r>
            <a:r>
              <a:rPr lang="hr-HR" dirty="0" err="1" smtClean="0"/>
              <a:t>need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job</a:t>
            </a:r>
            <a:r>
              <a:rPr lang="hr-HR" dirty="0" smtClean="0"/>
              <a:t> as a manager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862060" y="5250180"/>
            <a:ext cx="3048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2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Basic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types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knowledge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skills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hr-HR" dirty="0" err="1" smtClean="0"/>
              <a:t>Cognitive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endParaRPr lang="hr-HR" dirty="0" smtClean="0"/>
          </a:p>
          <a:p>
            <a:pPr marL="514350" indent="-514350">
              <a:buAutoNum type="arabicParenR"/>
            </a:pPr>
            <a:endParaRPr lang="hr-HR" dirty="0"/>
          </a:p>
          <a:p>
            <a:pPr marL="514350" indent="-514350">
              <a:buAutoNum type="arabicParenR"/>
            </a:pPr>
            <a:r>
              <a:rPr lang="hr-HR" dirty="0" err="1" smtClean="0"/>
              <a:t>Interpersonal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behavioral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hr-HR" dirty="0" smtClean="0"/>
          </a:p>
          <a:p>
            <a:pPr marL="514350" indent="-514350">
              <a:buAutoNum type="arabicParenR"/>
            </a:pPr>
            <a:endParaRPr lang="hr-HR" dirty="0"/>
          </a:p>
          <a:p>
            <a:pPr marL="514350" indent="-514350">
              <a:buAutoNum type="arabicParenR"/>
            </a:pPr>
            <a:r>
              <a:rPr lang="hr-HR" dirty="0" err="1" smtClean="0"/>
              <a:t>Intrapersonal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7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1) </a:t>
            </a:r>
            <a:r>
              <a:rPr lang="hr-HR" dirty="0" err="1" smtClean="0">
                <a:solidFill>
                  <a:srgbClr val="7030A0"/>
                </a:solidFill>
              </a:rPr>
              <a:t>Cognitive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knowledge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= </a:t>
            </a:r>
            <a:r>
              <a:rPr lang="hr-HR" dirty="0" err="1">
                <a:solidFill>
                  <a:srgbClr val="C00000"/>
                </a:solidFill>
              </a:rPr>
              <a:t>i</a:t>
            </a:r>
            <a:r>
              <a:rPr lang="hr-HR" dirty="0" err="1" smtClean="0">
                <a:solidFill>
                  <a:srgbClr val="C00000"/>
                </a:solidFill>
              </a:rPr>
              <a:t>nformation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about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world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and</a:t>
            </a:r>
            <a:r>
              <a:rPr lang="hr-HR" dirty="0" smtClean="0">
                <a:solidFill>
                  <a:srgbClr val="C00000"/>
                </a:solidFill>
              </a:rPr>
              <a:t> a </a:t>
            </a:r>
            <a:r>
              <a:rPr lang="hr-HR" dirty="0" err="1" smtClean="0">
                <a:solidFill>
                  <a:srgbClr val="C00000"/>
                </a:solidFill>
              </a:rPr>
              <a:t>way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of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interpreting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world</a:t>
            </a:r>
            <a:endParaRPr lang="hr-H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/>
              <a:t>factual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programmes</a:t>
            </a:r>
            <a:r>
              <a:rPr lang="hr-HR" dirty="0" smtClean="0"/>
              <a:t>, </a:t>
            </a:r>
            <a:r>
              <a:rPr lang="hr-HR" dirty="0" err="1" smtClean="0"/>
              <a:t>policies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processes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/>
              <a:t>intelectual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moral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r>
              <a:rPr lang="hr-HR" dirty="0" smtClean="0"/>
              <a:t> </a:t>
            </a:r>
            <a:r>
              <a:rPr lang="hr-HR" dirty="0" err="1" smtClean="0"/>
              <a:t>within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r>
              <a:rPr lang="hr-HR" dirty="0" smtClean="0"/>
              <a:t> </a:t>
            </a:r>
            <a:r>
              <a:rPr lang="hr-HR" dirty="0" err="1" smtClean="0"/>
              <a:t>occurs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endParaRPr lang="hr-HR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/>
              <a:t>Acquired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 err="1" smtClean="0"/>
              <a:t>reading</a:t>
            </a:r>
            <a:r>
              <a:rPr lang="hr-HR" dirty="0" smtClean="0"/>
              <a:t> </a:t>
            </a:r>
            <a:r>
              <a:rPr lang="hr-HR" dirty="0" err="1" smtClean="0"/>
              <a:t>books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l</a:t>
            </a:r>
            <a:r>
              <a:rPr lang="hr-HR" dirty="0" err="1" smtClean="0"/>
              <a:t>istening</a:t>
            </a:r>
            <a:r>
              <a:rPr lang="hr-HR" dirty="0" smtClean="0"/>
              <a:t> to </a:t>
            </a:r>
            <a:r>
              <a:rPr lang="hr-HR" dirty="0" err="1" smtClean="0"/>
              <a:t>lectures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c</a:t>
            </a:r>
            <a:r>
              <a:rPr lang="hr-HR" dirty="0" err="1" smtClean="0"/>
              <a:t>onducting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  <a:r>
              <a:rPr lang="hr-HR" dirty="0" err="1" smtClean="0"/>
              <a:t>products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2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hr-HR" dirty="0" smtClean="0"/>
              <a:t>2) </a:t>
            </a:r>
            <a:r>
              <a:rPr lang="hr-HR" dirty="0" err="1" smtClean="0">
                <a:solidFill>
                  <a:srgbClr val="7030A0"/>
                </a:solidFill>
              </a:rPr>
              <a:t>Interpersonal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or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behavioral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skills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318260"/>
            <a:ext cx="10873740" cy="51511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r-HR" dirty="0" smtClean="0"/>
              <a:t>= </a:t>
            </a:r>
            <a:r>
              <a:rPr lang="hr-HR" dirty="0" err="1" smtClean="0">
                <a:solidFill>
                  <a:srgbClr val="C00000"/>
                </a:solidFill>
              </a:rPr>
              <a:t>culturally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specified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and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culturally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approved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ways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of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interacting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that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we</a:t>
            </a:r>
            <a:r>
              <a:rPr lang="hr-HR" dirty="0" smtClean="0">
                <a:solidFill>
                  <a:srgbClr val="C00000"/>
                </a:solidFill>
              </a:rPr>
              <a:t> use </a:t>
            </a:r>
            <a:r>
              <a:rPr lang="hr-HR" dirty="0" err="1" smtClean="0">
                <a:solidFill>
                  <a:srgbClr val="C00000"/>
                </a:solidFill>
              </a:rPr>
              <a:t>in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our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exchange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with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>
                <a:solidFill>
                  <a:srgbClr val="C00000"/>
                </a:solidFill>
              </a:rPr>
              <a:t>others</a:t>
            </a:r>
            <a:r>
              <a:rPr lang="hr-HR" dirty="0" smtClean="0">
                <a:solidFill>
                  <a:srgbClr val="C00000"/>
                </a:solidFill>
              </a:rPr>
              <a:t>     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skills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that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enable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us</a:t>
            </a:r>
            <a:endParaRPr lang="hr-HR" dirty="0" smtClean="0">
              <a:solidFill>
                <a:srgbClr val="0070C0"/>
              </a:solidFill>
            </a:endParaRPr>
          </a:p>
          <a:p>
            <a:pPr marL="514350" indent="-514350" algn="ctr">
              <a:buAutoNum type="alphaLcParenR"/>
            </a:pPr>
            <a:r>
              <a:rPr lang="hr-HR" dirty="0" smtClean="0"/>
              <a:t>to </a:t>
            </a:r>
            <a:r>
              <a:rPr lang="hr-HR" dirty="0" err="1" smtClean="0"/>
              <a:t>act</a:t>
            </a:r>
            <a:r>
              <a:rPr lang="hr-HR" dirty="0" smtClean="0"/>
              <a:t> </a:t>
            </a:r>
            <a:r>
              <a:rPr lang="hr-HR" dirty="0" err="1" smtClean="0"/>
              <a:t>within</a:t>
            </a:r>
            <a:r>
              <a:rPr lang="hr-HR" dirty="0" smtClean="0"/>
              <a:t> </a:t>
            </a:r>
            <a:r>
              <a:rPr lang="hr-HR" dirty="0" err="1" smtClean="0"/>
              <a:t>organizational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inter-organizational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hr-HR" dirty="0" smtClean="0"/>
          </a:p>
          <a:p>
            <a:pPr marL="514350" indent="-514350" algn="ctr">
              <a:buAutoNum type="alphaLcParenR"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mediate</a:t>
            </a:r>
            <a:r>
              <a:rPr lang="hr-HR" dirty="0" smtClean="0"/>
              <a:t> </a:t>
            </a:r>
            <a:r>
              <a:rPr lang="hr-HR" dirty="0" err="1"/>
              <a:t>d</a:t>
            </a:r>
            <a:r>
              <a:rPr lang="hr-HR" dirty="0" err="1" smtClean="0"/>
              <a:t>iputes</a:t>
            </a:r>
            <a:r>
              <a:rPr lang="hr-HR" dirty="0" smtClean="0"/>
              <a:t> </a:t>
            </a:r>
          </a:p>
          <a:p>
            <a:pPr marL="514350" indent="-514350" algn="ctr">
              <a:buAutoNum type="alphaLcParenR"/>
            </a:pPr>
            <a:r>
              <a:rPr lang="hr-HR" dirty="0"/>
              <a:t>t</a:t>
            </a:r>
            <a:r>
              <a:rPr lang="hr-HR" dirty="0" smtClean="0"/>
              <a:t>o influence </a:t>
            </a:r>
            <a:r>
              <a:rPr lang="hr-HR" dirty="0" err="1" smtClean="0"/>
              <a:t>processes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change</a:t>
            </a: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>
                <a:solidFill>
                  <a:srgbClr val="0070C0"/>
                </a:solidFill>
              </a:rPr>
              <a:t>Communication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>
                <a:solidFill>
                  <a:srgbClr val="0070C0"/>
                </a:solidFill>
              </a:rPr>
              <a:t>Motivation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>
                <a:solidFill>
                  <a:srgbClr val="0070C0"/>
                </a:solidFill>
              </a:rPr>
              <a:t>Delegation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>
                <a:solidFill>
                  <a:srgbClr val="0070C0"/>
                </a:solidFill>
              </a:rPr>
              <a:t>Negotiation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>
                <a:solidFill>
                  <a:srgbClr val="0070C0"/>
                </a:solidFill>
              </a:rPr>
              <a:t>Understanding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behavioral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cues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err="1" smtClean="0">
                <a:solidFill>
                  <a:srgbClr val="0070C0"/>
                </a:solidFill>
              </a:rPr>
              <a:t>Engaging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in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relationships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power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and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authority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26430" y="1981200"/>
            <a:ext cx="342900" cy="47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7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2) </a:t>
            </a:r>
            <a:r>
              <a:rPr lang="hr-HR" dirty="0" err="1" smtClean="0">
                <a:solidFill>
                  <a:srgbClr val="7030A0"/>
                </a:solidFill>
              </a:rPr>
              <a:t>Interpersonal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skills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Might</a:t>
            </a:r>
            <a:r>
              <a:rPr lang="hr-HR" dirty="0" smtClean="0"/>
              <a:t> </a:t>
            </a:r>
            <a:r>
              <a:rPr lang="hr-HR" dirty="0" err="1" smtClean="0"/>
              <a:t>involve</a:t>
            </a:r>
            <a:endParaRPr lang="hr-HR" dirty="0" smtClean="0"/>
          </a:p>
          <a:p>
            <a:endParaRPr lang="hr-HR" dirty="0"/>
          </a:p>
          <a:p>
            <a:pPr>
              <a:buFontTx/>
              <a:buChar char="-"/>
            </a:pPr>
            <a:r>
              <a:rPr lang="hr-HR" dirty="0" err="1"/>
              <a:t>e</a:t>
            </a:r>
            <a:r>
              <a:rPr lang="hr-HR" dirty="0" err="1" smtClean="0"/>
              <a:t>xperimental</a:t>
            </a:r>
            <a:r>
              <a:rPr lang="hr-HR" dirty="0" smtClean="0"/>
              <a:t> </a:t>
            </a:r>
            <a:r>
              <a:rPr lang="hr-HR" dirty="0" err="1" smtClean="0"/>
              <a:t>learning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c</a:t>
            </a:r>
            <a:r>
              <a:rPr lang="hr-HR" dirty="0" err="1" smtClean="0"/>
              <a:t>ase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g</a:t>
            </a:r>
            <a:r>
              <a:rPr lang="hr-HR" dirty="0" err="1" smtClean="0"/>
              <a:t>roup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 smtClean="0"/>
              <a:t>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6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1041</Words>
  <Application>Microsoft Office PowerPoint</Application>
  <PresentationFormat>Widescreen</PresentationFormat>
  <Paragraphs>182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Unit 13  Education in Public Administration</vt:lpstr>
      <vt:lpstr>Education in Public Administration</vt:lpstr>
      <vt:lpstr>Competences and Skills in Public Administration</vt:lpstr>
      <vt:lpstr>Theory vs Practice</vt:lpstr>
      <vt:lpstr>Types of students</vt:lpstr>
      <vt:lpstr>Basic types of knowledge and skills</vt:lpstr>
      <vt:lpstr>1) Cognitive knowledge</vt:lpstr>
      <vt:lpstr>2) Interpersonal or behavioral skills</vt:lpstr>
      <vt:lpstr>2) Interpersonal skills</vt:lpstr>
      <vt:lpstr>3) Intrapersonal skills</vt:lpstr>
      <vt:lpstr>3) Intraperosnal skills </vt:lpstr>
      <vt:lpstr>Conclusion</vt:lpstr>
      <vt:lpstr>Comperehension check</vt:lpstr>
      <vt:lpstr>Vocabulary practice Find the Croatian equivalents for the following English terms: </vt:lpstr>
      <vt:lpstr>Part Two – A Public Administration Curriculum</vt:lpstr>
      <vt:lpstr>Public Administrationa Degrees and Global Challenges</vt:lpstr>
      <vt:lpstr>Master’s of Public Administration Degrees at University College, London</vt:lpstr>
      <vt:lpstr>Which MPA degree is right for me?</vt:lpstr>
      <vt:lpstr>The five MPA degrees</vt:lpstr>
      <vt:lpstr>Discussion</vt:lpstr>
      <vt:lpstr>Vocabulary practice Match the word with the rest of the sentence. Translate into Croatian.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Windows User</cp:lastModifiedBy>
  <cp:revision>77</cp:revision>
  <cp:lastPrinted>2019-10-19T08:19:28Z</cp:lastPrinted>
  <dcterms:created xsi:type="dcterms:W3CDTF">2018-02-24T11:13:03Z</dcterms:created>
  <dcterms:modified xsi:type="dcterms:W3CDTF">2019-10-19T08:33:41Z</dcterms:modified>
</cp:coreProperties>
</file>