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7" r:id="rId9"/>
    <p:sldId id="268" r:id="rId10"/>
    <p:sldId id="263" r:id="rId11"/>
    <p:sldId id="264" r:id="rId12"/>
    <p:sldId id="265" r:id="rId13"/>
    <p:sldId id="269"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D491C9-8DF8-4C80-92A5-18AD3A38F24C}">
          <p14:sldIdLst>
            <p14:sldId id="256"/>
            <p14:sldId id="257"/>
            <p14:sldId id="259"/>
            <p14:sldId id="258"/>
            <p14:sldId id="260"/>
            <p14:sldId id="261"/>
            <p14:sldId id="262"/>
            <p14:sldId id="267"/>
            <p14:sldId id="268"/>
            <p14:sldId id="263"/>
            <p14:sldId id="264"/>
            <p14:sldId id="265"/>
            <p14:sldId id="269"/>
            <p14:sldId id="266"/>
          </p14:sldIdLst>
        </p14:section>
        <p14:section name="Untitled Section" id="{998513E9-482A-41B2-9FA2-EEAA6337CC5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CC0000"/>
    <a:srgbClr val="FF6600"/>
    <a:srgbClr val="DEA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5244" autoAdjust="0"/>
  </p:normalViewPr>
  <p:slideViewPr>
    <p:cSldViewPr snapToGrid="0">
      <p:cViewPr varScale="1">
        <p:scale>
          <a:sx n="121" d="100"/>
          <a:sy n="121" d="100"/>
        </p:scale>
        <p:origin x="192"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C9F12C-70C4-4F44-802F-F0D6C47040A7}"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3921040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C9F12C-70C4-4F44-802F-F0D6C47040A7}"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502784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C9F12C-70C4-4F44-802F-F0D6C47040A7}"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107382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C9F12C-70C4-4F44-802F-F0D6C47040A7}"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374415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C9F12C-70C4-4F44-802F-F0D6C47040A7}"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1815240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C9F12C-70C4-4F44-802F-F0D6C47040A7}" type="datetimeFigureOut">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1049952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C9F12C-70C4-4F44-802F-F0D6C47040A7}" type="datetimeFigureOut">
              <a:rPr lang="en-US" smtClean="0"/>
              <a:t>5/9/2018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1446230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C9F12C-70C4-4F44-802F-F0D6C47040A7}" type="datetimeFigureOut">
              <a:rPr lang="en-US" smtClean="0"/>
              <a:t>5/9/2018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1496403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C9F12C-70C4-4F44-802F-F0D6C47040A7}" type="datetimeFigureOut">
              <a:rPr lang="en-US" smtClean="0"/>
              <a:t>5/9/2018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145628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C9F12C-70C4-4F44-802F-F0D6C47040A7}" type="datetimeFigureOut">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913593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C9F12C-70C4-4F44-802F-F0D6C47040A7}" type="datetimeFigureOut">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2659838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C9F12C-70C4-4F44-802F-F0D6C47040A7}" type="datetimeFigureOut">
              <a:rPr lang="en-US" smtClean="0"/>
              <a:t>5/9/2018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9975C7-2AF7-4B3E-8C0D-0D46EE5712F1}" type="slidenum">
              <a:rPr lang="en-US" smtClean="0"/>
              <a:t>‹#›</a:t>
            </a:fld>
            <a:endParaRPr lang="en-US"/>
          </a:p>
        </p:txBody>
      </p:sp>
    </p:spTree>
    <p:extLst>
      <p:ext uri="{BB962C8B-B14F-4D97-AF65-F5344CB8AC3E}">
        <p14:creationId xmlns:p14="http://schemas.microsoft.com/office/powerpoint/2010/main" val="205182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hr-HR" sz="4900" dirty="0" err="1" smtClean="0"/>
              <a:t>Unit</a:t>
            </a:r>
            <a:r>
              <a:rPr lang="hr-HR" sz="4900" dirty="0" smtClean="0"/>
              <a:t> 12</a:t>
            </a:r>
            <a:r>
              <a:rPr lang="hr-HR" dirty="0" smtClean="0"/>
              <a:t/>
            </a:r>
            <a:br>
              <a:rPr lang="hr-HR" dirty="0" smtClean="0"/>
            </a:br>
            <a:r>
              <a:rPr lang="hr-HR" b="1" i="1" dirty="0" err="1" smtClean="0"/>
              <a:t>The</a:t>
            </a:r>
            <a:r>
              <a:rPr lang="hr-HR" b="1" i="1" dirty="0" smtClean="0"/>
              <a:t> </a:t>
            </a:r>
            <a:r>
              <a:rPr lang="hr-HR" b="1" i="1" dirty="0" err="1" smtClean="0"/>
              <a:t>Executive</a:t>
            </a:r>
            <a:r>
              <a:rPr lang="hr-HR" b="1" i="1" dirty="0" smtClean="0"/>
              <a:t> </a:t>
            </a:r>
            <a:r>
              <a:rPr lang="hr-HR" b="1" i="1" dirty="0" err="1" smtClean="0"/>
              <a:t>Branch</a:t>
            </a:r>
            <a:r>
              <a:rPr lang="hr-HR" b="1" i="1" dirty="0" smtClean="0"/>
              <a:t> </a:t>
            </a:r>
            <a:r>
              <a:rPr lang="hr-HR" b="1" i="1" dirty="0" err="1" smtClean="0"/>
              <a:t>in</a:t>
            </a:r>
            <a:r>
              <a:rPr lang="hr-HR" b="1" i="1" dirty="0" smtClean="0"/>
              <a:t> </a:t>
            </a:r>
            <a:r>
              <a:rPr lang="hr-HR" b="1" i="1" dirty="0" err="1" smtClean="0"/>
              <a:t>the</a:t>
            </a:r>
            <a:r>
              <a:rPr lang="hr-HR" b="1" i="1" dirty="0" smtClean="0"/>
              <a:t> USA</a:t>
            </a:r>
            <a:endParaRPr lang="en-US" b="1" i="1" dirty="0"/>
          </a:p>
        </p:txBody>
      </p:sp>
      <p:sp>
        <p:nvSpPr>
          <p:cNvPr id="3" name="Subtitle 2"/>
          <p:cNvSpPr>
            <a:spLocks noGrp="1"/>
          </p:cNvSpPr>
          <p:nvPr>
            <p:ph type="subTitle" idx="1"/>
          </p:nvPr>
        </p:nvSpPr>
        <p:spPr>
          <a:xfrm>
            <a:off x="1524000" y="3602038"/>
            <a:ext cx="9144000" cy="2732260"/>
          </a:xfrm>
        </p:spPr>
        <p:txBody>
          <a:bodyPr>
            <a:normAutofit fontScale="40000" lnSpcReduction="20000"/>
          </a:bodyPr>
          <a:lstStyle/>
          <a:p>
            <a:endParaRPr lang="hr-HR" dirty="0" smtClean="0"/>
          </a:p>
          <a:p>
            <a:endParaRPr lang="hr-HR" dirty="0"/>
          </a:p>
          <a:p>
            <a:endParaRPr lang="hr-HR" dirty="0" smtClean="0"/>
          </a:p>
          <a:p>
            <a:endParaRPr lang="hr-HR" dirty="0"/>
          </a:p>
          <a:p>
            <a:endParaRPr lang="hr-HR" dirty="0" smtClean="0"/>
          </a:p>
          <a:p>
            <a:endParaRPr lang="hr-HR" dirty="0"/>
          </a:p>
          <a:p>
            <a:endParaRPr lang="hr-HR" dirty="0" smtClean="0"/>
          </a:p>
          <a:p>
            <a:endParaRPr lang="hr-HR" dirty="0"/>
          </a:p>
          <a:p>
            <a:endParaRPr lang="hr-HR" dirty="0" smtClean="0"/>
          </a:p>
          <a:p>
            <a:r>
              <a:rPr lang="hr-HR" sz="3500" dirty="0" smtClean="0"/>
              <a:t>English for </a:t>
            </a:r>
            <a:r>
              <a:rPr lang="hr-HR" sz="3500" dirty="0" err="1" smtClean="0"/>
              <a:t>Lawyers</a:t>
            </a:r>
            <a:r>
              <a:rPr lang="hr-HR" sz="3500" dirty="0" smtClean="0"/>
              <a:t> II</a:t>
            </a:r>
          </a:p>
          <a:p>
            <a:r>
              <a:rPr lang="hr-HR" sz="3500" dirty="0" smtClean="0"/>
              <a:t>Snježana Husinec, </a:t>
            </a:r>
            <a:r>
              <a:rPr lang="hr-HR" sz="3500" dirty="0" err="1" smtClean="0"/>
              <a:t>PhD</a:t>
            </a:r>
            <a:r>
              <a:rPr lang="hr-HR" sz="3500" dirty="0" smtClean="0"/>
              <a:t>., shusinec@pravo.hr</a:t>
            </a:r>
            <a:endParaRPr lang="en-US" sz="3500" dirty="0"/>
          </a:p>
        </p:txBody>
      </p:sp>
    </p:spTree>
    <p:extLst>
      <p:ext uri="{BB962C8B-B14F-4D97-AF65-F5344CB8AC3E}">
        <p14:creationId xmlns:p14="http://schemas.microsoft.com/office/powerpoint/2010/main" val="3844563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Impeachment</a:t>
            </a:r>
            <a:endParaRPr lang="en-US" dirty="0"/>
          </a:p>
        </p:txBody>
      </p:sp>
      <p:sp>
        <p:nvSpPr>
          <p:cNvPr id="3" name="Content Placeholder 2"/>
          <p:cNvSpPr>
            <a:spLocks noGrp="1"/>
          </p:cNvSpPr>
          <p:nvPr>
            <p:ph idx="1"/>
          </p:nvPr>
        </p:nvSpPr>
        <p:spPr/>
        <p:txBody>
          <a:bodyPr/>
          <a:lstStyle/>
          <a:p>
            <a:pPr>
              <a:buFont typeface="Wingdings" panose="05000000000000000000" pitchFamily="2" charset="2"/>
              <a:buNone/>
            </a:pPr>
            <a:r>
              <a:rPr lang="en-US" altLang="sr-Latn-RS" i="1" dirty="0"/>
              <a:t>Read the text and answer the </a:t>
            </a:r>
            <a:r>
              <a:rPr lang="en-US" altLang="sr-Latn-RS" i="1" dirty="0" err="1"/>
              <a:t>questi</a:t>
            </a:r>
            <a:r>
              <a:rPr lang="hr-HR" altLang="sr-Latn-RS" i="1" dirty="0"/>
              <a:t>o</a:t>
            </a:r>
            <a:r>
              <a:rPr lang="en-US" altLang="sr-Latn-RS" i="1" dirty="0"/>
              <a:t>ns:</a:t>
            </a:r>
          </a:p>
          <a:p>
            <a:pPr>
              <a:buFont typeface="Wingdings" panose="05000000000000000000" pitchFamily="2" charset="2"/>
              <a:buNone/>
            </a:pPr>
            <a:endParaRPr lang="en-US" altLang="sr-Latn-RS" dirty="0"/>
          </a:p>
          <a:p>
            <a:r>
              <a:rPr lang="en-US" altLang="sr-Latn-RS" dirty="0">
                <a:solidFill>
                  <a:srgbClr val="002060"/>
                </a:solidFill>
              </a:rPr>
              <a:t>What is impeachment?</a:t>
            </a:r>
          </a:p>
          <a:p>
            <a:r>
              <a:rPr lang="en-US" altLang="sr-Latn-RS" dirty="0">
                <a:solidFill>
                  <a:srgbClr val="002060"/>
                </a:solidFill>
              </a:rPr>
              <a:t>Who can be impeached?</a:t>
            </a:r>
          </a:p>
          <a:p>
            <a:r>
              <a:rPr lang="en-US" altLang="sr-Latn-RS" dirty="0">
                <a:solidFill>
                  <a:srgbClr val="002060"/>
                </a:solidFill>
              </a:rPr>
              <a:t>What are the grounds for impeachment?</a:t>
            </a:r>
          </a:p>
          <a:p>
            <a:r>
              <a:rPr lang="en-US" altLang="sr-Latn-RS" dirty="0">
                <a:solidFill>
                  <a:srgbClr val="002060"/>
                </a:solidFill>
              </a:rPr>
              <a:t>What body has the power of impeachment?</a:t>
            </a:r>
          </a:p>
          <a:p>
            <a:r>
              <a:rPr lang="en-US" altLang="sr-Latn-RS" dirty="0">
                <a:solidFill>
                  <a:srgbClr val="002060"/>
                </a:solidFill>
              </a:rPr>
              <a:t>What is the role of the House and what of the Senate in the process of impeachment?</a:t>
            </a:r>
          </a:p>
          <a:p>
            <a:endParaRPr lang="en-US" dirty="0"/>
          </a:p>
        </p:txBody>
      </p:sp>
    </p:spTree>
    <p:extLst>
      <p:ext uri="{BB962C8B-B14F-4D97-AF65-F5344CB8AC3E}">
        <p14:creationId xmlns:p14="http://schemas.microsoft.com/office/powerpoint/2010/main" val="2001846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Impeachment</a:t>
            </a:r>
            <a:endParaRPr lang="en-US" dirty="0"/>
          </a:p>
        </p:txBody>
      </p:sp>
      <p:sp>
        <p:nvSpPr>
          <p:cNvPr id="3" name="Content Placeholder 2"/>
          <p:cNvSpPr>
            <a:spLocks noGrp="1"/>
          </p:cNvSpPr>
          <p:nvPr>
            <p:ph idx="1"/>
          </p:nvPr>
        </p:nvSpPr>
        <p:spPr>
          <a:xfrm>
            <a:off x="838200" y="1825625"/>
            <a:ext cx="11198772" cy="4351338"/>
          </a:xfrm>
        </p:spPr>
        <p:txBody>
          <a:bodyPr>
            <a:normAutofit fontScale="92500" lnSpcReduction="10000"/>
          </a:bodyPr>
          <a:lstStyle/>
          <a:p>
            <a:pPr algn="ctr">
              <a:buFont typeface="Wingdings" panose="05000000000000000000" pitchFamily="2" charset="2"/>
              <a:buNone/>
            </a:pPr>
            <a:r>
              <a:rPr lang="en-US" altLang="sr-Latn-RS" dirty="0">
                <a:solidFill>
                  <a:srgbClr val="C00000"/>
                </a:solidFill>
              </a:rPr>
              <a:t>The process that enables legislative body to remove a public</a:t>
            </a:r>
            <a:endParaRPr lang="hr-HR" altLang="sr-Latn-RS" dirty="0">
              <a:solidFill>
                <a:srgbClr val="C00000"/>
              </a:solidFill>
            </a:endParaRPr>
          </a:p>
          <a:p>
            <a:pPr algn="ctr">
              <a:buFont typeface="Wingdings" panose="05000000000000000000" pitchFamily="2" charset="2"/>
              <a:buNone/>
            </a:pPr>
            <a:r>
              <a:rPr lang="en-US" altLang="sr-Latn-RS" dirty="0">
                <a:solidFill>
                  <a:srgbClr val="C00000"/>
                </a:solidFill>
              </a:rPr>
              <a:t>official from office (President, Vice President all civil officers of </a:t>
            </a:r>
            <a:r>
              <a:rPr lang="en-US" altLang="sr-Latn-RS" dirty="0" smtClean="0">
                <a:solidFill>
                  <a:srgbClr val="C00000"/>
                </a:solidFill>
              </a:rPr>
              <a:t>the</a:t>
            </a:r>
            <a:r>
              <a:rPr lang="hr-HR" altLang="sr-Latn-RS" dirty="0">
                <a:solidFill>
                  <a:srgbClr val="C00000"/>
                </a:solidFill>
              </a:rPr>
              <a:t> </a:t>
            </a:r>
            <a:r>
              <a:rPr lang="en-US" altLang="sr-Latn-RS" dirty="0" smtClean="0">
                <a:solidFill>
                  <a:srgbClr val="C00000"/>
                </a:solidFill>
              </a:rPr>
              <a:t>US</a:t>
            </a:r>
            <a:r>
              <a:rPr lang="en-US" altLang="sr-Latn-RS" dirty="0">
                <a:solidFill>
                  <a:srgbClr val="C00000"/>
                </a:solidFill>
              </a:rPr>
              <a:t>)</a:t>
            </a:r>
            <a:endParaRPr lang="hr-HR" altLang="sr-Latn-RS" dirty="0">
              <a:solidFill>
                <a:srgbClr val="C00000"/>
              </a:solidFill>
            </a:endParaRPr>
          </a:p>
          <a:p>
            <a:endParaRPr lang="en-US" altLang="sr-Latn-RS" sz="900" dirty="0">
              <a:solidFill>
                <a:srgbClr val="FFC000"/>
              </a:solidFill>
            </a:endParaRPr>
          </a:p>
          <a:p>
            <a:r>
              <a:rPr lang="hr-HR" altLang="sr-Latn-RS" dirty="0"/>
              <a:t>A</a:t>
            </a:r>
            <a:r>
              <a:rPr lang="en-US" altLang="sr-Latn-RS" dirty="0" err="1"/>
              <a:t>uthorized</a:t>
            </a:r>
            <a:r>
              <a:rPr lang="en-US" altLang="sr-Latn-RS" dirty="0"/>
              <a:t> by the Constitution</a:t>
            </a:r>
            <a:endParaRPr lang="hr-HR" altLang="sr-Latn-RS" dirty="0"/>
          </a:p>
          <a:p>
            <a:endParaRPr lang="en-US" altLang="sr-Latn-RS" sz="900" dirty="0"/>
          </a:p>
          <a:p>
            <a:r>
              <a:rPr lang="en-US" altLang="sr-Latn-RS" dirty="0"/>
              <a:t>It consists of two parts:</a:t>
            </a:r>
            <a:endParaRPr lang="hr-HR" altLang="sr-Latn-RS" dirty="0"/>
          </a:p>
          <a:p>
            <a:pPr>
              <a:buFont typeface="Wingdings" panose="05000000000000000000" pitchFamily="2" charset="2"/>
              <a:buNone/>
            </a:pPr>
            <a:r>
              <a:rPr lang="en-US" altLang="sr-Latn-RS" dirty="0"/>
              <a:t>I </a:t>
            </a:r>
            <a:r>
              <a:rPr lang="en-US" altLang="sr-Latn-RS" dirty="0">
                <a:solidFill>
                  <a:srgbClr val="00B050"/>
                </a:solidFill>
              </a:rPr>
              <a:t>an accusation or indictment – The sole power of </a:t>
            </a:r>
            <a:r>
              <a:rPr lang="hr-HR" altLang="sr-Latn-RS" dirty="0" err="1" smtClean="0">
                <a:solidFill>
                  <a:srgbClr val="00B050"/>
                </a:solidFill>
              </a:rPr>
              <a:t>the</a:t>
            </a:r>
            <a:r>
              <a:rPr lang="hr-HR" altLang="sr-Latn-RS" dirty="0" smtClean="0">
                <a:solidFill>
                  <a:srgbClr val="00B050"/>
                </a:solidFill>
              </a:rPr>
              <a:t> </a:t>
            </a:r>
            <a:r>
              <a:rPr lang="en-US" altLang="sr-Latn-RS" dirty="0" smtClean="0">
                <a:solidFill>
                  <a:srgbClr val="00B050"/>
                </a:solidFill>
              </a:rPr>
              <a:t>House </a:t>
            </a:r>
            <a:r>
              <a:rPr lang="en-US" altLang="sr-Latn-RS" dirty="0">
                <a:solidFill>
                  <a:srgbClr val="00B050"/>
                </a:solidFill>
              </a:rPr>
              <a:t>of </a:t>
            </a:r>
            <a:r>
              <a:rPr lang="hr-HR" altLang="sr-Latn-RS" dirty="0" smtClean="0">
                <a:solidFill>
                  <a:srgbClr val="00B050"/>
                </a:solidFill>
              </a:rPr>
              <a:t>R</a:t>
            </a:r>
            <a:r>
              <a:rPr lang="en-US" altLang="sr-Latn-RS" dirty="0" err="1" smtClean="0">
                <a:solidFill>
                  <a:srgbClr val="00B050"/>
                </a:solidFill>
              </a:rPr>
              <a:t>epresentatives</a:t>
            </a:r>
            <a:endParaRPr lang="en-US" altLang="sr-Latn-RS" dirty="0">
              <a:solidFill>
                <a:srgbClr val="00B050"/>
              </a:solidFill>
            </a:endParaRPr>
          </a:p>
          <a:p>
            <a:pPr>
              <a:buFont typeface="Wingdings" panose="05000000000000000000" pitchFamily="2" charset="2"/>
              <a:buNone/>
            </a:pPr>
            <a:r>
              <a:rPr lang="en-US" altLang="sr-Latn-RS" dirty="0"/>
              <a:t>II </a:t>
            </a:r>
            <a:r>
              <a:rPr lang="en-US" altLang="sr-Latn-RS" dirty="0">
                <a:solidFill>
                  <a:srgbClr val="00B050"/>
                </a:solidFill>
              </a:rPr>
              <a:t>a trial – The sole power of </a:t>
            </a:r>
            <a:r>
              <a:rPr lang="hr-HR" altLang="sr-Latn-RS" dirty="0" err="1" smtClean="0">
                <a:solidFill>
                  <a:srgbClr val="00B050"/>
                </a:solidFill>
              </a:rPr>
              <a:t>the</a:t>
            </a:r>
            <a:r>
              <a:rPr lang="hr-HR" altLang="sr-Latn-RS" dirty="0" smtClean="0">
                <a:solidFill>
                  <a:srgbClr val="00B050"/>
                </a:solidFill>
              </a:rPr>
              <a:t> </a:t>
            </a:r>
            <a:r>
              <a:rPr lang="en-US" altLang="sr-Latn-RS" dirty="0" smtClean="0">
                <a:solidFill>
                  <a:srgbClr val="00B050"/>
                </a:solidFill>
              </a:rPr>
              <a:t>Senate</a:t>
            </a:r>
            <a:endParaRPr lang="en-US" altLang="sr-Latn-RS" dirty="0">
              <a:solidFill>
                <a:srgbClr val="00B050"/>
              </a:solidFill>
            </a:endParaRPr>
          </a:p>
          <a:p>
            <a:pPr>
              <a:buFont typeface="Wingdings" panose="05000000000000000000" pitchFamily="2" charset="2"/>
              <a:buNone/>
            </a:pPr>
            <a:endParaRPr lang="hr-HR" altLang="sr-Latn-RS" dirty="0"/>
          </a:p>
          <a:p>
            <a:pPr>
              <a:buFont typeface="Wingdings" panose="05000000000000000000" pitchFamily="2" charset="2"/>
              <a:buNone/>
            </a:pPr>
            <a:r>
              <a:rPr lang="en-US" altLang="sr-Latn-RS" dirty="0"/>
              <a:t>Civil officers = federal judges and cabinet members, but not Senators and Representatives</a:t>
            </a:r>
          </a:p>
          <a:p>
            <a:endParaRPr lang="en-US" dirty="0"/>
          </a:p>
        </p:txBody>
      </p:sp>
    </p:spTree>
    <p:extLst>
      <p:ext uri="{BB962C8B-B14F-4D97-AF65-F5344CB8AC3E}">
        <p14:creationId xmlns:p14="http://schemas.microsoft.com/office/powerpoint/2010/main" val="1924747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grounds</a:t>
            </a:r>
            <a:r>
              <a:rPr lang="hr-HR" dirty="0" smtClean="0"/>
              <a:t> for </a:t>
            </a:r>
            <a:r>
              <a:rPr lang="hr-HR" dirty="0" err="1" smtClean="0"/>
              <a:t>impeachment</a:t>
            </a:r>
            <a:endParaRPr lang="en-US" dirty="0"/>
          </a:p>
        </p:txBody>
      </p:sp>
      <p:sp>
        <p:nvSpPr>
          <p:cNvPr id="3" name="Content Placeholder 2"/>
          <p:cNvSpPr>
            <a:spLocks noGrp="1"/>
          </p:cNvSpPr>
          <p:nvPr>
            <p:ph idx="1"/>
          </p:nvPr>
        </p:nvSpPr>
        <p:spPr/>
        <p:txBody>
          <a:bodyPr>
            <a:normAutofit lnSpcReduction="10000"/>
          </a:bodyPr>
          <a:lstStyle/>
          <a:p>
            <a:r>
              <a:rPr lang="en-US" altLang="sr-Latn-RS" dirty="0"/>
              <a:t>defined by the Constitution</a:t>
            </a:r>
            <a:endParaRPr lang="hr-HR" altLang="sr-Latn-RS" dirty="0"/>
          </a:p>
          <a:p>
            <a:endParaRPr lang="en-US" altLang="sr-Latn-RS" dirty="0"/>
          </a:p>
          <a:p>
            <a:pPr>
              <a:buFont typeface="Wingdings" panose="05000000000000000000" pitchFamily="2" charset="2"/>
              <a:buAutoNum type="alphaLcParenR"/>
            </a:pPr>
            <a:r>
              <a:rPr lang="hr-HR" altLang="sr-Latn-RS" dirty="0">
                <a:solidFill>
                  <a:srgbClr val="C00000"/>
                </a:solidFill>
              </a:rPr>
              <a:t>TREASON</a:t>
            </a:r>
            <a:endParaRPr lang="en-US" altLang="sr-Latn-RS" dirty="0">
              <a:solidFill>
                <a:srgbClr val="C00000"/>
              </a:solidFill>
            </a:endParaRPr>
          </a:p>
          <a:p>
            <a:pPr>
              <a:buFont typeface="Wingdings" panose="05000000000000000000" pitchFamily="2" charset="2"/>
              <a:buAutoNum type="alphaLcParenR"/>
            </a:pPr>
            <a:r>
              <a:rPr lang="hr-HR" altLang="sr-Latn-RS" dirty="0">
                <a:solidFill>
                  <a:srgbClr val="C00000"/>
                </a:solidFill>
              </a:rPr>
              <a:t>BRIBERY</a:t>
            </a:r>
            <a:endParaRPr lang="en-US" altLang="sr-Latn-RS" dirty="0">
              <a:solidFill>
                <a:srgbClr val="C00000"/>
              </a:solidFill>
            </a:endParaRPr>
          </a:p>
          <a:p>
            <a:pPr>
              <a:buFont typeface="Wingdings" panose="05000000000000000000" pitchFamily="2" charset="2"/>
              <a:buAutoNum type="alphaLcParenR"/>
            </a:pPr>
            <a:r>
              <a:rPr lang="hr-HR" altLang="sr-Latn-RS" dirty="0" err="1">
                <a:solidFill>
                  <a:srgbClr val="C00000"/>
                </a:solidFill>
              </a:rPr>
              <a:t>Other</a:t>
            </a:r>
            <a:r>
              <a:rPr lang="hr-HR" altLang="sr-Latn-RS" dirty="0">
                <a:solidFill>
                  <a:srgbClr val="C00000"/>
                </a:solidFill>
              </a:rPr>
              <a:t> HIGH CRIMES</a:t>
            </a:r>
            <a:r>
              <a:rPr lang="en-US" altLang="sr-Latn-RS" dirty="0">
                <a:solidFill>
                  <a:srgbClr val="C00000"/>
                </a:solidFill>
              </a:rPr>
              <a:t> or </a:t>
            </a:r>
            <a:r>
              <a:rPr lang="hr-HR" altLang="sr-Latn-RS" dirty="0">
                <a:solidFill>
                  <a:srgbClr val="C00000"/>
                </a:solidFill>
              </a:rPr>
              <a:t>MISDEMEANORS</a:t>
            </a:r>
          </a:p>
          <a:p>
            <a:pPr>
              <a:buFont typeface="Wingdings" panose="05000000000000000000" pitchFamily="2" charset="2"/>
              <a:buNone/>
            </a:pPr>
            <a:endParaRPr lang="en-US" altLang="sr-Latn-RS" dirty="0"/>
          </a:p>
          <a:p>
            <a:pPr>
              <a:buFont typeface="Wingdings" panose="05000000000000000000" pitchFamily="2" charset="2"/>
              <a:buNone/>
            </a:pPr>
            <a:r>
              <a:rPr lang="en-US" altLang="sr-Latn-RS" dirty="0"/>
              <a:t>-      an </a:t>
            </a:r>
            <a:r>
              <a:rPr lang="en-US" altLang="sr-Latn-RS" dirty="0" err="1"/>
              <a:t>impeacheable</a:t>
            </a:r>
            <a:r>
              <a:rPr lang="en-US" altLang="sr-Latn-RS" dirty="0"/>
              <a:t> offence is not limited to conduct which is indictable, but conduct that </a:t>
            </a:r>
            <a:r>
              <a:rPr lang="en-US" altLang="sr-Latn-RS" u="sng" dirty="0"/>
              <a:t>undermines the integrity of a public office</a:t>
            </a:r>
            <a:r>
              <a:rPr lang="en-US" altLang="sr-Latn-RS" dirty="0"/>
              <a:t> or is in </a:t>
            </a:r>
            <a:r>
              <a:rPr lang="en-US" altLang="sr-Latn-RS" u="sng" dirty="0"/>
              <a:t>disregard of constitutional duties </a:t>
            </a:r>
            <a:r>
              <a:rPr lang="en-US" altLang="sr-Latn-RS" dirty="0"/>
              <a:t>or involves </a:t>
            </a:r>
            <a:r>
              <a:rPr lang="en-US" altLang="sr-Latn-RS" u="sng" dirty="0"/>
              <a:t>abuse of power </a:t>
            </a:r>
            <a:r>
              <a:rPr lang="en-US" altLang="sr-Latn-RS" dirty="0"/>
              <a:t>is gen</a:t>
            </a:r>
            <a:r>
              <a:rPr lang="hr-HR" altLang="sr-Latn-RS" dirty="0"/>
              <a:t>e</a:t>
            </a:r>
            <a:r>
              <a:rPr lang="en-US" altLang="sr-Latn-RS" dirty="0"/>
              <a:t>rally regarded as grounds for impeachment</a:t>
            </a:r>
          </a:p>
          <a:p>
            <a:endParaRPr lang="en-US" dirty="0"/>
          </a:p>
        </p:txBody>
      </p:sp>
    </p:spTree>
    <p:extLst>
      <p:ext uri="{BB962C8B-B14F-4D97-AF65-F5344CB8AC3E}">
        <p14:creationId xmlns:p14="http://schemas.microsoft.com/office/powerpoint/2010/main" val="3314235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Impeachment</a:t>
            </a:r>
            <a:endParaRPr lang="en-US" dirty="0"/>
          </a:p>
        </p:txBody>
      </p:sp>
      <p:sp>
        <p:nvSpPr>
          <p:cNvPr id="3" name="Content Placeholder 2"/>
          <p:cNvSpPr>
            <a:spLocks noGrp="1"/>
          </p:cNvSpPr>
          <p:nvPr>
            <p:ph idx="1"/>
          </p:nvPr>
        </p:nvSpPr>
        <p:spPr/>
        <p:txBody>
          <a:bodyPr/>
          <a:lstStyle/>
          <a:p>
            <a:r>
              <a:rPr lang="hr-HR" i="1" dirty="0" err="1" smtClean="0"/>
              <a:t>Read</a:t>
            </a:r>
            <a:r>
              <a:rPr lang="hr-HR" i="1" dirty="0" smtClean="0"/>
              <a:t> </a:t>
            </a:r>
            <a:r>
              <a:rPr lang="hr-HR" i="1" dirty="0" err="1" smtClean="0"/>
              <a:t>the</a:t>
            </a:r>
            <a:r>
              <a:rPr lang="hr-HR" i="1" dirty="0" smtClean="0"/>
              <a:t> </a:t>
            </a:r>
            <a:r>
              <a:rPr lang="hr-HR" i="1" dirty="0" err="1" smtClean="0"/>
              <a:t>text</a:t>
            </a:r>
            <a:r>
              <a:rPr lang="hr-HR" i="1" dirty="0" smtClean="0"/>
              <a:t> on p. 110 </a:t>
            </a:r>
            <a:r>
              <a:rPr lang="hr-HR" i="1" dirty="0" err="1" smtClean="0"/>
              <a:t>and</a:t>
            </a:r>
            <a:r>
              <a:rPr lang="hr-HR" i="1" dirty="0"/>
              <a:t> </a:t>
            </a:r>
            <a:r>
              <a:rPr lang="hr-HR" i="1" dirty="0" smtClean="0"/>
              <a:t>111 </a:t>
            </a:r>
            <a:r>
              <a:rPr lang="hr-HR" i="1" dirty="0" err="1" smtClean="0"/>
              <a:t>and</a:t>
            </a:r>
            <a:r>
              <a:rPr lang="hr-HR" i="1" dirty="0" smtClean="0"/>
              <a:t> </a:t>
            </a:r>
            <a:r>
              <a:rPr lang="hr-HR" i="1" dirty="0" err="1" smtClean="0"/>
              <a:t>answer</a:t>
            </a:r>
            <a:r>
              <a:rPr lang="hr-HR" i="1" dirty="0" smtClean="0"/>
              <a:t> </a:t>
            </a:r>
            <a:r>
              <a:rPr lang="hr-HR" i="1" dirty="0" err="1" smtClean="0"/>
              <a:t>the</a:t>
            </a:r>
            <a:r>
              <a:rPr lang="hr-HR" i="1" dirty="0" smtClean="0"/>
              <a:t> </a:t>
            </a:r>
            <a:r>
              <a:rPr lang="hr-HR" i="1" dirty="0" err="1" smtClean="0"/>
              <a:t>questions</a:t>
            </a:r>
            <a:r>
              <a:rPr lang="hr-HR" i="1" dirty="0" smtClean="0"/>
              <a:t> </a:t>
            </a:r>
            <a:r>
              <a:rPr lang="hr-HR" i="1" dirty="0" err="1" smtClean="0"/>
              <a:t>in</a:t>
            </a:r>
            <a:r>
              <a:rPr lang="hr-HR" i="1" dirty="0" smtClean="0"/>
              <a:t> ex. I.</a:t>
            </a:r>
            <a:endParaRPr lang="en-US" i="1" dirty="0"/>
          </a:p>
        </p:txBody>
      </p:sp>
    </p:spTree>
    <p:extLst>
      <p:ext uri="{BB962C8B-B14F-4D97-AF65-F5344CB8AC3E}">
        <p14:creationId xmlns:p14="http://schemas.microsoft.com/office/powerpoint/2010/main" val="384724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Translation</a:t>
            </a:r>
            <a:r>
              <a:rPr lang="hr-HR" dirty="0" smtClean="0"/>
              <a:t> </a:t>
            </a:r>
            <a:r>
              <a:rPr lang="hr-HR" smtClean="0"/>
              <a:t>practice</a:t>
            </a:r>
            <a:endParaRPr lang="en-US"/>
          </a:p>
        </p:txBody>
      </p:sp>
      <p:sp>
        <p:nvSpPr>
          <p:cNvPr id="3" name="Content Placeholder 2"/>
          <p:cNvSpPr>
            <a:spLocks noGrp="1"/>
          </p:cNvSpPr>
          <p:nvPr>
            <p:ph idx="1"/>
          </p:nvPr>
        </p:nvSpPr>
        <p:spPr/>
        <p:txBody>
          <a:bodyPr>
            <a:normAutofit fontScale="92500"/>
          </a:bodyPr>
          <a:lstStyle/>
          <a:p>
            <a:pPr marL="68263" indent="0">
              <a:buFont typeface="Wingdings" panose="05000000000000000000" pitchFamily="2" charset="2"/>
              <a:buNone/>
            </a:pPr>
            <a:r>
              <a:rPr lang="en-US" altLang="en-US" dirty="0"/>
              <a:t>Article II, Section. 2.</a:t>
            </a:r>
          </a:p>
          <a:p>
            <a:pPr marL="68263" indent="0">
              <a:buFont typeface="Wingdings" panose="05000000000000000000" pitchFamily="2" charset="2"/>
              <a:buNone/>
            </a:pPr>
            <a:endParaRPr lang="en-US" altLang="en-US" dirty="0"/>
          </a:p>
          <a:p>
            <a:pPr marL="68263" indent="0">
              <a:buFont typeface="Wingdings" panose="05000000000000000000" pitchFamily="2" charset="2"/>
              <a:buNone/>
            </a:pPr>
            <a:r>
              <a:rPr lang="en-US" altLang="en-US" dirty="0"/>
              <a:t>He shall have Power, by and with the Advice and Consent of the Senate, to make Treaties, provided two thirds of the Senators present concur; and he shall nominate, and by and with the Advice and Consent of the Senate, shall appoint Ambassadors, other public Ministers and Consuls, Judges of the supreme Court, and all other Officers of the United States, whose Appointments are not herein otherwise provided for, and which shall be established by Law: but the Congress may by Law vest the Appointment of such inferior Officers, as they think proper, in the President alone, in the Courts of Law, or in the Heads of Departments.</a:t>
            </a:r>
            <a:endParaRPr lang="hr-HR" altLang="en-US" dirty="0"/>
          </a:p>
          <a:p>
            <a:endParaRPr lang="en-US" dirty="0"/>
          </a:p>
        </p:txBody>
      </p:sp>
    </p:spTree>
    <p:extLst>
      <p:ext uri="{BB962C8B-B14F-4D97-AF65-F5344CB8AC3E}">
        <p14:creationId xmlns:p14="http://schemas.microsoft.com/office/powerpoint/2010/main" val="3047459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Executive</a:t>
            </a:r>
            <a:r>
              <a:rPr lang="hr-HR" dirty="0" smtClean="0"/>
              <a:t> </a:t>
            </a:r>
            <a:r>
              <a:rPr lang="hr-HR" dirty="0" err="1" smtClean="0"/>
              <a:t>Branch</a:t>
            </a:r>
            <a:r>
              <a:rPr lang="hr-HR" dirty="0" smtClean="0"/>
              <a:t> </a:t>
            </a:r>
            <a:r>
              <a:rPr lang="hr-HR" dirty="0" err="1" smtClean="0"/>
              <a:t>in</a:t>
            </a:r>
            <a:r>
              <a:rPr lang="hr-HR" dirty="0" smtClean="0"/>
              <a:t> </a:t>
            </a:r>
            <a:r>
              <a:rPr lang="hr-HR" dirty="0" err="1" smtClean="0"/>
              <a:t>the</a:t>
            </a:r>
            <a:r>
              <a:rPr lang="hr-HR" dirty="0" smtClean="0"/>
              <a:t> USA</a:t>
            </a:r>
            <a:endParaRPr lang="en-US" dirty="0"/>
          </a:p>
        </p:txBody>
      </p:sp>
      <p:sp>
        <p:nvSpPr>
          <p:cNvPr id="3" name="Content Placeholder 2"/>
          <p:cNvSpPr>
            <a:spLocks noGrp="1"/>
          </p:cNvSpPr>
          <p:nvPr>
            <p:ph idx="1"/>
          </p:nvPr>
        </p:nvSpPr>
        <p:spPr/>
        <p:txBody>
          <a:bodyPr/>
          <a:lstStyle/>
          <a:p>
            <a:r>
              <a:rPr lang="hr-HR" dirty="0" err="1" smtClean="0"/>
              <a:t>Remember</a:t>
            </a:r>
            <a:r>
              <a:rPr lang="hr-HR" dirty="0" smtClean="0"/>
              <a:t> </a:t>
            </a:r>
            <a:r>
              <a:rPr lang="hr-HR" dirty="0" err="1" smtClean="0"/>
              <a:t>what</a:t>
            </a:r>
            <a:r>
              <a:rPr lang="hr-HR" dirty="0" smtClean="0"/>
              <a:t> </a:t>
            </a:r>
            <a:r>
              <a:rPr lang="hr-HR" dirty="0" err="1" smtClean="0"/>
              <a:t>you</a:t>
            </a:r>
            <a:r>
              <a:rPr lang="hr-HR" dirty="0" smtClean="0"/>
              <a:t> </a:t>
            </a:r>
            <a:r>
              <a:rPr lang="hr-HR" dirty="0" err="1" smtClean="0"/>
              <a:t>have</a:t>
            </a:r>
            <a:r>
              <a:rPr lang="hr-HR" dirty="0" smtClean="0"/>
              <a:t> </a:t>
            </a:r>
            <a:r>
              <a:rPr lang="hr-HR" dirty="0" err="1" smtClean="0"/>
              <a:t>learned</a:t>
            </a:r>
            <a:r>
              <a:rPr lang="hr-HR" dirty="0" smtClean="0"/>
              <a:t> </a:t>
            </a:r>
            <a:r>
              <a:rPr lang="hr-HR" dirty="0" err="1" smtClean="0"/>
              <a:t>about</a:t>
            </a:r>
            <a:r>
              <a:rPr lang="hr-HR" dirty="0" smtClean="0"/>
              <a:t> </a:t>
            </a:r>
            <a:r>
              <a:rPr lang="hr-HR" dirty="0" err="1" smtClean="0"/>
              <a:t>the</a:t>
            </a:r>
            <a:r>
              <a:rPr lang="hr-HR" dirty="0" smtClean="0"/>
              <a:t> </a:t>
            </a:r>
            <a:r>
              <a:rPr lang="hr-HR" dirty="0" err="1" smtClean="0"/>
              <a:t>executive</a:t>
            </a:r>
            <a:r>
              <a:rPr lang="hr-HR" dirty="0" smtClean="0"/>
              <a:t> </a:t>
            </a:r>
            <a:r>
              <a:rPr lang="hr-HR" dirty="0" err="1" smtClean="0"/>
              <a:t>branch</a:t>
            </a:r>
            <a:r>
              <a:rPr lang="hr-HR" dirty="0" smtClean="0"/>
              <a:t> </a:t>
            </a:r>
            <a:r>
              <a:rPr lang="hr-HR" dirty="0" err="1" smtClean="0"/>
              <a:t>of</a:t>
            </a:r>
            <a:r>
              <a:rPr lang="hr-HR" dirty="0" smtClean="0"/>
              <a:t> </a:t>
            </a:r>
            <a:r>
              <a:rPr lang="hr-HR" dirty="0" err="1" smtClean="0"/>
              <a:t>government</a:t>
            </a:r>
            <a:r>
              <a:rPr lang="hr-HR" dirty="0" smtClean="0"/>
              <a:t>? Who </a:t>
            </a:r>
            <a:r>
              <a:rPr lang="hr-HR" dirty="0" err="1" smtClean="0"/>
              <a:t>exercises</a:t>
            </a:r>
            <a:r>
              <a:rPr lang="hr-HR" dirty="0" smtClean="0"/>
              <a:t> </a:t>
            </a:r>
            <a:r>
              <a:rPr lang="hr-HR" dirty="0" err="1" smtClean="0"/>
              <a:t>and</a:t>
            </a:r>
            <a:r>
              <a:rPr lang="hr-HR" dirty="0" smtClean="0"/>
              <a:t> </a:t>
            </a:r>
            <a:r>
              <a:rPr lang="hr-HR" dirty="0" err="1" smtClean="0"/>
              <a:t>what</a:t>
            </a:r>
            <a:r>
              <a:rPr lang="hr-HR" dirty="0" smtClean="0"/>
              <a:t> are </a:t>
            </a:r>
            <a:r>
              <a:rPr lang="hr-HR" dirty="0" err="1" smtClean="0"/>
              <a:t>its</a:t>
            </a:r>
            <a:r>
              <a:rPr lang="hr-HR" dirty="0" smtClean="0"/>
              <a:t> </a:t>
            </a:r>
            <a:r>
              <a:rPr lang="hr-HR" dirty="0" err="1" smtClean="0"/>
              <a:t>tasks</a:t>
            </a:r>
            <a:r>
              <a:rPr lang="hr-HR" dirty="0" smtClean="0"/>
              <a:t>?</a:t>
            </a:r>
          </a:p>
          <a:p>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difference</a:t>
            </a:r>
            <a:r>
              <a:rPr lang="hr-HR" dirty="0" smtClean="0"/>
              <a:t> </a:t>
            </a:r>
            <a:r>
              <a:rPr lang="hr-HR" dirty="0" err="1" smtClean="0"/>
              <a:t>between</a:t>
            </a:r>
            <a:r>
              <a:rPr lang="hr-HR" dirty="0" smtClean="0"/>
              <a:t> </a:t>
            </a:r>
            <a:r>
              <a:rPr lang="hr-HR" dirty="0" err="1" smtClean="0"/>
              <a:t>the</a:t>
            </a:r>
            <a:r>
              <a:rPr lang="hr-HR" dirty="0" smtClean="0"/>
              <a:t> </a:t>
            </a:r>
            <a:r>
              <a:rPr lang="hr-HR" dirty="0" err="1" smtClean="0"/>
              <a:t>parliamentary</a:t>
            </a:r>
            <a:r>
              <a:rPr lang="hr-HR" dirty="0" smtClean="0"/>
              <a:t> </a:t>
            </a:r>
            <a:r>
              <a:rPr lang="hr-HR" dirty="0" err="1" smtClean="0"/>
              <a:t>and</a:t>
            </a:r>
            <a:r>
              <a:rPr lang="hr-HR" dirty="0" smtClean="0"/>
              <a:t> </a:t>
            </a:r>
            <a:r>
              <a:rPr lang="hr-HR" dirty="0" err="1" smtClean="0"/>
              <a:t>presidential</a:t>
            </a:r>
            <a:r>
              <a:rPr lang="hr-HR" dirty="0" smtClean="0"/>
              <a:t> </a:t>
            </a:r>
            <a:r>
              <a:rPr lang="hr-HR" dirty="0" err="1" smtClean="0"/>
              <a:t>and</a:t>
            </a:r>
            <a:r>
              <a:rPr lang="hr-HR" dirty="0" smtClean="0"/>
              <a:t> </a:t>
            </a:r>
            <a:r>
              <a:rPr lang="hr-HR" dirty="0" err="1" smtClean="0"/>
              <a:t>semi-presidential</a:t>
            </a:r>
            <a:r>
              <a:rPr lang="hr-HR" dirty="0" smtClean="0"/>
              <a:t> system </a:t>
            </a:r>
            <a:r>
              <a:rPr lang="hr-HR" dirty="0" err="1" smtClean="0"/>
              <a:t>of</a:t>
            </a:r>
            <a:r>
              <a:rPr lang="hr-HR" dirty="0" smtClean="0"/>
              <a:t> </a:t>
            </a:r>
            <a:r>
              <a:rPr lang="hr-HR" dirty="0" err="1" smtClean="0"/>
              <a:t>government</a:t>
            </a:r>
            <a:r>
              <a:rPr lang="hr-HR" dirty="0" smtClean="0"/>
              <a:t>?</a:t>
            </a:r>
          </a:p>
          <a:p>
            <a:r>
              <a:rPr lang="hr-HR" dirty="0" err="1" smtClean="0"/>
              <a:t>Where</a:t>
            </a:r>
            <a:r>
              <a:rPr lang="hr-HR" dirty="0" smtClean="0"/>
              <a:t> are </a:t>
            </a:r>
            <a:r>
              <a:rPr lang="hr-HR" dirty="0" err="1" smtClean="0"/>
              <a:t>the</a:t>
            </a:r>
            <a:r>
              <a:rPr lang="hr-HR" dirty="0" smtClean="0"/>
              <a:t> </a:t>
            </a:r>
            <a:r>
              <a:rPr lang="hr-HR" dirty="0" err="1" smtClean="0"/>
              <a:t>powers</a:t>
            </a:r>
            <a:r>
              <a:rPr lang="hr-HR" dirty="0" smtClean="0"/>
              <a:t> </a:t>
            </a:r>
            <a:r>
              <a:rPr lang="hr-HR" dirty="0" err="1" smtClean="0"/>
              <a:t>of</a:t>
            </a:r>
            <a:r>
              <a:rPr lang="hr-HR" dirty="0" smtClean="0"/>
              <a:t> </a:t>
            </a:r>
            <a:r>
              <a:rPr lang="hr-HR" dirty="0" err="1" smtClean="0"/>
              <a:t>the</a:t>
            </a:r>
            <a:r>
              <a:rPr lang="hr-HR" dirty="0" smtClean="0"/>
              <a:t> </a:t>
            </a:r>
            <a:r>
              <a:rPr lang="hr-HR" dirty="0" err="1" smtClean="0"/>
              <a:t>president</a:t>
            </a:r>
            <a:r>
              <a:rPr lang="hr-HR" dirty="0" smtClean="0"/>
              <a:t> </a:t>
            </a:r>
            <a:r>
              <a:rPr lang="hr-HR" dirty="0" err="1" smtClean="0"/>
              <a:t>regulated</a:t>
            </a:r>
            <a:r>
              <a:rPr lang="hr-HR" dirty="0" smtClean="0"/>
              <a:t>?</a:t>
            </a:r>
          </a:p>
          <a:p>
            <a:r>
              <a:rPr lang="hr-HR" dirty="0" smtClean="0"/>
              <a:t>Who are </a:t>
            </a:r>
            <a:r>
              <a:rPr lang="hr-HR" dirty="0" err="1" smtClean="0"/>
              <a:t>the</a:t>
            </a:r>
            <a:r>
              <a:rPr lang="hr-HR" dirty="0" smtClean="0"/>
              <a:t> </a:t>
            </a:r>
            <a:r>
              <a:rPr lang="hr-HR" dirty="0" err="1" smtClean="0"/>
              <a:t>famous</a:t>
            </a:r>
            <a:r>
              <a:rPr lang="hr-HR" dirty="0" smtClean="0"/>
              <a:t> American </a:t>
            </a:r>
            <a:r>
              <a:rPr lang="hr-HR" dirty="0" err="1" smtClean="0"/>
              <a:t>presidents</a:t>
            </a:r>
            <a:r>
              <a:rPr lang="hr-HR" dirty="0" smtClean="0"/>
              <a:t>?</a:t>
            </a:r>
          </a:p>
          <a:p>
            <a:r>
              <a:rPr lang="hr-HR" dirty="0" err="1" smtClean="0"/>
              <a:t>Which</a:t>
            </a:r>
            <a:r>
              <a:rPr lang="hr-HR" dirty="0" smtClean="0"/>
              <a:t> American </a:t>
            </a:r>
            <a:r>
              <a:rPr lang="hr-HR" dirty="0" err="1" smtClean="0"/>
              <a:t>president</a:t>
            </a:r>
            <a:r>
              <a:rPr lang="hr-HR" dirty="0" smtClean="0"/>
              <a:t> </a:t>
            </a:r>
            <a:r>
              <a:rPr lang="hr-HR" dirty="0" err="1" smtClean="0"/>
              <a:t>is</a:t>
            </a:r>
            <a:r>
              <a:rPr lang="hr-HR" dirty="0" smtClean="0"/>
              <a:t> </a:t>
            </a:r>
            <a:r>
              <a:rPr lang="hr-HR" dirty="0" err="1" smtClean="0"/>
              <a:t>referred</a:t>
            </a:r>
            <a:r>
              <a:rPr lang="hr-HR" dirty="0" smtClean="0"/>
              <a:t> to as ¨</a:t>
            </a:r>
            <a:r>
              <a:rPr lang="hr-HR" dirty="0" err="1" smtClean="0"/>
              <a:t>the</a:t>
            </a:r>
            <a:r>
              <a:rPr lang="hr-HR" dirty="0" smtClean="0"/>
              <a:t> </a:t>
            </a:r>
            <a:r>
              <a:rPr lang="hr-HR" dirty="0" err="1" smtClean="0"/>
              <a:t>father</a:t>
            </a:r>
            <a:r>
              <a:rPr lang="hr-HR" dirty="0" smtClean="0"/>
              <a:t> </a:t>
            </a:r>
            <a:r>
              <a:rPr lang="hr-HR" dirty="0" err="1" smtClean="0"/>
              <a:t>of</a:t>
            </a:r>
            <a:r>
              <a:rPr lang="hr-HR" dirty="0" smtClean="0"/>
              <a:t> </a:t>
            </a:r>
            <a:r>
              <a:rPr lang="hr-HR" dirty="0" err="1" smtClean="0"/>
              <a:t>the</a:t>
            </a:r>
            <a:r>
              <a:rPr lang="hr-HR" dirty="0" smtClean="0"/>
              <a:t> </a:t>
            </a:r>
            <a:r>
              <a:rPr lang="hr-HR" dirty="0" err="1" smtClean="0"/>
              <a:t>nation</a:t>
            </a:r>
            <a:r>
              <a:rPr lang="hr-HR" dirty="0" smtClean="0"/>
              <a:t>¨?</a:t>
            </a:r>
          </a:p>
          <a:p>
            <a:endParaRPr lang="en-US" dirty="0"/>
          </a:p>
        </p:txBody>
      </p:sp>
    </p:spTree>
    <p:extLst>
      <p:ext uri="{BB962C8B-B14F-4D97-AF65-F5344CB8AC3E}">
        <p14:creationId xmlns:p14="http://schemas.microsoft.com/office/powerpoint/2010/main" val="3111001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President</a:t>
            </a:r>
            <a:r>
              <a:rPr lang="hr-HR" dirty="0" smtClean="0"/>
              <a:t> </a:t>
            </a:r>
            <a:r>
              <a:rPr lang="hr-HR" dirty="0" err="1" smtClean="0"/>
              <a:t>of</a:t>
            </a:r>
            <a:r>
              <a:rPr lang="hr-HR" dirty="0" smtClean="0"/>
              <a:t> </a:t>
            </a:r>
            <a:r>
              <a:rPr lang="hr-HR" dirty="0" err="1" smtClean="0"/>
              <a:t>the</a:t>
            </a:r>
            <a:r>
              <a:rPr lang="hr-HR" dirty="0" smtClean="0"/>
              <a:t> US</a:t>
            </a:r>
            <a:endParaRPr lang="en-US" dirty="0"/>
          </a:p>
        </p:txBody>
      </p:sp>
      <p:sp>
        <p:nvSpPr>
          <p:cNvPr id="3" name="Content Placeholder 2"/>
          <p:cNvSpPr>
            <a:spLocks noGrp="1"/>
          </p:cNvSpPr>
          <p:nvPr>
            <p:ph idx="1"/>
          </p:nvPr>
        </p:nvSpPr>
        <p:spPr/>
        <p:txBody>
          <a:bodyPr/>
          <a:lstStyle/>
          <a:p>
            <a:r>
              <a:rPr lang="hr-HR" i="1" dirty="0" err="1" smtClean="0"/>
              <a:t>Read</a:t>
            </a:r>
            <a:r>
              <a:rPr lang="hr-HR" i="1" dirty="0" smtClean="0"/>
              <a:t> </a:t>
            </a:r>
            <a:r>
              <a:rPr lang="hr-HR" i="1" dirty="0" err="1" smtClean="0"/>
              <a:t>the</a:t>
            </a:r>
            <a:r>
              <a:rPr lang="hr-HR" i="1" dirty="0" smtClean="0"/>
              <a:t> </a:t>
            </a:r>
            <a:r>
              <a:rPr lang="hr-HR" i="1" dirty="0" err="1" smtClean="0"/>
              <a:t>introduction</a:t>
            </a:r>
            <a:r>
              <a:rPr lang="hr-HR" i="1" dirty="0" smtClean="0"/>
              <a:t> </a:t>
            </a:r>
            <a:r>
              <a:rPr lang="hr-HR" i="1" dirty="0" err="1" smtClean="0"/>
              <a:t>and</a:t>
            </a:r>
            <a:r>
              <a:rPr lang="hr-HR" i="1" dirty="0" smtClean="0"/>
              <a:t> </a:t>
            </a:r>
            <a:r>
              <a:rPr lang="hr-HR" i="1" dirty="0" err="1" smtClean="0"/>
              <a:t>the</a:t>
            </a:r>
            <a:r>
              <a:rPr lang="hr-HR" i="1" dirty="0" smtClean="0"/>
              <a:t> 1st </a:t>
            </a:r>
            <a:r>
              <a:rPr lang="hr-HR" i="1" dirty="0" err="1" smtClean="0"/>
              <a:t>section</a:t>
            </a:r>
            <a:r>
              <a:rPr lang="hr-HR" i="1" dirty="0" smtClean="0"/>
              <a:t> </a:t>
            </a:r>
            <a:r>
              <a:rPr lang="hr-HR" i="1" dirty="0" err="1" smtClean="0"/>
              <a:t>of</a:t>
            </a:r>
            <a:r>
              <a:rPr lang="hr-HR" i="1" dirty="0" smtClean="0"/>
              <a:t> </a:t>
            </a:r>
            <a:r>
              <a:rPr lang="hr-HR" i="1" dirty="0" err="1" smtClean="0"/>
              <a:t>the</a:t>
            </a:r>
            <a:r>
              <a:rPr lang="hr-HR" i="1" dirty="0" smtClean="0"/>
              <a:t> </a:t>
            </a:r>
            <a:r>
              <a:rPr lang="hr-HR" i="1" dirty="0" err="1" smtClean="0"/>
              <a:t>text</a:t>
            </a:r>
            <a:r>
              <a:rPr lang="hr-HR" i="1" dirty="0" smtClean="0"/>
              <a:t> </a:t>
            </a:r>
            <a:r>
              <a:rPr lang="hr-HR" i="1" dirty="0" err="1" smtClean="0"/>
              <a:t>and</a:t>
            </a:r>
            <a:r>
              <a:rPr lang="hr-HR" i="1" dirty="0" smtClean="0"/>
              <a:t> </a:t>
            </a:r>
            <a:r>
              <a:rPr lang="hr-HR" i="1" dirty="0" err="1" smtClean="0"/>
              <a:t>find</a:t>
            </a:r>
            <a:r>
              <a:rPr lang="hr-HR" i="1" dirty="0" smtClean="0"/>
              <a:t> </a:t>
            </a:r>
            <a:r>
              <a:rPr lang="hr-HR" i="1" dirty="0" err="1" smtClean="0"/>
              <a:t>the</a:t>
            </a:r>
            <a:r>
              <a:rPr lang="hr-HR" i="1" dirty="0" smtClean="0"/>
              <a:t> </a:t>
            </a:r>
            <a:r>
              <a:rPr lang="hr-HR" i="1" dirty="0" err="1" smtClean="0"/>
              <a:t>following</a:t>
            </a:r>
            <a:r>
              <a:rPr lang="hr-HR" i="1" dirty="0" smtClean="0"/>
              <a:t>.</a:t>
            </a:r>
          </a:p>
          <a:p>
            <a:pPr marL="0" indent="0">
              <a:buNone/>
            </a:pPr>
            <a:endParaRPr lang="hr-HR" dirty="0" smtClean="0"/>
          </a:p>
          <a:p>
            <a:pPr marL="514350" indent="-514350">
              <a:buAutoNum type="arabicPeriod"/>
            </a:pPr>
            <a:r>
              <a:rPr lang="hr-HR" dirty="0" smtClean="0"/>
              <a:t>Who </a:t>
            </a:r>
            <a:r>
              <a:rPr lang="hr-HR" dirty="0" err="1" smtClean="0"/>
              <a:t>exercises</a:t>
            </a:r>
            <a:r>
              <a:rPr lang="hr-HR" dirty="0" smtClean="0"/>
              <a:t> </a:t>
            </a:r>
            <a:r>
              <a:rPr lang="hr-HR" dirty="0" err="1" smtClean="0"/>
              <a:t>the</a:t>
            </a:r>
            <a:r>
              <a:rPr lang="hr-HR" dirty="0" smtClean="0"/>
              <a:t> </a:t>
            </a:r>
            <a:r>
              <a:rPr lang="hr-HR" dirty="0" err="1" smtClean="0"/>
              <a:t>executive</a:t>
            </a:r>
            <a:r>
              <a:rPr lang="hr-HR" dirty="0" smtClean="0"/>
              <a:t> </a:t>
            </a:r>
            <a:r>
              <a:rPr lang="hr-HR" dirty="0" err="1" smtClean="0"/>
              <a:t>power</a:t>
            </a:r>
            <a:r>
              <a:rPr lang="hr-HR" dirty="0" smtClean="0"/>
              <a:t> at </a:t>
            </a:r>
            <a:r>
              <a:rPr lang="hr-HR" dirty="0" err="1" smtClean="0"/>
              <a:t>the</a:t>
            </a:r>
            <a:r>
              <a:rPr lang="hr-HR" dirty="0" smtClean="0"/>
              <a:t> </a:t>
            </a:r>
            <a:r>
              <a:rPr lang="hr-HR" dirty="0" err="1" smtClean="0"/>
              <a:t>federal</a:t>
            </a:r>
            <a:r>
              <a:rPr lang="hr-HR" dirty="0" smtClean="0"/>
              <a:t> </a:t>
            </a:r>
            <a:r>
              <a:rPr lang="hr-HR" dirty="0" err="1" smtClean="0"/>
              <a:t>level</a:t>
            </a:r>
            <a:r>
              <a:rPr lang="hr-HR" dirty="0" smtClean="0"/>
              <a:t>?</a:t>
            </a:r>
          </a:p>
          <a:p>
            <a:pPr marL="514350" indent="-514350">
              <a:buAutoNum type="arabicPeriod"/>
            </a:pPr>
            <a:r>
              <a:rPr lang="hr-HR" dirty="0" err="1" smtClean="0"/>
              <a:t>What</a:t>
            </a:r>
            <a:r>
              <a:rPr lang="hr-HR" dirty="0" smtClean="0"/>
              <a:t> </a:t>
            </a:r>
            <a:r>
              <a:rPr lang="hr-HR" dirty="0" err="1" smtClean="0"/>
              <a:t>is</a:t>
            </a:r>
            <a:r>
              <a:rPr lang="hr-HR" dirty="0" smtClean="0"/>
              <a:t> </a:t>
            </a:r>
            <a:r>
              <a:rPr lang="hr-HR" dirty="0" err="1" smtClean="0"/>
              <a:t>the</a:t>
            </a:r>
            <a:r>
              <a:rPr lang="hr-HR" dirty="0" smtClean="0"/>
              <a:t> US </a:t>
            </a:r>
            <a:r>
              <a:rPr lang="hr-HR" dirty="0" err="1" smtClean="0"/>
              <a:t>president</a:t>
            </a:r>
            <a:r>
              <a:rPr lang="hr-HR" dirty="0" smtClean="0"/>
              <a:t> </a:t>
            </a:r>
            <a:r>
              <a:rPr lang="hr-HR" dirty="0" err="1" smtClean="0"/>
              <a:t>responsible</a:t>
            </a:r>
            <a:r>
              <a:rPr lang="hr-HR" dirty="0" smtClean="0"/>
              <a:t> for </a:t>
            </a:r>
            <a:r>
              <a:rPr lang="hr-HR" dirty="0" err="1" smtClean="0"/>
              <a:t>according</a:t>
            </a:r>
            <a:r>
              <a:rPr lang="hr-HR" dirty="0" smtClean="0"/>
              <a:t> to </a:t>
            </a:r>
            <a:r>
              <a:rPr lang="hr-HR" dirty="0" err="1" smtClean="0"/>
              <a:t>the</a:t>
            </a:r>
            <a:r>
              <a:rPr lang="hr-HR" dirty="0" smtClean="0"/>
              <a:t> </a:t>
            </a:r>
            <a:r>
              <a:rPr lang="hr-HR" dirty="0" err="1" smtClean="0"/>
              <a:t>Constitution</a:t>
            </a:r>
            <a:r>
              <a:rPr lang="hr-HR" dirty="0" smtClean="0"/>
              <a:t>?</a:t>
            </a:r>
          </a:p>
          <a:p>
            <a:pPr marL="514350" indent="-514350">
              <a:buAutoNum type="arabicPeriod"/>
            </a:pPr>
            <a:r>
              <a:rPr lang="hr-HR" dirty="0" err="1" smtClean="0"/>
              <a:t>What</a:t>
            </a:r>
            <a:r>
              <a:rPr lang="hr-HR" dirty="0" smtClean="0"/>
              <a:t> are </a:t>
            </a:r>
            <a:r>
              <a:rPr lang="hr-HR" dirty="0" err="1" smtClean="0"/>
              <a:t>the</a:t>
            </a:r>
            <a:r>
              <a:rPr lang="hr-HR" dirty="0" smtClean="0"/>
              <a:t> </a:t>
            </a:r>
            <a:r>
              <a:rPr lang="hr-HR" dirty="0" err="1" smtClean="0"/>
              <a:t>requirements</a:t>
            </a:r>
            <a:r>
              <a:rPr lang="hr-HR" dirty="0" smtClean="0"/>
              <a:t> for </a:t>
            </a:r>
            <a:r>
              <a:rPr lang="hr-HR" dirty="0" err="1" smtClean="0"/>
              <a:t>presidential</a:t>
            </a:r>
            <a:r>
              <a:rPr lang="hr-HR" dirty="0" smtClean="0"/>
              <a:t> </a:t>
            </a:r>
            <a:r>
              <a:rPr lang="hr-HR" dirty="0" err="1" smtClean="0"/>
              <a:t>office</a:t>
            </a:r>
            <a:r>
              <a:rPr lang="hr-HR" dirty="0" smtClean="0"/>
              <a:t>?</a:t>
            </a:r>
            <a:endParaRPr lang="en-US" dirty="0"/>
          </a:p>
        </p:txBody>
      </p:sp>
    </p:spTree>
    <p:extLst>
      <p:ext uri="{BB962C8B-B14F-4D97-AF65-F5344CB8AC3E}">
        <p14:creationId xmlns:p14="http://schemas.microsoft.com/office/powerpoint/2010/main" val="1306919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President</a:t>
            </a:r>
            <a:r>
              <a:rPr lang="hr-HR" dirty="0" smtClean="0"/>
              <a:t> </a:t>
            </a:r>
            <a:r>
              <a:rPr lang="hr-HR" dirty="0" err="1" smtClean="0"/>
              <a:t>of</a:t>
            </a:r>
            <a:r>
              <a:rPr lang="hr-HR" dirty="0" smtClean="0"/>
              <a:t> </a:t>
            </a:r>
            <a:r>
              <a:rPr lang="hr-HR" dirty="0" err="1" smtClean="0"/>
              <a:t>the</a:t>
            </a:r>
            <a:r>
              <a:rPr lang="hr-HR" dirty="0" smtClean="0"/>
              <a:t> US</a:t>
            </a:r>
            <a:endParaRPr lang="en-US" dirty="0"/>
          </a:p>
        </p:txBody>
      </p:sp>
      <p:sp>
        <p:nvSpPr>
          <p:cNvPr id="3" name="Content Placeholder 2"/>
          <p:cNvSpPr>
            <a:spLocks noGrp="1"/>
          </p:cNvSpPr>
          <p:nvPr>
            <p:ph idx="1"/>
          </p:nvPr>
        </p:nvSpPr>
        <p:spPr>
          <a:xfrm>
            <a:off x="838200" y="1690688"/>
            <a:ext cx="10515600" cy="4907181"/>
          </a:xfrm>
        </p:spPr>
        <p:txBody>
          <a:bodyPr>
            <a:normAutofit fontScale="92500" lnSpcReduction="10000"/>
          </a:bodyPr>
          <a:lstStyle/>
          <a:p>
            <a:pPr>
              <a:buFont typeface="Wingdings" panose="05000000000000000000" pitchFamily="2" charset="2"/>
              <a:buNone/>
            </a:pPr>
            <a:r>
              <a:rPr lang="en-US" altLang="sr-Latn-RS" sz="2400" dirty="0">
                <a:solidFill>
                  <a:srgbClr val="FF0000"/>
                </a:solidFill>
              </a:rPr>
              <a:t>Article II.</a:t>
            </a:r>
            <a:r>
              <a:rPr lang="hr-HR" altLang="sr-Latn-RS" sz="2400" dirty="0">
                <a:solidFill>
                  <a:srgbClr val="FF0000"/>
                </a:solidFill>
              </a:rPr>
              <a:t> </a:t>
            </a:r>
            <a:r>
              <a:rPr lang="hr-HR" altLang="sr-Latn-RS" sz="2400" dirty="0" err="1">
                <a:solidFill>
                  <a:srgbClr val="FF0000"/>
                </a:solidFill>
              </a:rPr>
              <a:t>of</a:t>
            </a:r>
            <a:r>
              <a:rPr lang="hr-HR" altLang="sr-Latn-RS" sz="2400" dirty="0">
                <a:solidFill>
                  <a:srgbClr val="FF0000"/>
                </a:solidFill>
              </a:rPr>
              <a:t> </a:t>
            </a:r>
            <a:r>
              <a:rPr lang="hr-HR" altLang="sr-Latn-RS" sz="2400" dirty="0" err="1">
                <a:solidFill>
                  <a:srgbClr val="FF0000"/>
                </a:solidFill>
              </a:rPr>
              <a:t>the</a:t>
            </a:r>
            <a:r>
              <a:rPr lang="hr-HR" altLang="sr-Latn-RS" sz="2400" dirty="0">
                <a:solidFill>
                  <a:srgbClr val="FF0000"/>
                </a:solidFill>
              </a:rPr>
              <a:t> </a:t>
            </a:r>
            <a:r>
              <a:rPr lang="hr-HR" altLang="sr-Latn-RS" sz="2400" dirty="0" err="1">
                <a:solidFill>
                  <a:srgbClr val="FF0000"/>
                </a:solidFill>
              </a:rPr>
              <a:t>Constitution</a:t>
            </a:r>
            <a:r>
              <a:rPr lang="hr-HR" altLang="sr-Latn-RS" sz="2400" dirty="0">
                <a:solidFill>
                  <a:srgbClr val="FF0000"/>
                </a:solidFill>
              </a:rPr>
              <a:t>:</a:t>
            </a:r>
            <a:endParaRPr lang="en-US" altLang="sr-Latn-RS" sz="2400" dirty="0">
              <a:solidFill>
                <a:srgbClr val="FF0000"/>
              </a:solidFill>
            </a:endParaRPr>
          </a:p>
          <a:p>
            <a:pPr>
              <a:buFont typeface="Wingdings" panose="05000000000000000000" pitchFamily="2" charset="2"/>
              <a:buNone/>
            </a:pPr>
            <a:r>
              <a:rPr lang="en-US" altLang="sr-Latn-RS" sz="2400" dirty="0">
                <a:solidFill>
                  <a:srgbClr val="0070C0"/>
                </a:solidFill>
              </a:rPr>
              <a:t>“The executive Power shall be vested in a President of the United States</a:t>
            </a:r>
            <a:r>
              <a:rPr lang="en-US" altLang="sr-Latn-RS" sz="2400" dirty="0" smtClean="0">
                <a:solidFill>
                  <a:srgbClr val="0070C0"/>
                </a:solidFill>
              </a:rPr>
              <a:t>”</a:t>
            </a:r>
            <a:endParaRPr lang="hr-HR" altLang="sr-Latn-RS" sz="2400" dirty="0" smtClean="0">
              <a:solidFill>
                <a:srgbClr val="0070C0"/>
              </a:solidFill>
            </a:endParaRPr>
          </a:p>
          <a:p>
            <a:pPr>
              <a:buFont typeface="Wingdings" panose="05000000000000000000" pitchFamily="2" charset="2"/>
              <a:buNone/>
            </a:pPr>
            <a:endParaRPr lang="hr-HR" altLang="sr-Latn-RS" sz="2400" dirty="0" smtClean="0">
              <a:solidFill>
                <a:srgbClr val="0070C0"/>
              </a:solidFill>
            </a:endParaRPr>
          </a:p>
          <a:p>
            <a:pPr>
              <a:buFont typeface="Wingdings" panose="05000000000000000000" pitchFamily="2" charset="2"/>
              <a:buNone/>
            </a:pPr>
            <a:r>
              <a:rPr lang="hr-HR" altLang="sr-Latn-RS" sz="2400" dirty="0" smtClean="0">
                <a:solidFill>
                  <a:srgbClr val="7030A0"/>
                </a:solidFill>
              </a:rPr>
              <a:t>THE HEAD OF STATE AND HEAD OF GOVERNMENT</a:t>
            </a:r>
            <a:endParaRPr lang="hr-HR" altLang="sr-Latn-RS" sz="2400" dirty="0">
              <a:solidFill>
                <a:srgbClr val="7030A0"/>
              </a:solidFill>
            </a:endParaRPr>
          </a:p>
          <a:p>
            <a:pPr>
              <a:buFont typeface="Wingdings" panose="05000000000000000000" pitchFamily="2" charset="2"/>
              <a:buNone/>
            </a:pPr>
            <a:endParaRPr lang="en-US" altLang="sr-Latn-RS" sz="2000" dirty="0"/>
          </a:p>
          <a:p>
            <a:pPr>
              <a:buFontTx/>
              <a:buChar char="-"/>
            </a:pPr>
            <a:r>
              <a:rPr lang="en-US" altLang="sr-Latn-RS" sz="2000" dirty="0"/>
              <a:t>Holds office for the term of 4 years, since 1951 limited to two terms</a:t>
            </a:r>
          </a:p>
          <a:p>
            <a:pPr>
              <a:buFontTx/>
              <a:buChar char="-"/>
            </a:pPr>
            <a:r>
              <a:rPr lang="en-US" altLang="sr-Latn-RS" sz="2000" dirty="0"/>
              <a:t>Can be removed from office only  on Impeachment</a:t>
            </a:r>
          </a:p>
          <a:p>
            <a:pPr>
              <a:lnSpc>
                <a:spcPct val="80000"/>
              </a:lnSpc>
              <a:spcAft>
                <a:spcPts val="600"/>
              </a:spcAft>
              <a:buNone/>
            </a:pPr>
            <a:endParaRPr lang="en-US" altLang="sr-Latn-RS" sz="2400" dirty="0"/>
          </a:p>
          <a:p>
            <a:pPr>
              <a:lnSpc>
                <a:spcPct val="80000"/>
              </a:lnSpc>
              <a:spcAft>
                <a:spcPts val="600"/>
              </a:spcAft>
              <a:buNone/>
            </a:pPr>
            <a:r>
              <a:rPr lang="en-US" altLang="sr-Latn-RS" sz="2400" dirty="0"/>
              <a:t>Requirements for presidential candidates</a:t>
            </a:r>
          </a:p>
          <a:p>
            <a:pPr>
              <a:lnSpc>
                <a:spcPct val="80000"/>
              </a:lnSpc>
              <a:spcAft>
                <a:spcPts val="600"/>
              </a:spcAft>
              <a:buNone/>
            </a:pPr>
            <a:endParaRPr lang="en-US" altLang="sr-Latn-RS" sz="1200" dirty="0"/>
          </a:p>
          <a:p>
            <a:pPr lvl="1">
              <a:lnSpc>
                <a:spcPct val="80000"/>
              </a:lnSpc>
              <a:spcAft>
                <a:spcPts val="600"/>
              </a:spcAft>
              <a:buNone/>
            </a:pPr>
            <a:r>
              <a:rPr lang="en-US" altLang="sr-Latn-RS" sz="2200" b="1" dirty="0">
                <a:solidFill>
                  <a:srgbClr val="FFC000"/>
                </a:solidFill>
              </a:rPr>
              <a:t>- must be at least 35 years of age</a:t>
            </a:r>
          </a:p>
          <a:p>
            <a:pPr lvl="1">
              <a:lnSpc>
                <a:spcPct val="80000"/>
              </a:lnSpc>
              <a:spcAft>
                <a:spcPts val="600"/>
              </a:spcAft>
              <a:buNone/>
            </a:pPr>
            <a:r>
              <a:rPr lang="en-US" altLang="sr-Latn-RS" sz="2200" b="1" dirty="0">
                <a:solidFill>
                  <a:srgbClr val="FFC000"/>
                </a:solidFill>
              </a:rPr>
              <a:t>- must be a natural born citizen</a:t>
            </a:r>
          </a:p>
          <a:p>
            <a:pPr lvl="1">
              <a:lnSpc>
                <a:spcPct val="80000"/>
              </a:lnSpc>
              <a:spcAft>
                <a:spcPts val="600"/>
              </a:spcAft>
              <a:buNone/>
            </a:pPr>
            <a:r>
              <a:rPr lang="en-US" altLang="sr-Latn-RS" sz="2200" b="1" dirty="0">
                <a:solidFill>
                  <a:srgbClr val="FFC000"/>
                </a:solidFill>
              </a:rPr>
              <a:t>- must have lived in the USA for at least 14 years</a:t>
            </a:r>
          </a:p>
          <a:p>
            <a:endParaRPr lang="en-US" dirty="0"/>
          </a:p>
        </p:txBody>
      </p:sp>
    </p:spTree>
    <p:extLst>
      <p:ext uri="{BB962C8B-B14F-4D97-AF65-F5344CB8AC3E}">
        <p14:creationId xmlns:p14="http://schemas.microsoft.com/office/powerpoint/2010/main" val="721886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2468"/>
          </a:xfrm>
        </p:spPr>
        <p:txBody>
          <a:bodyPr/>
          <a:lstStyle/>
          <a:p>
            <a:r>
              <a:rPr lang="hr-HR" dirty="0" smtClean="0"/>
              <a:t>US </a:t>
            </a:r>
            <a:r>
              <a:rPr lang="hr-HR" dirty="0" err="1" smtClean="0"/>
              <a:t>presidential</a:t>
            </a:r>
            <a:r>
              <a:rPr lang="hr-HR" dirty="0" smtClean="0"/>
              <a:t> </a:t>
            </a:r>
            <a:r>
              <a:rPr lang="hr-HR" dirty="0" err="1" smtClean="0"/>
              <a:t>election</a:t>
            </a:r>
            <a:endParaRPr lang="en-US" dirty="0"/>
          </a:p>
        </p:txBody>
      </p:sp>
      <p:sp>
        <p:nvSpPr>
          <p:cNvPr id="3" name="Content Placeholder 2"/>
          <p:cNvSpPr>
            <a:spLocks noGrp="1"/>
          </p:cNvSpPr>
          <p:nvPr>
            <p:ph idx="1"/>
          </p:nvPr>
        </p:nvSpPr>
        <p:spPr>
          <a:xfrm>
            <a:off x="838200" y="1825625"/>
            <a:ext cx="10515600" cy="4669768"/>
          </a:xfrm>
        </p:spPr>
        <p:txBody>
          <a:bodyPr>
            <a:normAutofit fontScale="77500" lnSpcReduction="20000"/>
          </a:bodyPr>
          <a:lstStyle/>
          <a:p>
            <a:pPr>
              <a:buFontTx/>
              <a:buChar char="-"/>
            </a:pPr>
            <a:r>
              <a:rPr lang="en-US" altLang="sr-Latn-RS" dirty="0"/>
              <a:t>Since 1804 conducted under the </a:t>
            </a:r>
            <a:r>
              <a:rPr lang="en-US" altLang="sr-Latn-RS" b="1" dirty="0"/>
              <a:t>Twelfth Amendment (</a:t>
            </a:r>
            <a:r>
              <a:rPr lang="en-US" altLang="sr-Latn-RS" dirty="0"/>
              <a:t>provides the procedure by which the President and Vice President are elected)</a:t>
            </a:r>
          </a:p>
          <a:p>
            <a:pPr>
              <a:buFontTx/>
              <a:buChar char="-"/>
            </a:pPr>
            <a:r>
              <a:rPr lang="en-US" altLang="sr-Latn-RS" dirty="0"/>
              <a:t>Regulated by federal and state laws</a:t>
            </a:r>
          </a:p>
          <a:p>
            <a:pPr>
              <a:buFont typeface="Wingdings" panose="05000000000000000000" pitchFamily="2" charset="2"/>
              <a:buNone/>
            </a:pPr>
            <a:endParaRPr lang="en-US" altLang="sr-Latn-RS" dirty="0"/>
          </a:p>
          <a:p>
            <a:pPr>
              <a:spcAft>
                <a:spcPts val="600"/>
              </a:spcAft>
            </a:pPr>
            <a:r>
              <a:rPr lang="en-US" altLang="sr-Latn-RS" b="1" dirty="0">
                <a:solidFill>
                  <a:srgbClr val="C00000"/>
                </a:solidFill>
              </a:rPr>
              <a:t>INDIRECT ELECTION</a:t>
            </a:r>
          </a:p>
          <a:p>
            <a:pPr>
              <a:spcAft>
                <a:spcPts val="600"/>
              </a:spcAft>
            </a:pPr>
            <a:r>
              <a:rPr lang="en-US" altLang="sr-Latn-RS" b="1" dirty="0">
                <a:solidFill>
                  <a:srgbClr val="0070C0"/>
                </a:solidFill>
              </a:rPr>
              <a:t>ELECTORAL VOTE </a:t>
            </a:r>
            <a:r>
              <a:rPr lang="en-US" altLang="sr-Latn-RS" dirty="0"/>
              <a:t>– voters vote for members of the U.S. Electoral College </a:t>
            </a:r>
            <a:endParaRPr lang="en-US" altLang="sr-Latn-RS" sz="2000" dirty="0"/>
          </a:p>
          <a:p>
            <a:pPr>
              <a:spcAft>
                <a:spcPts val="600"/>
              </a:spcAft>
              <a:buNone/>
            </a:pPr>
            <a:r>
              <a:rPr lang="en-US" altLang="sr-Latn-RS" sz="2000" dirty="0"/>
              <a:t>         </a:t>
            </a:r>
            <a:r>
              <a:rPr lang="en-US" altLang="sr-Latn-RS" dirty="0"/>
              <a:t>-  directly elects the President and the Vice President on Election Day (the Tuesday between November 2nd and 8th)</a:t>
            </a:r>
            <a:endParaRPr lang="hr-HR" altLang="sr-Latn-RS" dirty="0"/>
          </a:p>
          <a:p>
            <a:pPr>
              <a:spcAft>
                <a:spcPts val="600"/>
              </a:spcAft>
              <a:buNone/>
            </a:pPr>
            <a:endParaRPr lang="en-US" altLang="sr-Latn-RS" dirty="0"/>
          </a:p>
          <a:p>
            <a:pPr>
              <a:spcAft>
                <a:spcPts val="600"/>
              </a:spcAft>
            </a:pPr>
            <a:r>
              <a:rPr lang="en-US" altLang="sr-Latn-RS" b="1" dirty="0">
                <a:solidFill>
                  <a:srgbClr val="0070C0"/>
                </a:solidFill>
              </a:rPr>
              <a:t>POPULAR VOTE </a:t>
            </a:r>
            <a:r>
              <a:rPr lang="en-US" altLang="sr-Latn-RS" dirty="0"/>
              <a:t>– each state votes for members of the Electoral College; if one votes for the Republican candidate, he/she really votes for an elector who will be "pledged" to vote for the Republican candidate - the candidate who wins the popular vote in a state wins all the pledged votes of the state's electors – people vote </a:t>
            </a:r>
            <a:r>
              <a:rPr lang="en-US" altLang="sr-Latn-RS" b="1" dirty="0"/>
              <a:t>“for the electors of a candidate”</a:t>
            </a:r>
          </a:p>
          <a:p>
            <a:endParaRPr lang="en-US" dirty="0"/>
          </a:p>
        </p:txBody>
      </p:sp>
    </p:spTree>
    <p:extLst>
      <p:ext uri="{BB962C8B-B14F-4D97-AF65-F5344CB8AC3E}">
        <p14:creationId xmlns:p14="http://schemas.microsoft.com/office/powerpoint/2010/main" val="2399921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Electoral</a:t>
            </a:r>
            <a:r>
              <a:rPr lang="hr-HR" dirty="0" smtClean="0"/>
              <a:t> </a:t>
            </a:r>
            <a:r>
              <a:rPr lang="hr-HR" dirty="0" err="1" smtClean="0"/>
              <a:t>College</a:t>
            </a:r>
            <a:endParaRPr lang="en-US" dirty="0"/>
          </a:p>
        </p:txBody>
      </p:sp>
      <p:sp>
        <p:nvSpPr>
          <p:cNvPr id="3" name="Content Placeholder 2"/>
          <p:cNvSpPr>
            <a:spLocks noGrp="1"/>
          </p:cNvSpPr>
          <p:nvPr>
            <p:ph idx="1"/>
          </p:nvPr>
        </p:nvSpPr>
        <p:spPr/>
        <p:txBody>
          <a:bodyPr>
            <a:normAutofit fontScale="92500" lnSpcReduction="20000"/>
          </a:bodyPr>
          <a:lstStyle/>
          <a:p>
            <a:pPr marL="365125" indent="-255588">
              <a:spcAft>
                <a:spcPts val="600"/>
              </a:spcAft>
              <a:defRPr/>
            </a:pPr>
            <a:r>
              <a:rPr lang="en-US" dirty="0"/>
              <a:t>Directly elects the President and Vice President</a:t>
            </a:r>
          </a:p>
          <a:p>
            <a:pPr marL="365125" indent="-255588">
              <a:spcAft>
                <a:spcPts val="600"/>
              </a:spcAft>
              <a:defRPr/>
            </a:pPr>
            <a:r>
              <a:rPr lang="en-US" dirty="0"/>
              <a:t>Electors in the College – each state allocated a number of electors equal to the number of its representatives in Congress (</a:t>
            </a:r>
            <a:r>
              <a:rPr lang="en-US" dirty="0" err="1"/>
              <a:t>House+Senate</a:t>
            </a:r>
            <a:r>
              <a:rPr lang="en-US" dirty="0"/>
              <a:t>) + Washington DC (the same number of Electors as the state with the smallest population )</a:t>
            </a:r>
          </a:p>
          <a:p>
            <a:pPr marL="365125" indent="-255588">
              <a:spcAft>
                <a:spcPts val="600"/>
              </a:spcAft>
              <a:defRPr/>
            </a:pPr>
            <a:r>
              <a:rPr lang="en-US" dirty="0"/>
              <a:t>States determine by their state legislation how their electors are to be chosen - generally selected by the political party committees within the states</a:t>
            </a:r>
          </a:p>
          <a:p>
            <a:pPr marL="365125" indent="-255588">
              <a:spcAft>
                <a:spcPts val="600"/>
              </a:spcAft>
              <a:defRPr/>
            </a:pPr>
            <a:r>
              <a:rPr lang="en-US" dirty="0"/>
              <a:t>Electors - vote for the candidates they have pledged for (designated candidates)</a:t>
            </a:r>
          </a:p>
          <a:p>
            <a:pPr marL="365125" indent="-255588">
              <a:spcAft>
                <a:spcPts val="600"/>
              </a:spcAft>
              <a:defRPr/>
            </a:pPr>
            <a:r>
              <a:rPr lang="en-US" dirty="0"/>
              <a:t>The states and the District of Columbia each conduct their own popular elections on Election Day</a:t>
            </a:r>
          </a:p>
          <a:p>
            <a:endParaRPr lang="en-US" dirty="0"/>
          </a:p>
        </p:txBody>
      </p:sp>
    </p:spTree>
    <p:extLst>
      <p:ext uri="{BB962C8B-B14F-4D97-AF65-F5344CB8AC3E}">
        <p14:creationId xmlns:p14="http://schemas.microsoft.com/office/powerpoint/2010/main" val="263560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70447"/>
          </a:xfrm>
        </p:spPr>
        <p:txBody>
          <a:bodyPr>
            <a:normAutofit fontScale="90000"/>
          </a:bodyPr>
          <a:lstStyle/>
          <a:p>
            <a:r>
              <a:rPr lang="hr-HR" dirty="0" err="1" smtClean="0"/>
              <a:t>Presidential</a:t>
            </a:r>
            <a:r>
              <a:rPr lang="hr-HR" dirty="0" smtClean="0"/>
              <a:t> </a:t>
            </a:r>
            <a:r>
              <a:rPr lang="hr-HR" dirty="0" err="1" smtClean="0"/>
              <a:t>powers</a:t>
            </a:r>
            <a:endParaRPr lang="en-US" dirty="0"/>
          </a:p>
        </p:txBody>
      </p:sp>
      <p:sp>
        <p:nvSpPr>
          <p:cNvPr id="3" name="Content Placeholder 2"/>
          <p:cNvSpPr>
            <a:spLocks noGrp="1"/>
          </p:cNvSpPr>
          <p:nvPr>
            <p:ph idx="1"/>
          </p:nvPr>
        </p:nvSpPr>
        <p:spPr>
          <a:xfrm>
            <a:off x="838200" y="938048"/>
            <a:ext cx="10515600" cy="5238915"/>
          </a:xfrm>
        </p:spPr>
        <p:txBody>
          <a:bodyPr/>
          <a:lstStyle/>
          <a:p>
            <a:r>
              <a:rPr lang="hr-HR" dirty="0" err="1" smtClean="0"/>
              <a:t>What</a:t>
            </a:r>
            <a:r>
              <a:rPr lang="hr-HR" dirty="0" smtClean="0"/>
              <a:t>, do </a:t>
            </a:r>
            <a:r>
              <a:rPr lang="hr-HR" dirty="0" err="1" smtClean="0"/>
              <a:t>you</a:t>
            </a:r>
            <a:r>
              <a:rPr lang="hr-HR" dirty="0" smtClean="0"/>
              <a:t> </a:t>
            </a:r>
            <a:r>
              <a:rPr lang="hr-HR" dirty="0" err="1" smtClean="0"/>
              <a:t>think</a:t>
            </a:r>
            <a:r>
              <a:rPr lang="hr-HR" dirty="0" smtClean="0"/>
              <a:t>, are </a:t>
            </a:r>
            <a:r>
              <a:rPr lang="hr-HR" dirty="0" err="1" smtClean="0"/>
              <a:t>the</a:t>
            </a:r>
            <a:r>
              <a:rPr lang="hr-HR" dirty="0" smtClean="0"/>
              <a:t> </a:t>
            </a:r>
            <a:r>
              <a:rPr lang="hr-HR" dirty="0" err="1" smtClean="0"/>
              <a:t>powers</a:t>
            </a:r>
            <a:r>
              <a:rPr lang="hr-HR" dirty="0" smtClean="0"/>
              <a:t> </a:t>
            </a:r>
            <a:r>
              <a:rPr lang="hr-HR" dirty="0" err="1" smtClean="0"/>
              <a:t>of</a:t>
            </a:r>
            <a:r>
              <a:rPr lang="hr-HR" dirty="0" smtClean="0"/>
              <a:t> </a:t>
            </a:r>
            <a:r>
              <a:rPr lang="hr-HR" dirty="0" err="1" smtClean="0"/>
              <a:t>the</a:t>
            </a:r>
            <a:r>
              <a:rPr lang="hr-HR" dirty="0" smtClean="0"/>
              <a:t> </a:t>
            </a:r>
            <a:r>
              <a:rPr lang="hr-HR" dirty="0" err="1" smtClean="0"/>
              <a:t>president</a:t>
            </a:r>
            <a:r>
              <a:rPr lang="hr-HR" dirty="0" smtClean="0"/>
              <a:t>? Are </a:t>
            </a:r>
            <a:r>
              <a:rPr lang="hr-HR" dirty="0" err="1" smtClean="0"/>
              <a:t>they</a:t>
            </a:r>
            <a:r>
              <a:rPr lang="hr-HR" dirty="0" smtClean="0"/>
              <a:t> </a:t>
            </a:r>
            <a:r>
              <a:rPr lang="hr-HR" dirty="0" err="1" smtClean="0"/>
              <a:t>always</a:t>
            </a:r>
            <a:r>
              <a:rPr lang="hr-HR" dirty="0" smtClean="0"/>
              <a:t> </a:t>
            </a:r>
            <a:r>
              <a:rPr lang="hr-HR" dirty="0" err="1" smtClean="0"/>
              <a:t>only</a:t>
            </a:r>
            <a:r>
              <a:rPr lang="hr-HR" dirty="0" smtClean="0"/>
              <a:t> </a:t>
            </a:r>
            <a:r>
              <a:rPr lang="hr-HR" dirty="0" err="1" smtClean="0"/>
              <a:t>executive</a:t>
            </a:r>
            <a:r>
              <a:rPr lang="hr-HR" dirty="0" smtClean="0"/>
              <a:t>?</a:t>
            </a:r>
          </a:p>
          <a:p>
            <a:r>
              <a:rPr lang="hr-HR" i="1" dirty="0" err="1" smtClean="0"/>
              <a:t>Read</a:t>
            </a:r>
            <a:r>
              <a:rPr lang="hr-HR" i="1" dirty="0" smtClean="0"/>
              <a:t> </a:t>
            </a:r>
            <a:r>
              <a:rPr lang="hr-HR" i="1" dirty="0" err="1" smtClean="0"/>
              <a:t>the</a:t>
            </a:r>
            <a:r>
              <a:rPr lang="hr-HR" i="1" dirty="0" smtClean="0"/>
              <a:t> </a:t>
            </a:r>
            <a:r>
              <a:rPr lang="hr-HR" i="1" dirty="0" err="1" smtClean="0"/>
              <a:t>text</a:t>
            </a:r>
            <a:r>
              <a:rPr lang="hr-HR" i="1" dirty="0" smtClean="0"/>
              <a:t> </a:t>
            </a:r>
            <a:r>
              <a:rPr lang="hr-HR" i="1" dirty="0" err="1" smtClean="0"/>
              <a:t>and</a:t>
            </a:r>
            <a:r>
              <a:rPr lang="hr-HR" i="1" dirty="0" smtClean="0"/>
              <a:t> </a:t>
            </a:r>
            <a:r>
              <a:rPr lang="hr-HR" i="1" dirty="0" err="1" smtClean="0"/>
              <a:t>sort</a:t>
            </a:r>
            <a:r>
              <a:rPr lang="hr-HR" i="1" dirty="0" smtClean="0"/>
              <a:t> </a:t>
            </a:r>
            <a:r>
              <a:rPr lang="hr-HR" i="1" dirty="0" err="1" smtClean="0"/>
              <a:t>out</a:t>
            </a:r>
            <a:r>
              <a:rPr lang="hr-HR" i="1" dirty="0" smtClean="0"/>
              <a:t> </a:t>
            </a:r>
            <a:r>
              <a:rPr lang="hr-HR" i="1" dirty="0" err="1" smtClean="0"/>
              <a:t>the</a:t>
            </a:r>
            <a:r>
              <a:rPr lang="hr-HR" i="1" dirty="0" smtClean="0"/>
              <a:t> </a:t>
            </a:r>
            <a:r>
              <a:rPr lang="hr-HR" i="1" dirty="0" err="1" smtClean="0"/>
              <a:t>powers</a:t>
            </a:r>
            <a:r>
              <a:rPr lang="hr-HR" i="1" dirty="0" smtClean="0"/>
              <a:t> </a:t>
            </a:r>
            <a:r>
              <a:rPr lang="hr-HR" i="1" dirty="0" err="1" smtClean="0"/>
              <a:t>into</a:t>
            </a:r>
            <a:r>
              <a:rPr lang="hr-HR" i="1" dirty="0" smtClean="0"/>
              <a:t> </a:t>
            </a:r>
            <a:r>
              <a:rPr lang="hr-HR" i="1" dirty="0" err="1" smtClean="0"/>
              <a:t>the</a:t>
            </a:r>
            <a:r>
              <a:rPr lang="hr-HR" i="1" dirty="0" smtClean="0"/>
              <a:t> </a:t>
            </a:r>
            <a:r>
              <a:rPr lang="hr-HR" i="1" dirty="0" err="1" smtClean="0"/>
              <a:t>following</a:t>
            </a:r>
            <a:r>
              <a:rPr lang="hr-HR" i="1" dirty="0" smtClean="0"/>
              <a:t> table.</a:t>
            </a:r>
          </a:p>
          <a:p>
            <a:endParaRPr lang="hr-HR" dirty="0"/>
          </a:p>
          <a:p>
            <a:pPr marL="0" indent="0">
              <a:buNone/>
            </a:pPr>
            <a:endParaRPr lang="hr-HR" dirty="0" smtClean="0"/>
          </a:p>
        </p:txBody>
      </p:sp>
      <p:graphicFrame>
        <p:nvGraphicFramePr>
          <p:cNvPr id="4" name="Table 3"/>
          <p:cNvGraphicFramePr>
            <a:graphicFrameLocks noGrp="1"/>
          </p:cNvGraphicFramePr>
          <p:nvPr>
            <p:extLst>
              <p:ext uri="{D42A27DB-BD31-4B8C-83A1-F6EECF244321}">
                <p14:modId xmlns:p14="http://schemas.microsoft.com/office/powerpoint/2010/main" val="3889119221"/>
              </p:ext>
            </p:extLst>
          </p:nvPr>
        </p:nvGraphicFramePr>
        <p:xfrm>
          <a:off x="1040524" y="2672254"/>
          <a:ext cx="9119476" cy="3315409"/>
        </p:xfrm>
        <a:graphic>
          <a:graphicData uri="http://schemas.openxmlformats.org/drawingml/2006/table">
            <a:tbl>
              <a:tblPr firstRow="1" bandRow="1">
                <a:tableStyleId>{5C22544A-7EE6-4342-B048-85BDC9FD1C3A}</a:tableStyleId>
              </a:tblPr>
              <a:tblGrid>
                <a:gridCol w="2319177">
                  <a:extLst>
                    <a:ext uri="{9D8B030D-6E8A-4147-A177-3AD203B41FA5}">
                      <a16:colId xmlns:a16="http://schemas.microsoft.com/office/drawing/2014/main" val="1244505372"/>
                    </a:ext>
                  </a:extLst>
                </a:gridCol>
                <a:gridCol w="6800299">
                  <a:extLst>
                    <a:ext uri="{9D8B030D-6E8A-4147-A177-3AD203B41FA5}">
                      <a16:colId xmlns:a16="http://schemas.microsoft.com/office/drawing/2014/main" val="2561935887"/>
                    </a:ext>
                  </a:extLst>
                </a:gridCol>
              </a:tblGrid>
              <a:tr h="1158767">
                <a:tc>
                  <a:txBody>
                    <a:bodyPr/>
                    <a:lstStyle/>
                    <a:p>
                      <a:r>
                        <a:rPr lang="hr-HR" b="1" dirty="0" err="1" smtClean="0">
                          <a:solidFill>
                            <a:srgbClr val="002060"/>
                          </a:solidFill>
                        </a:rPr>
                        <a:t>Executive</a:t>
                      </a:r>
                      <a:r>
                        <a:rPr lang="hr-HR" b="1" dirty="0" smtClean="0">
                          <a:solidFill>
                            <a:srgbClr val="002060"/>
                          </a:solidFill>
                        </a:rPr>
                        <a:t> </a:t>
                      </a:r>
                      <a:r>
                        <a:rPr lang="hr-HR" b="1" dirty="0" err="1" smtClean="0">
                          <a:solidFill>
                            <a:srgbClr val="002060"/>
                          </a:solidFill>
                        </a:rPr>
                        <a:t>powers</a:t>
                      </a:r>
                      <a:endParaRPr lang="en-US" b="1" dirty="0">
                        <a:solidFill>
                          <a:srgbClr val="002060"/>
                        </a:solidFill>
                      </a:endParaRPr>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extLst>
                  <a:ext uri="{0D108BD9-81ED-4DB2-BD59-A6C34878D82A}">
                    <a16:rowId xmlns:a16="http://schemas.microsoft.com/office/drawing/2014/main" val="1394885462"/>
                  </a:ext>
                </a:extLst>
              </a:tr>
              <a:tr h="1078321">
                <a:tc>
                  <a:txBody>
                    <a:bodyPr/>
                    <a:lstStyle/>
                    <a:p>
                      <a:r>
                        <a:rPr lang="hr-HR" b="1" dirty="0" smtClean="0">
                          <a:solidFill>
                            <a:srgbClr val="002060"/>
                          </a:solidFill>
                        </a:rPr>
                        <a:t>Legislative </a:t>
                      </a:r>
                      <a:r>
                        <a:rPr lang="hr-HR" b="1" dirty="0" err="1" smtClean="0">
                          <a:solidFill>
                            <a:srgbClr val="002060"/>
                          </a:solidFill>
                        </a:rPr>
                        <a:t>powers</a:t>
                      </a:r>
                      <a:endParaRPr lang="en-US" b="1" dirty="0">
                        <a:solidFill>
                          <a:srgbClr val="002060"/>
                        </a:solidFill>
                      </a:endParaRPr>
                    </a:p>
                  </a:txBody>
                  <a:tcPr/>
                </a:tc>
                <a:tc>
                  <a:txBody>
                    <a:bodyPr/>
                    <a:lstStyle/>
                    <a:p>
                      <a:endParaRPr lang="en-US" dirty="0"/>
                    </a:p>
                  </a:txBody>
                  <a:tcPr/>
                </a:tc>
                <a:extLst>
                  <a:ext uri="{0D108BD9-81ED-4DB2-BD59-A6C34878D82A}">
                    <a16:rowId xmlns:a16="http://schemas.microsoft.com/office/drawing/2014/main" val="707870465"/>
                  </a:ext>
                </a:extLst>
              </a:tr>
              <a:tr h="1078321">
                <a:tc>
                  <a:txBody>
                    <a:bodyPr/>
                    <a:lstStyle/>
                    <a:p>
                      <a:r>
                        <a:rPr lang="hr-HR" b="1" dirty="0" err="1" smtClean="0">
                          <a:solidFill>
                            <a:srgbClr val="002060"/>
                          </a:solidFill>
                        </a:rPr>
                        <a:t>Judicial</a:t>
                      </a:r>
                      <a:r>
                        <a:rPr lang="hr-HR" b="1" dirty="0" smtClean="0">
                          <a:solidFill>
                            <a:srgbClr val="002060"/>
                          </a:solidFill>
                        </a:rPr>
                        <a:t> </a:t>
                      </a:r>
                      <a:r>
                        <a:rPr lang="hr-HR" b="1" dirty="0" err="1" smtClean="0">
                          <a:solidFill>
                            <a:srgbClr val="002060"/>
                          </a:solidFill>
                        </a:rPr>
                        <a:t>powers</a:t>
                      </a:r>
                      <a:endParaRPr lang="en-US" b="1" dirty="0">
                        <a:solidFill>
                          <a:srgbClr val="002060"/>
                        </a:solidFill>
                      </a:endParaRPr>
                    </a:p>
                  </a:txBody>
                  <a:tcPr/>
                </a:tc>
                <a:tc>
                  <a:txBody>
                    <a:bodyPr/>
                    <a:lstStyle/>
                    <a:p>
                      <a:endParaRPr lang="hr-HR" dirty="0" smtClean="0"/>
                    </a:p>
                    <a:p>
                      <a:endParaRPr lang="en-US" dirty="0"/>
                    </a:p>
                  </a:txBody>
                  <a:tcPr/>
                </a:tc>
                <a:extLst>
                  <a:ext uri="{0D108BD9-81ED-4DB2-BD59-A6C34878D82A}">
                    <a16:rowId xmlns:a16="http://schemas.microsoft.com/office/drawing/2014/main" val="2364830282"/>
                  </a:ext>
                </a:extLst>
              </a:tr>
            </a:tbl>
          </a:graphicData>
        </a:graphic>
      </p:graphicFrame>
    </p:spTree>
    <p:extLst>
      <p:ext uri="{BB962C8B-B14F-4D97-AF65-F5344CB8AC3E}">
        <p14:creationId xmlns:p14="http://schemas.microsoft.com/office/powerpoint/2010/main" val="248433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3282"/>
          </a:xfrm>
        </p:spPr>
        <p:txBody>
          <a:bodyPr>
            <a:normAutofit/>
          </a:bodyPr>
          <a:lstStyle/>
          <a:p>
            <a:r>
              <a:rPr lang="hr-HR" sz="4000" dirty="0" smtClean="0"/>
              <a:t>Role </a:t>
            </a:r>
            <a:r>
              <a:rPr lang="hr-HR" sz="4000" dirty="0" err="1" smtClean="0"/>
              <a:t>of</a:t>
            </a:r>
            <a:r>
              <a:rPr lang="hr-HR" sz="4000" dirty="0" smtClean="0"/>
              <a:t> </a:t>
            </a:r>
            <a:r>
              <a:rPr lang="hr-HR" sz="4000" dirty="0" err="1" smtClean="0"/>
              <a:t>the</a:t>
            </a:r>
            <a:r>
              <a:rPr lang="hr-HR" sz="4000" dirty="0" smtClean="0"/>
              <a:t> </a:t>
            </a:r>
            <a:r>
              <a:rPr lang="hr-HR" sz="4000" dirty="0" err="1" smtClean="0"/>
              <a:t>President</a:t>
            </a:r>
            <a:r>
              <a:rPr lang="hr-HR" sz="4000" dirty="0" smtClean="0"/>
              <a:t> </a:t>
            </a:r>
            <a:r>
              <a:rPr lang="hr-HR" sz="4000" dirty="0" err="1" smtClean="0"/>
              <a:t>in</a:t>
            </a:r>
            <a:r>
              <a:rPr lang="hr-HR" sz="4000" dirty="0" smtClean="0"/>
              <a:t> </a:t>
            </a:r>
            <a:r>
              <a:rPr lang="hr-HR" sz="4000" dirty="0" err="1" smtClean="0"/>
              <a:t>the</a:t>
            </a:r>
            <a:r>
              <a:rPr lang="hr-HR" sz="4000" dirty="0" smtClean="0"/>
              <a:t> legislative procedure</a:t>
            </a:r>
            <a:endParaRPr lang="en-US" sz="4000" dirty="0"/>
          </a:p>
        </p:txBody>
      </p:sp>
      <p:sp>
        <p:nvSpPr>
          <p:cNvPr id="3" name="Content Placeholder 2"/>
          <p:cNvSpPr>
            <a:spLocks noGrp="1"/>
          </p:cNvSpPr>
          <p:nvPr>
            <p:ph idx="1"/>
          </p:nvPr>
        </p:nvSpPr>
        <p:spPr>
          <a:xfrm>
            <a:off x="838200" y="1324303"/>
            <a:ext cx="10515600" cy="4852660"/>
          </a:xfrm>
        </p:spPr>
        <p:txBody>
          <a:bodyPr/>
          <a:lstStyle/>
          <a:p>
            <a:pPr marL="0" indent="0">
              <a:buNone/>
            </a:pPr>
            <a:r>
              <a:rPr lang="hr-HR" dirty="0" err="1" smtClean="0"/>
              <a:t>When</a:t>
            </a:r>
            <a:r>
              <a:rPr lang="hr-HR" dirty="0" smtClean="0"/>
              <a:t> a </a:t>
            </a:r>
            <a:r>
              <a:rPr lang="hr-HR" dirty="0" err="1" smtClean="0"/>
              <a:t>bill</a:t>
            </a:r>
            <a:r>
              <a:rPr lang="hr-HR" dirty="0" smtClean="0"/>
              <a:t> </a:t>
            </a:r>
            <a:r>
              <a:rPr lang="hr-HR" dirty="0" err="1" smtClean="0"/>
              <a:t>has</a:t>
            </a:r>
            <a:r>
              <a:rPr lang="hr-HR" dirty="0" smtClean="0"/>
              <a:t> </a:t>
            </a:r>
            <a:r>
              <a:rPr lang="hr-HR" dirty="0" err="1" smtClean="0"/>
              <a:t>been</a:t>
            </a:r>
            <a:r>
              <a:rPr lang="hr-HR" dirty="0" smtClean="0"/>
              <a:t> </a:t>
            </a:r>
            <a:r>
              <a:rPr lang="hr-HR" dirty="0" err="1" smtClean="0"/>
              <a:t>through</a:t>
            </a:r>
            <a:r>
              <a:rPr lang="hr-HR" dirty="0" smtClean="0"/>
              <a:t> </a:t>
            </a:r>
            <a:r>
              <a:rPr lang="hr-HR" dirty="0" err="1" smtClean="0"/>
              <a:t>the</a:t>
            </a:r>
            <a:r>
              <a:rPr lang="hr-HR" dirty="0" smtClean="0"/>
              <a:t> </a:t>
            </a:r>
            <a:r>
              <a:rPr lang="hr-HR" dirty="0" err="1" smtClean="0"/>
              <a:t>proper</a:t>
            </a:r>
            <a:r>
              <a:rPr lang="hr-HR" dirty="0" smtClean="0"/>
              <a:t> procedure </a:t>
            </a:r>
            <a:r>
              <a:rPr lang="hr-HR" dirty="0" err="1" smtClean="0"/>
              <a:t>in</a:t>
            </a:r>
            <a:r>
              <a:rPr lang="hr-HR" dirty="0" smtClean="0"/>
              <a:t> </a:t>
            </a:r>
            <a:r>
              <a:rPr lang="hr-HR" dirty="0" err="1" smtClean="0"/>
              <a:t>the</a:t>
            </a:r>
            <a:r>
              <a:rPr lang="hr-HR" dirty="0" smtClean="0"/>
              <a:t> </a:t>
            </a:r>
            <a:r>
              <a:rPr lang="hr-HR" dirty="0" err="1" smtClean="0"/>
              <a:t>House</a:t>
            </a:r>
            <a:r>
              <a:rPr lang="hr-HR" dirty="0" smtClean="0"/>
              <a:t> </a:t>
            </a:r>
            <a:r>
              <a:rPr lang="hr-HR" dirty="0" err="1" smtClean="0"/>
              <a:t>of</a:t>
            </a:r>
            <a:r>
              <a:rPr lang="hr-HR" dirty="0" smtClean="0"/>
              <a:t> </a:t>
            </a:r>
            <a:r>
              <a:rPr lang="hr-HR" dirty="0" err="1" smtClean="0"/>
              <a:t>Representatives</a:t>
            </a:r>
            <a:r>
              <a:rPr lang="hr-HR" dirty="0" smtClean="0"/>
              <a:t> </a:t>
            </a:r>
            <a:r>
              <a:rPr lang="hr-HR" dirty="0" err="1" smtClean="0"/>
              <a:t>and</a:t>
            </a:r>
            <a:r>
              <a:rPr lang="hr-HR" dirty="0" smtClean="0"/>
              <a:t> </a:t>
            </a:r>
            <a:r>
              <a:rPr lang="hr-HR" dirty="0" err="1" smtClean="0"/>
              <a:t>the</a:t>
            </a:r>
            <a:r>
              <a:rPr lang="hr-HR" dirty="0" smtClean="0"/>
              <a:t> Senate, </a:t>
            </a:r>
            <a:r>
              <a:rPr lang="hr-HR" dirty="0" err="1" smtClean="0"/>
              <a:t>it</a:t>
            </a:r>
            <a:r>
              <a:rPr lang="hr-HR" dirty="0" smtClean="0"/>
              <a:t> </a:t>
            </a:r>
            <a:r>
              <a:rPr lang="hr-HR" dirty="0" err="1" smtClean="0"/>
              <a:t>comes</a:t>
            </a:r>
            <a:r>
              <a:rPr lang="hr-HR" dirty="0" smtClean="0"/>
              <a:t> to </a:t>
            </a:r>
            <a:r>
              <a:rPr lang="hr-HR" dirty="0" err="1" smtClean="0"/>
              <a:t>the</a:t>
            </a:r>
            <a:r>
              <a:rPr lang="hr-HR" dirty="0" smtClean="0"/>
              <a:t> </a:t>
            </a:r>
            <a:r>
              <a:rPr lang="hr-HR" dirty="0" err="1" smtClean="0"/>
              <a:t>president</a:t>
            </a:r>
            <a:r>
              <a:rPr lang="hr-HR" dirty="0" smtClean="0"/>
              <a:t>, </a:t>
            </a:r>
            <a:r>
              <a:rPr lang="hr-HR" dirty="0" err="1" smtClean="0"/>
              <a:t>who</a:t>
            </a:r>
            <a:r>
              <a:rPr lang="hr-HR" dirty="0" smtClean="0"/>
              <a:t> </a:t>
            </a:r>
            <a:r>
              <a:rPr lang="hr-HR" dirty="0" err="1" smtClean="0"/>
              <a:t>may</a:t>
            </a:r>
            <a:r>
              <a:rPr lang="hr-HR" dirty="0" smtClean="0"/>
              <a:t>:</a:t>
            </a:r>
          </a:p>
          <a:p>
            <a:pPr marL="0" indent="0">
              <a:buNone/>
            </a:pPr>
            <a:endParaRPr lang="hr-HR" dirty="0" smtClean="0"/>
          </a:p>
          <a:p>
            <a:pPr marL="514350" indent="-514350">
              <a:buAutoNum type="arabicPeriod"/>
            </a:pPr>
            <a:r>
              <a:rPr lang="hr-HR" dirty="0" err="1" smtClean="0"/>
              <a:t>Sign</a:t>
            </a:r>
            <a:r>
              <a:rPr lang="hr-HR" dirty="0" smtClean="0"/>
              <a:t> </a:t>
            </a:r>
            <a:r>
              <a:rPr lang="hr-HR" dirty="0" err="1" smtClean="0"/>
              <a:t>it</a:t>
            </a:r>
            <a:r>
              <a:rPr lang="hr-HR" dirty="0" smtClean="0"/>
              <a:t> </a:t>
            </a:r>
            <a:r>
              <a:rPr lang="hr-HR" dirty="0" err="1" smtClean="0"/>
              <a:t>and</a:t>
            </a:r>
            <a:r>
              <a:rPr lang="hr-HR" dirty="0" smtClean="0"/>
              <a:t> make </a:t>
            </a:r>
            <a:r>
              <a:rPr lang="hr-HR" dirty="0" err="1" smtClean="0"/>
              <a:t>it</a:t>
            </a:r>
            <a:r>
              <a:rPr lang="hr-HR" dirty="0" smtClean="0"/>
              <a:t> </a:t>
            </a:r>
            <a:r>
              <a:rPr lang="hr-HR" dirty="0" err="1" smtClean="0"/>
              <a:t>into</a:t>
            </a:r>
            <a:r>
              <a:rPr lang="hr-HR" dirty="0" smtClean="0"/>
              <a:t> a </a:t>
            </a:r>
            <a:r>
              <a:rPr lang="hr-HR" dirty="0" err="1" smtClean="0"/>
              <a:t>law</a:t>
            </a:r>
            <a:r>
              <a:rPr lang="hr-HR" dirty="0" smtClean="0"/>
              <a:t>;</a:t>
            </a:r>
          </a:p>
          <a:p>
            <a:pPr marL="514350" indent="-514350">
              <a:buAutoNum type="arabicPeriod"/>
            </a:pPr>
            <a:r>
              <a:rPr lang="hr-HR" dirty="0" smtClean="0"/>
              <a:t>Veto </a:t>
            </a:r>
            <a:r>
              <a:rPr lang="hr-HR" dirty="0" err="1" smtClean="0"/>
              <a:t>it</a:t>
            </a:r>
            <a:r>
              <a:rPr lang="hr-HR" dirty="0" smtClean="0"/>
              <a:t>– </a:t>
            </a:r>
            <a:r>
              <a:rPr lang="hr-HR" dirty="0" err="1" smtClean="0"/>
              <a:t>in</a:t>
            </a:r>
            <a:r>
              <a:rPr lang="hr-HR" dirty="0" smtClean="0"/>
              <a:t> </a:t>
            </a:r>
            <a:r>
              <a:rPr lang="hr-HR" dirty="0" err="1" smtClean="0"/>
              <a:t>this</a:t>
            </a:r>
            <a:r>
              <a:rPr lang="hr-HR" dirty="0" smtClean="0"/>
              <a:t> </a:t>
            </a:r>
            <a:r>
              <a:rPr lang="hr-HR" dirty="0" err="1" smtClean="0"/>
              <a:t>case</a:t>
            </a:r>
            <a:r>
              <a:rPr lang="hr-HR" dirty="0" smtClean="0"/>
              <a:t>, </a:t>
            </a:r>
            <a:r>
              <a:rPr lang="hr-HR" dirty="0" err="1" smtClean="0"/>
              <a:t>the</a:t>
            </a:r>
            <a:r>
              <a:rPr lang="hr-HR" dirty="0" smtClean="0"/>
              <a:t> </a:t>
            </a:r>
            <a:r>
              <a:rPr lang="hr-HR" dirty="0" err="1" smtClean="0"/>
              <a:t>bill</a:t>
            </a:r>
            <a:r>
              <a:rPr lang="hr-HR" dirty="0" smtClean="0"/>
              <a:t> </a:t>
            </a:r>
            <a:r>
              <a:rPr lang="hr-HR" dirty="0" err="1" smtClean="0"/>
              <a:t>goes</a:t>
            </a:r>
            <a:r>
              <a:rPr lang="hr-HR" dirty="0" smtClean="0"/>
              <a:t> </a:t>
            </a:r>
            <a:r>
              <a:rPr lang="hr-HR" dirty="0" err="1" smtClean="0"/>
              <a:t>back</a:t>
            </a:r>
            <a:r>
              <a:rPr lang="hr-HR" dirty="0" smtClean="0"/>
              <a:t> to </a:t>
            </a:r>
            <a:r>
              <a:rPr lang="hr-HR" dirty="0" err="1" smtClean="0"/>
              <a:t>the</a:t>
            </a:r>
            <a:r>
              <a:rPr lang="hr-HR" dirty="0" smtClean="0"/>
              <a:t> </a:t>
            </a:r>
            <a:r>
              <a:rPr lang="hr-HR" dirty="0" err="1" smtClean="0"/>
              <a:t>Congress</a:t>
            </a:r>
            <a:r>
              <a:rPr lang="hr-HR" dirty="0" smtClean="0"/>
              <a:t> </a:t>
            </a:r>
            <a:r>
              <a:rPr lang="hr-HR" dirty="0" err="1" smtClean="0"/>
              <a:t>and</a:t>
            </a:r>
            <a:r>
              <a:rPr lang="hr-HR" dirty="0" smtClean="0"/>
              <a:t> </a:t>
            </a:r>
            <a:r>
              <a:rPr lang="hr-HR" dirty="0" err="1" smtClean="0"/>
              <a:t>is</a:t>
            </a:r>
            <a:r>
              <a:rPr lang="hr-HR" dirty="0" smtClean="0"/>
              <a:t> </a:t>
            </a:r>
            <a:r>
              <a:rPr lang="hr-HR" dirty="0" err="1" smtClean="0"/>
              <a:t>voted</a:t>
            </a:r>
            <a:r>
              <a:rPr lang="hr-HR" dirty="0" smtClean="0"/>
              <a:t> on </a:t>
            </a:r>
            <a:r>
              <a:rPr lang="hr-HR" dirty="0" err="1" smtClean="0"/>
              <a:t>again</a:t>
            </a:r>
            <a:r>
              <a:rPr lang="hr-HR" dirty="0" smtClean="0"/>
              <a:t>; </a:t>
            </a:r>
            <a:r>
              <a:rPr lang="hr-HR" dirty="0" err="1" smtClean="0"/>
              <a:t>it</a:t>
            </a:r>
            <a:r>
              <a:rPr lang="hr-HR" dirty="0" smtClean="0"/>
              <a:t> </a:t>
            </a:r>
            <a:r>
              <a:rPr lang="hr-HR" dirty="0" err="1" smtClean="0"/>
              <a:t>can</a:t>
            </a:r>
            <a:r>
              <a:rPr lang="hr-HR" dirty="0" smtClean="0"/>
              <a:t> </a:t>
            </a:r>
            <a:r>
              <a:rPr lang="hr-HR" dirty="0" err="1" smtClean="0"/>
              <a:t>be</a:t>
            </a:r>
            <a:r>
              <a:rPr lang="hr-HR" dirty="0" smtClean="0"/>
              <a:t> </a:t>
            </a:r>
            <a:r>
              <a:rPr lang="hr-HR" dirty="0" err="1" smtClean="0"/>
              <a:t>overriden</a:t>
            </a:r>
            <a:r>
              <a:rPr lang="hr-HR" dirty="0" smtClean="0"/>
              <a:t> </a:t>
            </a:r>
            <a:r>
              <a:rPr lang="hr-HR" dirty="0" err="1" smtClean="0"/>
              <a:t>if</a:t>
            </a:r>
            <a:r>
              <a:rPr lang="hr-HR" dirty="0" smtClean="0"/>
              <a:t> </a:t>
            </a:r>
            <a:r>
              <a:rPr lang="hr-HR" dirty="0" err="1" smtClean="0"/>
              <a:t>voted</a:t>
            </a:r>
            <a:r>
              <a:rPr lang="hr-HR" dirty="0" smtClean="0"/>
              <a:t> on </a:t>
            </a:r>
            <a:r>
              <a:rPr lang="hr-HR" dirty="0" err="1" smtClean="0"/>
              <a:t>positively</a:t>
            </a:r>
            <a:r>
              <a:rPr lang="hr-HR" dirty="0" smtClean="0"/>
              <a:t> </a:t>
            </a:r>
            <a:r>
              <a:rPr lang="hr-HR" dirty="0" err="1" smtClean="0"/>
              <a:t>by</a:t>
            </a:r>
            <a:r>
              <a:rPr lang="hr-HR" dirty="0" smtClean="0"/>
              <a:t> </a:t>
            </a:r>
            <a:r>
              <a:rPr lang="hr-HR" dirty="0" err="1" smtClean="0"/>
              <a:t>two-thirds</a:t>
            </a:r>
            <a:r>
              <a:rPr lang="hr-HR" dirty="0" smtClean="0"/>
              <a:t> </a:t>
            </a:r>
            <a:r>
              <a:rPr lang="hr-HR" dirty="0" err="1" smtClean="0"/>
              <a:t>of</a:t>
            </a:r>
            <a:r>
              <a:rPr lang="hr-HR" dirty="0" smtClean="0"/>
              <a:t> </a:t>
            </a:r>
            <a:r>
              <a:rPr lang="hr-HR" dirty="0" err="1" smtClean="0"/>
              <a:t>each</a:t>
            </a:r>
            <a:r>
              <a:rPr lang="hr-HR" dirty="0" smtClean="0"/>
              <a:t> </a:t>
            </a:r>
            <a:r>
              <a:rPr lang="hr-HR" dirty="0" err="1" smtClean="0"/>
              <a:t>house</a:t>
            </a:r>
            <a:r>
              <a:rPr lang="hr-HR" dirty="0" smtClean="0"/>
              <a:t>;</a:t>
            </a:r>
            <a:r>
              <a:rPr lang="hr-HR" dirty="0"/>
              <a:t> </a:t>
            </a:r>
            <a:r>
              <a:rPr lang="hr-HR" dirty="0" smtClean="0"/>
              <a:t>(</a:t>
            </a:r>
            <a:r>
              <a:rPr lang="hr-HR" dirty="0" err="1" smtClean="0"/>
              <a:t>regular</a:t>
            </a:r>
            <a:r>
              <a:rPr lang="hr-HR" dirty="0" smtClean="0"/>
              <a:t> </a:t>
            </a:r>
            <a:r>
              <a:rPr lang="hr-HR" dirty="0"/>
              <a:t>veto) </a:t>
            </a:r>
            <a:endParaRPr lang="hr-HR" dirty="0" smtClean="0"/>
          </a:p>
          <a:p>
            <a:pPr marL="514350" indent="-514350">
              <a:buAutoNum type="arabicPeriod"/>
            </a:pPr>
            <a:r>
              <a:rPr lang="hr-HR" dirty="0" smtClean="0"/>
              <a:t>Put a </a:t>
            </a:r>
            <a:r>
              <a:rPr lang="hr-HR" dirty="0" err="1" smtClean="0"/>
              <a:t>pocket</a:t>
            </a:r>
            <a:r>
              <a:rPr lang="hr-HR" dirty="0" smtClean="0"/>
              <a:t> veto – </a:t>
            </a:r>
            <a:r>
              <a:rPr lang="hr-HR" dirty="0" err="1" smtClean="0"/>
              <a:t>ignore</a:t>
            </a:r>
            <a:r>
              <a:rPr lang="hr-HR" dirty="0" smtClean="0"/>
              <a:t> </a:t>
            </a:r>
            <a:r>
              <a:rPr lang="hr-HR" dirty="0" err="1" smtClean="0"/>
              <a:t>it</a:t>
            </a:r>
            <a:r>
              <a:rPr lang="hr-HR" dirty="0" smtClean="0"/>
              <a:t> </a:t>
            </a:r>
            <a:r>
              <a:rPr lang="hr-HR" dirty="0" err="1" smtClean="0"/>
              <a:t>during</a:t>
            </a:r>
            <a:r>
              <a:rPr lang="hr-HR" dirty="0" smtClean="0"/>
              <a:t> </a:t>
            </a:r>
            <a:r>
              <a:rPr lang="hr-HR" dirty="0" err="1" smtClean="0"/>
              <a:t>the</a:t>
            </a:r>
            <a:r>
              <a:rPr lang="hr-HR" dirty="0" smtClean="0"/>
              <a:t> period </a:t>
            </a:r>
            <a:r>
              <a:rPr lang="hr-HR" dirty="0" err="1" smtClean="0"/>
              <a:t>of</a:t>
            </a:r>
            <a:r>
              <a:rPr lang="hr-HR" dirty="0" smtClean="0"/>
              <a:t> 10 </a:t>
            </a:r>
            <a:r>
              <a:rPr lang="hr-HR" dirty="0" err="1" smtClean="0"/>
              <a:t>days</a:t>
            </a:r>
            <a:r>
              <a:rPr lang="hr-HR" dirty="0" smtClean="0"/>
              <a:t>; </a:t>
            </a:r>
            <a:r>
              <a:rPr lang="hr-HR" dirty="0" err="1" smtClean="0"/>
              <a:t>if</a:t>
            </a:r>
            <a:r>
              <a:rPr lang="hr-HR" dirty="0" smtClean="0"/>
              <a:t> on </a:t>
            </a:r>
            <a:r>
              <a:rPr lang="hr-HR" dirty="0" err="1" smtClean="0"/>
              <a:t>the</a:t>
            </a:r>
            <a:r>
              <a:rPr lang="hr-HR" dirty="0" smtClean="0"/>
              <a:t> 10th </a:t>
            </a:r>
            <a:r>
              <a:rPr lang="hr-HR" dirty="0" err="1" smtClean="0"/>
              <a:t>day</a:t>
            </a:r>
            <a:r>
              <a:rPr lang="hr-HR" dirty="0" smtClean="0"/>
              <a:t> </a:t>
            </a:r>
            <a:r>
              <a:rPr lang="hr-HR" dirty="0" err="1" smtClean="0"/>
              <a:t>the</a:t>
            </a:r>
            <a:r>
              <a:rPr lang="hr-HR" dirty="0" smtClean="0"/>
              <a:t> </a:t>
            </a:r>
            <a:r>
              <a:rPr lang="hr-HR" dirty="0" err="1" smtClean="0"/>
              <a:t>Congress</a:t>
            </a:r>
            <a:r>
              <a:rPr lang="hr-HR" dirty="0" smtClean="0"/>
              <a:t> </a:t>
            </a:r>
            <a:r>
              <a:rPr lang="hr-HR" dirty="0" err="1" smtClean="0"/>
              <a:t>is</a:t>
            </a:r>
            <a:r>
              <a:rPr lang="hr-HR" dirty="0" smtClean="0"/>
              <a:t> </a:t>
            </a:r>
            <a:r>
              <a:rPr lang="hr-HR" dirty="0" err="1" smtClean="0"/>
              <a:t>in</a:t>
            </a:r>
            <a:r>
              <a:rPr lang="hr-HR" dirty="0" smtClean="0"/>
              <a:t> </a:t>
            </a:r>
            <a:r>
              <a:rPr lang="hr-HR" dirty="0" err="1" smtClean="0"/>
              <a:t>session</a:t>
            </a:r>
            <a:r>
              <a:rPr lang="hr-HR" dirty="0" smtClean="0"/>
              <a:t> </a:t>
            </a:r>
            <a:r>
              <a:rPr lang="hr-HR" dirty="0" err="1" smtClean="0"/>
              <a:t>the</a:t>
            </a:r>
            <a:r>
              <a:rPr lang="hr-HR" dirty="0" smtClean="0"/>
              <a:t> </a:t>
            </a:r>
            <a:r>
              <a:rPr lang="hr-HR" dirty="0" err="1" smtClean="0"/>
              <a:t>bill</a:t>
            </a:r>
            <a:r>
              <a:rPr lang="hr-HR" dirty="0" smtClean="0"/>
              <a:t> </a:t>
            </a:r>
            <a:r>
              <a:rPr lang="hr-HR" dirty="0" err="1" smtClean="0"/>
              <a:t>becomes</a:t>
            </a:r>
            <a:r>
              <a:rPr lang="hr-HR" dirty="0" smtClean="0"/>
              <a:t> a </a:t>
            </a:r>
            <a:r>
              <a:rPr lang="hr-HR" dirty="0" err="1" smtClean="0"/>
              <a:t>law</a:t>
            </a:r>
            <a:r>
              <a:rPr lang="hr-HR" dirty="0" smtClean="0"/>
              <a:t>; </a:t>
            </a:r>
            <a:r>
              <a:rPr lang="hr-HR" dirty="0" err="1" smtClean="0"/>
              <a:t>if</a:t>
            </a:r>
            <a:r>
              <a:rPr lang="hr-HR" dirty="0" smtClean="0"/>
              <a:t> </a:t>
            </a:r>
            <a:r>
              <a:rPr lang="hr-HR" dirty="0" err="1" smtClean="0"/>
              <a:t>the</a:t>
            </a:r>
            <a:r>
              <a:rPr lang="hr-HR" dirty="0" smtClean="0"/>
              <a:t> </a:t>
            </a:r>
            <a:r>
              <a:rPr lang="hr-HR" dirty="0" err="1" smtClean="0"/>
              <a:t>Congress</a:t>
            </a:r>
            <a:r>
              <a:rPr lang="hr-HR" dirty="0" smtClean="0"/>
              <a:t> </a:t>
            </a:r>
            <a:r>
              <a:rPr lang="hr-HR" dirty="0" err="1" smtClean="0"/>
              <a:t>adjurns</a:t>
            </a:r>
            <a:r>
              <a:rPr lang="hr-HR" dirty="0" smtClean="0"/>
              <a:t>, </a:t>
            </a:r>
            <a:r>
              <a:rPr lang="hr-HR" dirty="0" err="1" smtClean="0"/>
              <a:t>the</a:t>
            </a:r>
            <a:r>
              <a:rPr lang="hr-HR" dirty="0" smtClean="0"/>
              <a:t> </a:t>
            </a:r>
            <a:r>
              <a:rPr lang="hr-HR" dirty="0" err="1" smtClean="0"/>
              <a:t>bill</a:t>
            </a:r>
            <a:r>
              <a:rPr lang="hr-HR" dirty="0" smtClean="0"/>
              <a:t> </a:t>
            </a:r>
            <a:r>
              <a:rPr lang="hr-HR" dirty="0" err="1" smtClean="0"/>
              <a:t>dies</a:t>
            </a:r>
            <a:r>
              <a:rPr lang="hr-HR" dirty="0" smtClean="0"/>
              <a:t>.</a:t>
            </a:r>
            <a:endParaRPr lang="en-US" dirty="0"/>
          </a:p>
        </p:txBody>
      </p:sp>
    </p:spTree>
    <p:extLst>
      <p:ext uri="{BB962C8B-B14F-4D97-AF65-F5344CB8AC3E}">
        <p14:creationId xmlns:p14="http://schemas.microsoft.com/office/powerpoint/2010/main" val="2617864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Comprehension</a:t>
            </a:r>
            <a:r>
              <a:rPr lang="hr-HR" dirty="0" smtClean="0"/>
              <a:t> </a:t>
            </a:r>
            <a:r>
              <a:rPr lang="hr-HR" dirty="0" err="1" smtClean="0"/>
              <a:t>check</a:t>
            </a:r>
            <a:r>
              <a:rPr lang="hr-HR" dirty="0" smtClean="0"/>
              <a:t> </a:t>
            </a:r>
            <a:r>
              <a:rPr lang="hr-HR" dirty="0" err="1" smtClean="0"/>
              <a:t>and</a:t>
            </a:r>
            <a:r>
              <a:rPr lang="hr-HR" dirty="0" smtClean="0"/>
              <a:t> </a:t>
            </a:r>
            <a:r>
              <a:rPr lang="hr-HR" dirty="0" err="1" smtClean="0"/>
              <a:t>vocabulary</a:t>
            </a:r>
            <a:r>
              <a:rPr lang="hr-HR" dirty="0" smtClean="0"/>
              <a:t> </a:t>
            </a:r>
            <a:r>
              <a:rPr lang="hr-HR" dirty="0" err="1" smtClean="0"/>
              <a:t>practice</a:t>
            </a:r>
            <a:endParaRPr lang="en-US" dirty="0"/>
          </a:p>
        </p:txBody>
      </p:sp>
      <p:sp>
        <p:nvSpPr>
          <p:cNvPr id="3" name="Content Placeholder 2"/>
          <p:cNvSpPr>
            <a:spLocks noGrp="1"/>
          </p:cNvSpPr>
          <p:nvPr>
            <p:ph idx="1"/>
          </p:nvPr>
        </p:nvSpPr>
        <p:spPr>
          <a:xfrm>
            <a:off x="838200" y="2096813"/>
            <a:ext cx="10515600" cy="4080149"/>
          </a:xfrm>
        </p:spPr>
        <p:txBody>
          <a:bodyPr/>
          <a:lstStyle/>
          <a:p>
            <a:r>
              <a:rPr lang="hr-HR" i="1" dirty="0" err="1" smtClean="0"/>
              <a:t>Read</a:t>
            </a:r>
            <a:r>
              <a:rPr lang="hr-HR" i="1" dirty="0" smtClean="0"/>
              <a:t> </a:t>
            </a:r>
            <a:r>
              <a:rPr lang="hr-HR" i="1" dirty="0" err="1" smtClean="0"/>
              <a:t>the</a:t>
            </a:r>
            <a:r>
              <a:rPr lang="hr-HR" i="1" dirty="0" smtClean="0"/>
              <a:t> </a:t>
            </a:r>
            <a:r>
              <a:rPr lang="hr-HR" i="1" dirty="0" err="1" smtClean="0"/>
              <a:t>text</a:t>
            </a:r>
            <a:r>
              <a:rPr lang="hr-HR" i="1" dirty="0" smtClean="0"/>
              <a:t> </a:t>
            </a:r>
            <a:r>
              <a:rPr lang="hr-HR" i="1" dirty="0" err="1" smtClean="0"/>
              <a:t>and</a:t>
            </a:r>
            <a:r>
              <a:rPr lang="hr-HR" i="1" dirty="0" smtClean="0"/>
              <a:t> </a:t>
            </a:r>
            <a:r>
              <a:rPr lang="hr-HR" i="1" dirty="0" err="1" smtClean="0"/>
              <a:t>answer</a:t>
            </a:r>
            <a:r>
              <a:rPr lang="hr-HR" i="1" dirty="0" smtClean="0"/>
              <a:t> </a:t>
            </a:r>
            <a:r>
              <a:rPr lang="hr-HR" i="1" dirty="0" err="1" smtClean="0"/>
              <a:t>the</a:t>
            </a:r>
            <a:r>
              <a:rPr lang="hr-HR" i="1" dirty="0" smtClean="0"/>
              <a:t> </a:t>
            </a:r>
            <a:r>
              <a:rPr lang="hr-HR" i="1" dirty="0" err="1" smtClean="0"/>
              <a:t>question</a:t>
            </a:r>
            <a:r>
              <a:rPr lang="hr-HR" i="1" dirty="0" smtClean="0"/>
              <a:t> </a:t>
            </a:r>
            <a:r>
              <a:rPr lang="hr-HR" i="1" dirty="0" err="1" smtClean="0"/>
              <a:t>in</a:t>
            </a:r>
            <a:r>
              <a:rPr lang="hr-HR" i="1" dirty="0" smtClean="0"/>
              <a:t> ex. III.</a:t>
            </a:r>
          </a:p>
          <a:p>
            <a:endParaRPr lang="hr-HR" i="1" dirty="0"/>
          </a:p>
          <a:p>
            <a:r>
              <a:rPr lang="hr-HR" i="1" dirty="0" smtClean="0"/>
              <a:t>Do ex. IV </a:t>
            </a:r>
            <a:r>
              <a:rPr lang="hr-HR" i="1" dirty="0" err="1" smtClean="0"/>
              <a:t>and</a:t>
            </a:r>
            <a:r>
              <a:rPr lang="hr-HR" i="1" dirty="0" smtClean="0"/>
              <a:t> V.</a:t>
            </a:r>
            <a:endParaRPr lang="en-US" i="1" dirty="0"/>
          </a:p>
        </p:txBody>
      </p:sp>
    </p:spTree>
    <p:extLst>
      <p:ext uri="{BB962C8B-B14F-4D97-AF65-F5344CB8AC3E}">
        <p14:creationId xmlns:p14="http://schemas.microsoft.com/office/powerpoint/2010/main" val="2072120610"/>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4942</TotalTime>
  <Words>990</Words>
  <Application>Microsoft Office PowerPoint</Application>
  <PresentationFormat>Widescreen</PresentationFormat>
  <Paragraphs>102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Unit 12 The Executive Branch in the USA</vt:lpstr>
      <vt:lpstr>The Executive Branch in the USA</vt:lpstr>
      <vt:lpstr>The President of the US</vt:lpstr>
      <vt:lpstr>The President of the US</vt:lpstr>
      <vt:lpstr>US presidential election</vt:lpstr>
      <vt:lpstr>Electoral College</vt:lpstr>
      <vt:lpstr>Presidential powers</vt:lpstr>
      <vt:lpstr>Role of the President in the legislative procedure</vt:lpstr>
      <vt:lpstr>Comprehension check and vocabulary practice</vt:lpstr>
      <vt:lpstr>Impeachment</vt:lpstr>
      <vt:lpstr>Impeachment</vt:lpstr>
      <vt:lpstr>The grounds for impeachment</vt:lpstr>
      <vt:lpstr>Impeachment</vt:lpstr>
      <vt:lpstr>Translation practice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Toward a European Administrative Space</dc:title>
  <dc:creator>Admin</dc:creator>
  <cp:lastModifiedBy>Snježana Husinec</cp:lastModifiedBy>
  <cp:revision>213</cp:revision>
  <dcterms:created xsi:type="dcterms:W3CDTF">2018-02-24T11:13:03Z</dcterms:created>
  <dcterms:modified xsi:type="dcterms:W3CDTF">2018-05-09T09:25:53Z</dcterms:modified>
</cp:coreProperties>
</file>