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90" r:id="rId7"/>
    <p:sldId id="296" r:id="rId8"/>
    <p:sldId id="297" r:id="rId9"/>
    <p:sldId id="298" r:id="rId10"/>
    <p:sldId id="302" r:id="rId11"/>
    <p:sldId id="291" r:id="rId12"/>
    <p:sldId id="292" r:id="rId13"/>
    <p:sldId id="293" r:id="rId14"/>
    <p:sldId id="294" r:id="rId15"/>
    <p:sldId id="299" r:id="rId16"/>
    <p:sldId id="295" r:id="rId17"/>
    <p:sldId id="300" r:id="rId18"/>
    <p:sldId id="301" r:id="rId19"/>
    <p:sldId id="303" r:id="rId20"/>
    <p:sldId id="307" r:id="rId21"/>
    <p:sldId id="304" r:id="rId22"/>
    <p:sldId id="305" r:id="rId23"/>
    <p:sldId id="306" r:id="rId24"/>
    <p:sldId id="310" r:id="rId25"/>
    <p:sldId id="308" r:id="rId26"/>
    <p:sldId id="309" r:id="rId27"/>
    <p:sldId id="31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D491C9-8DF8-4C80-92A5-18AD3A38F24C}">
          <p14:sldIdLst>
            <p14:sldId id="256"/>
            <p14:sldId id="285"/>
            <p14:sldId id="286"/>
            <p14:sldId id="287"/>
            <p14:sldId id="288"/>
            <p14:sldId id="290"/>
            <p14:sldId id="296"/>
            <p14:sldId id="297"/>
            <p14:sldId id="298"/>
            <p14:sldId id="302"/>
            <p14:sldId id="291"/>
            <p14:sldId id="292"/>
            <p14:sldId id="293"/>
            <p14:sldId id="294"/>
            <p14:sldId id="299"/>
            <p14:sldId id="295"/>
            <p14:sldId id="300"/>
            <p14:sldId id="301"/>
            <p14:sldId id="303"/>
            <p14:sldId id="307"/>
            <p14:sldId id="304"/>
            <p14:sldId id="305"/>
            <p14:sldId id="306"/>
            <p14:sldId id="310"/>
            <p14:sldId id="308"/>
            <p14:sldId id="309"/>
            <p14:sldId id="311"/>
          </p14:sldIdLst>
        </p14:section>
        <p14:section name="Untitled Section" id="{998513E9-482A-41B2-9FA2-EEAA6337CC5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0000"/>
    <a:srgbClr val="FF6600"/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5244" autoAdjust="0"/>
  </p:normalViewPr>
  <p:slideViewPr>
    <p:cSldViewPr snapToGrid="0">
      <p:cViewPr varScale="1">
        <p:scale>
          <a:sx n="121" d="100"/>
          <a:sy n="121" d="100"/>
        </p:scale>
        <p:origin x="1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40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8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4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5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30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0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F12C-70C4-4F44-802F-F0D6C47040A7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75C7-2AF7-4B3E-8C0D-0D46EE571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900" dirty="0" err="1" smtClean="0"/>
              <a:t>Unit</a:t>
            </a:r>
            <a:r>
              <a:rPr lang="hr-HR" sz="4900" dirty="0" smtClean="0"/>
              <a:t> 11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smtClean="0"/>
              <a:t>American </a:t>
            </a:r>
            <a:r>
              <a:rPr lang="hr-HR" b="1" i="1" dirty="0" err="1" smtClean="0"/>
              <a:t>Federalism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32260"/>
          </a:xfrm>
        </p:spPr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3500" dirty="0" smtClean="0"/>
              <a:t>English for </a:t>
            </a:r>
            <a:r>
              <a:rPr lang="hr-HR" sz="3500" dirty="0" err="1" smtClean="0"/>
              <a:t>Lawyers</a:t>
            </a:r>
            <a:r>
              <a:rPr lang="hr-HR" sz="3500" dirty="0" smtClean="0"/>
              <a:t> II</a:t>
            </a:r>
          </a:p>
          <a:p>
            <a:r>
              <a:rPr lang="hr-HR" sz="3500" dirty="0" smtClean="0"/>
              <a:t>Snježana Husinec, </a:t>
            </a:r>
            <a:r>
              <a:rPr lang="hr-HR" sz="3500" dirty="0" err="1" smtClean="0"/>
              <a:t>PhD</a:t>
            </a:r>
            <a:r>
              <a:rPr lang="hr-HR" sz="3500" dirty="0" smtClean="0"/>
              <a:t>., shusinec@pravo.hr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8445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U.S. </a:t>
            </a:r>
            <a:r>
              <a:rPr lang="hr-HR" dirty="0" err="1" smtClean="0"/>
              <a:t>Constitution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7 articles + 27 amendments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Article I – The Legislative Branch (Sections 1 – 10)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Article II – The Executive Branch (Sections 1 – 4)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Article III – The Judicial Branch (Sections 1 – 3)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Article IV – Relations between the states and between each state and the federal government (Sections 1 – 4)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Article V – The process for amending the Constitution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Article VI – The supreme law of the land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Article VII – The Ratification Procedure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864"/>
          </a:xfrm>
        </p:spPr>
        <p:txBody>
          <a:bodyPr/>
          <a:lstStyle/>
          <a:p>
            <a:r>
              <a:rPr lang="hr-HR" dirty="0" smtClean="0"/>
              <a:t>American </a:t>
            </a:r>
            <a:r>
              <a:rPr lang="hr-HR" dirty="0" err="1" smtClean="0"/>
              <a:t>federalism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allocation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5292"/>
            <a:ext cx="10515600" cy="5164182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en-US" sz="3200" b="1" dirty="0">
                <a:solidFill>
                  <a:srgbClr val="00B050"/>
                </a:solidFill>
              </a:rPr>
              <a:t>FEDERALISM </a:t>
            </a:r>
            <a:endParaRPr lang="hr-HR" sz="3200" b="1" dirty="0">
              <a:solidFill>
                <a:srgbClr val="00B050"/>
              </a:solidFill>
            </a:endParaRPr>
          </a:p>
          <a:p>
            <a:pPr marL="533400" indent="-533400">
              <a:buFontTx/>
              <a:buChar char="-"/>
              <a:defRPr/>
            </a:pPr>
            <a:r>
              <a:rPr lang="en-US" dirty="0"/>
              <a:t>a basic structural feature of the American political system; </a:t>
            </a:r>
            <a:endParaRPr lang="hr-HR" dirty="0"/>
          </a:p>
          <a:p>
            <a:pPr marL="533400" indent="-533400">
              <a:buFontTx/>
              <a:buChar char="-"/>
              <a:defRPr/>
            </a:pPr>
            <a:r>
              <a:rPr lang="hr-HR" dirty="0" err="1"/>
              <a:t>has</a:t>
            </a:r>
            <a:r>
              <a:rPr lang="hr-HR" dirty="0"/>
              <a:t> </a:t>
            </a:r>
            <a:r>
              <a:rPr lang="en-US" dirty="0"/>
              <a:t>generated a great deal of conflict throughout American political history</a:t>
            </a:r>
            <a:endParaRPr lang="hr-HR" dirty="0"/>
          </a:p>
          <a:p>
            <a:pPr marL="533400" indent="-533400">
              <a:buFontTx/>
              <a:buChar char="-"/>
              <a:defRPr/>
            </a:pPr>
            <a:r>
              <a:rPr lang="en-US" dirty="0"/>
              <a:t>involves multiple layers of government with shared powers among them and powers unique to each of the levels of </a:t>
            </a:r>
            <a:r>
              <a:rPr lang="en-US" dirty="0" smtClean="0"/>
              <a:t>government</a:t>
            </a: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  <a:defRPr/>
            </a:pPr>
            <a:endParaRPr lang="en-US" dirty="0"/>
          </a:p>
          <a:p>
            <a:pPr marL="533400" indent="-533400">
              <a:buNone/>
              <a:defRPr/>
            </a:pPr>
            <a:r>
              <a:rPr lang="en-US" sz="3200" dirty="0">
                <a:solidFill>
                  <a:srgbClr val="00B050"/>
                </a:solidFill>
              </a:rPr>
              <a:t>Division of powers </a:t>
            </a:r>
            <a:r>
              <a:rPr lang="en-US" sz="3200" dirty="0" smtClean="0"/>
              <a:t>between</a:t>
            </a:r>
            <a:r>
              <a:rPr lang="hr-HR" sz="3200" dirty="0" smtClean="0"/>
              <a:t> </a:t>
            </a:r>
            <a:endParaRPr lang="en-US" sz="3200" dirty="0"/>
          </a:p>
          <a:p>
            <a:pPr marL="533400" indent="-533400">
              <a:buNone/>
              <a:defRPr/>
            </a:pPr>
            <a:r>
              <a:rPr lang="en-US" dirty="0"/>
              <a:t>           a) </a:t>
            </a:r>
            <a:r>
              <a:rPr lang="hr-HR" dirty="0"/>
              <a:t>f</a:t>
            </a:r>
            <a:r>
              <a:rPr lang="en-US" dirty="0" err="1"/>
              <a:t>ederal</a:t>
            </a:r>
            <a:r>
              <a:rPr lang="en-US" dirty="0"/>
              <a:t> </a:t>
            </a:r>
            <a:r>
              <a:rPr lang="en-US" dirty="0" smtClean="0"/>
              <a:t>government</a:t>
            </a:r>
            <a:r>
              <a:rPr lang="hr-HR" dirty="0"/>
              <a:t>– </a:t>
            </a:r>
            <a:r>
              <a:rPr lang="hr-HR" dirty="0" err="1"/>
              <a:t>has</a:t>
            </a:r>
            <a:r>
              <a:rPr lang="hr-HR" dirty="0"/>
              <a:t> the </a:t>
            </a:r>
            <a:r>
              <a:rPr lang="hr-HR" dirty="0" err="1"/>
              <a:t>powers</a:t>
            </a:r>
            <a:r>
              <a:rPr lang="hr-HR" dirty="0"/>
              <a:t> </a:t>
            </a:r>
            <a:r>
              <a:rPr lang="hr-HR" dirty="0" err="1"/>
              <a:t>enumerated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the </a:t>
            </a:r>
            <a:r>
              <a:rPr lang="hr-HR" dirty="0" err="1" smtClean="0"/>
              <a:t>Constitutions</a:t>
            </a:r>
            <a:endParaRPr lang="en-US" dirty="0"/>
          </a:p>
          <a:p>
            <a:pPr marL="533400" indent="-533400">
              <a:buNone/>
              <a:defRPr/>
            </a:pPr>
            <a:r>
              <a:rPr lang="en-US" dirty="0"/>
              <a:t>           b) </a:t>
            </a:r>
            <a:r>
              <a:rPr lang="hr-HR" dirty="0"/>
              <a:t>s</a:t>
            </a:r>
            <a:r>
              <a:rPr lang="en-US" dirty="0" err="1"/>
              <a:t>tate</a:t>
            </a:r>
            <a:r>
              <a:rPr lang="en-US" dirty="0"/>
              <a:t> </a:t>
            </a:r>
            <a:r>
              <a:rPr lang="en-US" dirty="0" smtClean="0"/>
              <a:t>governments</a:t>
            </a:r>
            <a:r>
              <a:rPr lang="hr-HR" dirty="0"/>
              <a:t>– PLENARY POWER (</a:t>
            </a:r>
            <a:r>
              <a:rPr lang="hr-HR" dirty="0" err="1"/>
              <a:t>complete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absolute</a:t>
            </a:r>
            <a:r>
              <a:rPr lang="hr-HR" dirty="0"/>
              <a:t> </a:t>
            </a:r>
            <a:r>
              <a:rPr lang="hr-HR" dirty="0" err="1"/>
              <a:t>power</a:t>
            </a:r>
            <a:r>
              <a:rPr lang="hr-HR" dirty="0"/>
              <a:t> </a:t>
            </a:r>
            <a:r>
              <a:rPr lang="hr-HR" dirty="0" err="1"/>
              <a:t>without</a:t>
            </a:r>
            <a:r>
              <a:rPr lang="hr-HR" dirty="0"/>
              <a:t> </a:t>
            </a:r>
            <a:r>
              <a:rPr lang="hr-HR" dirty="0" err="1"/>
              <a:t>limitations</a:t>
            </a:r>
            <a:r>
              <a:rPr lang="hr-HR" dirty="0"/>
              <a:t>)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533400" indent="-533400">
              <a:buNone/>
              <a:defRPr/>
            </a:pPr>
            <a:r>
              <a:rPr lang="en-US" sz="3200" dirty="0">
                <a:solidFill>
                  <a:srgbClr val="00B050"/>
                </a:solidFill>
              </a:rPr>
              <a:t>The federal government - three branches:</a:t>
            </a:r>
          </a:p>
          <a:p>
            <a:pPr marL="533400" indent="-533400">
              <a:buNone/>
              <a:defRPr/>
            </a:pPr>
            <a:r>
              <a:rPr lang="en-US" dirty="0"/>
              <a:t>         a) the executive</a:t>
            </a:r>
          </a:p>
          <a:p>
            <a:pPr marL="533400" indent="-533400">
              <a:buNone/>
              <a:defRPr/>
            </a:pPr>
            <a:r>
              <a:rPr lang="en-US" dirty="0"/>
              <a:t>         b) the legislative </a:t>
            </a:r>
          </a:p>
          <a:p>
            <a:pPr marL="533400" indent="-533400">
              <a:buNone/>
              <a:defRPr/>
            </a:pPr>
            <a:r>
              <a:rPr lang="en-US" dirty="0"/>
              <a:t>         c) the judicial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The Tenth Amendment (1791)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en-US" altLang="en-US" i="1" dirty="0"/>
              <a:t>a part of the Bill of Rights, ratified in 1791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US" altLang="en-US" i="1" dirty="0"/>
          </a:p>
          <a:p>
            <a:pPr algn="ctr">
              <a:lnSpc>
                <a:spcPct val="80000"/>
              </a:lnSpc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“The powers not delegated to the United States by the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Constitution, nor prohibited by it to the States, are reserved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to the States respectively, or to the people.”</a:t>
            </a:r>
          </a:p>
          <a:p>
            <a:pPr>
              <a:lnSpc>
                <a:spcPct val="80000"/>
              </a:lnSpc>
              <a:buNone/>
            </a:pPr>
            <a:endParaRPr lang="hr-HR" altLang="en-US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dirty="0"/>
              <a:t>defines the relationship between the national and state governments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hr-HR" altLang="en-US" dirty="0" err="1">
                <a:solidFill>
                  <a:schemeClr val="accent1"/>
                </a:solidFill>
              </a:rPr>
              <a:t>grants</a:t>
            </a:r>
            <a:r>
              <a:rPr lang="en-US" altLang="en-US" dirty="0">
                <a:solidFill>
                  <a:schemeClr val="accent1"/>
                </a:solidFill>
              </a:rPr>
              <a:t> certain powers to the federal government </a:t>
            </a:r>
            <a:r>
              <a:rPr lang="hr-HR" altLang="en-US" dirty="0" smtClean="0">
                <a:solidFill>
                  <a:schemeClr val="accent1"/>
                </a:solidFill>
              </a:rPr>
              <a:t>(</a:t>
            </a:r>
            <a:r>
              <a:rPr lang="hr-HR" altLang="en-US" dirty="0" err="1" smtClean="0">
                <a:solidFill>
                  <a:schemeClr val="accent1"/>
                </a:solidFill>
              </a:rPr>
              <a:t>enumerated</a:t>
            </a:r>
            <a:r>
              <a:rPr lang="hr-HR" altLang="en-US" dirty="0" smtClean="0">
                <a:solidFill>
                  <a:schemeClr val="accent1"/>
                </a:solidFill>
              </a:rPr>
              <a:t> </a:t>
            </a:r>
            <a:r>
              <a:rPr lang="hr-HR" altLang="en-US" dirty="0" err="1" smtClean="0">
                <a:solidFill>
                  <a:schemeClr val="accent1"/>
                </a:solidFill>
              </a:rPr>
              <a:t>in</a:t>
            </a:r>
            <a:r>
              <a:rPr lang="hr-HR" altLang="en-US" dirty="0" smtClean="0">
                <a:solidFill>
                  <a:schemeClr val="accent1"/>
                </a:solidFill>
              </a:rPr>
              <a:t> </a:t>
            </a:r>
            <a:r>
              <a:rPr lang="hr-HR" altLang="en-US" dirty="0" err="1" smtClean="0">
                <a:solidFill>
                  <a:schemeClr val="accent1"/>
                </a:solidFill>
              </a:rPr>
              <a:t>the</a:t>
            </a:r>
            <a:r>
              <a:rPr lang="hr-HR" altLang="en-US" dirty="0" smtClean="0">
                <a:solidFill>
                  <a:schemeClr val="accent1"/>
                </a:solidFill>
              </a:rPr>
              <a:t> </a:t>
            </a:r>
            <a:r>
              <a:rPr lang="hr-HR" altLang="en-US" dirty="0" err="1" smtClean="0">
                <a:solidFill>
                  <a:schemeClr val="accent1"/>
                </a:solidFill>
              </a:rPr>
              <a:t>Constitution</a:t>
            </a:r>
            <a:r>
              <a:rPr lang="hr-HR" altLang="en-US" dirty="0" smtClean="0">
                <a:solidFill>
                  <a:schemeClr val="accent1"/>
                </a:solidFill>
              </a:rPr>
              <a:t>) </a:t>
            </a:r>
            <a:r>
              <a:rPr lang="en-US" altLang="en-US" dirty="0" smtClean="0">
                <a:solidFill>
                  <a:schemeClr val="accent1"/>
                </a:solidFill>
              </a:rPr>
              <a:t>and </a:t>
            </a:r>
            <a:r>
              <a:rPr lang="en-US" altLang="en-US" dirty="0">
                <a:solidFill>
                  <a:schemeClr val="accent1"/>
                </a:solidFill>
              </a:rPr>
              <a:t>reserves the rest for the states </a:t>
            </a:r>
            <a:r>
              <a:rPr lang="hr-HR" altLang="en-US" dirty="0" smtClean="0">
                <a:solidFill>
                  <a:schemeClr val="accent1"/>
                </a:solidFill>
              </a:rPr>
              <a:t>– </a:t>
            </a:r>
            <a:r>
              <a:rPr lang="hr-HR" altLang="en-US" dirty="0" err="1" smtClean="0">
                <a:solidFill>
                  <a:srgbClr val="0070C0"/>
                </a:solidFill>
              </a:rPr>
              <a:t>states</a:t>
            </a:r>
            <a:r>
              <a:rPr lang="hr-HR" altLang="en-US" dirty="0" smtClean="0">
                <a:solidFill>
                  <a:srgbClr val="0070C0"/>
                </a:solidFill>
              </a:rPr>
              <a:t> </a:t>
            </a:r>
            <a:r>
              <a:rPr lang="hr-HR" altLang="en-US" dirty="0" err="1" smtClean="0">
                <a:solidFill>
                  <a:srgbClr val="0070C0"/>
                </a:solidFill>
              </a:rPr>
              <a:t>have</a:t>
            </a:r>
            <a:r>
              <a:rPr lang="hr-HR" altLang="en-US" dirty="0" smtClean="0">
                <a:solidFill>
                  <a:srgbClr val="0070C0"/>
                </a:solidFill>
              </a:rPr>
              <a:t> PLENARY POWER</a:t>
            </a:r>
            <a:endParaRPr lang="en-US" altLang="en-US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dirty="0"/>
              <a:t>the federal government is supreme with regard to those powers expressly or implicitly delegated to it, the states remain supreme in matters reserved to them. 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altLang="en-US" dirty="0">
                <a:solidFill>
                  <a:schemeClr val="accent1"/>
                </a:solidFill>
              </a:rPr>
              <a:t>SEPARATE SUPREMACY </a:t>
            </a:r>
            <a:r>
              <a:rPr lang="en-US" altLang="en-US" dirty="0"/>
              <a:t>– the supremacy of each government in its own sphere – each government is sovereign in its own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2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The U.S. Bill </a:t>
            </a:r>
            <a:r>
              <a:rPr lang="hr-HR" dirty="0" err="1"/>
              <a:t>of</a:t>
            </a:r>
            <a:r>
              <a:rPr lang="hr-HR" dirty="0"/>
              <a:t> Rights (1791)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hr-HR" dirty="0"/>
              <a:t>t</a:t>
            </a:r>
            <a:r>
              <a:rPr lang="en-US" dirty="0"/>
              <a:t>he first 10 amendments to the Constitution </a:t>
            </a:r>
            <a:endParaRPr lang="hr-HR" dirty="0"/>
          </a:p>
          <a:p>
            <a:pPr>
              <a:defRPr/>
            </a:pPr>
            <a:r>
              <a:rPr lang="hr-HR" dirty="0"/>
              <a:t>w</a:t>
            </a:r>
            <a:r>
              <a:rPr lang="en-US" dirty="0" err="1"/>
              <a:t>ritten</a:t>
            </a:r>
            <a:r>
              <a:rPr lang="en-US" dirty="0"/>
              <a:t> in response to calls from several states for greater constitutional protection for individual liberties</a:t>
            </a:r>
            <a:r>
              <a:rPr lang="hr-HR" dirty="0"/>
              <a:t> - </a:t>
            </a:r>
            <a:r>
              <a:rPr lang="en-US" dirty="0"/>
              <a:t> lists specific prohibitions on governmental power</a:t>
            </a:r>
            <a:endParaRPr lang="hr-HR" dirty="0"/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dirty="0" err="1"/>
              <a:t>eg</a:t>
            </a:r>
            <a:r>
              <a:rPr lang="hr-HR" dirty="0"/>
              <a:t>.</a:t>
            </a:r>
            <a:r>
              <a:rPr lang="hr-HR" dirty="0">
                <a:solidFill>
                  <a:srgbClr val="0070C0"/>
                </a:solidFill>
              </a:rPr>
              <a:t> the </a:t>
            </a:r>
            <a:r>
              <a:rPr lang="hr-HR" dirty="0" err="1">
                <a:solidFill>
                  <a:srgbClr val="0070C0"/>
                </a:solidFill>
              </a:rPr>
              <a:t>right</a:t>
            </a:r>
            <a:r>
              <a:rPr lang="hr-HR" dirty="0">
                <a:solidFill>
                  <a:srgbClr val="0070C0"/>
                </a:solidFill>
              </a:rPr>
              <a:t> to free </a:t>
            </a:r>
            <a:r>
              <a:rPr lang="hr-HR" dirty="0" err="1">
                <a:solidFill>
                  <a:srgbClr val="0070C0"/>
                </a:solidFill>
              </a:rPr>
              <a:t>speech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and</a:t>
            </a:r>
            <a:r>
              <a:rPr lang="hr-HR" dirty="0">
                <a:solidFill>
                  <a:srgbClr val="0070C0"/>
                </a:solidFill>
              </a:rPr>
              <a:t> </a:t>
            </a:r>
            <a:r>
              <a:rPr lang="hr-HR" dirty="0" err="1">
                <a:solidFill>
                  <a:srgbClr val="0070C0"/>
                </a:solidFill>
              </a:rPr>
              <a:t>religion</a:t>
            </a:r>
            <a:r>
              <a:rPr lang="hr-HR" dirty="0">
                <a:solidFill>
                  <a:srgbClr val="0070C0"/>
                </a:solidFill>
              </a:rPr>
              <a:t> (1st </a:t>
            </a:r>
            <a:r>
              <a:rPr lang="hr-HR" dirty="0" err="1">
                <a:solidFill>
                  <a:srgbClr val="0070C0"/>
                </a:solidFill>
              </a:rPr>
              <a:t>Amendment</a:t>
            </a:r>
            <a:r>
              <a:rPr lang="hr-HR" dirty="0">
                <a:solidFill>
                  <a:srgbClr val="0070C0"/>
                </a:solidFill>
              </a:rPr>
              <a:t>);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r-HR" dirty="0">
                <a:solidFill>
                  <a:srgbClr val="0070C0"/>
                </a:solidFill>
              </a:rPr>
              <a:t>        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>
                <a:solidFill>
                  <a:srgbClr val="0070C0"/>
                </a:solidFill>
              </a:rPr>
              <a:t>the </a:t>
            </a:r>
            <a:r>
              <a:rPr lang="en-US" dirty="0">
                <a:solidFill>
                  <a:srgbClr val="0070C0"/>
                </a:solidFill>
              </a:rPr>
              <a:t>right to be free from unreasonable government intrusion </a:t>
            </a:r>
            <a:endParaRPr lang="hr-H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hr-HR" dirty="0">
                <a:solidFill>
                  <a:srgbClr val="0070C0"/>
                </a:solidFill>
              </a:rPr>
              <a:t>             </a:t>
            </a:r>
            <a:r>
              <a:rPr lang="en-US" dirty="0">
                <a:solidFill>
                  <a:srgbClr val="0070C0"/>
                </a:solidFill>
              </a:rPr>
              <a:t>in one’s home </a:t>
            </a:r>
            <a:r>
              <a:rPr lang="hr-HR" dirty="0">
                <a:solidFill>
                  <a:srgbClr val="0070C0"/>
                </a:solidFill>
              </a:rPr>
              <a:t>(4th </a:t>
            </a:r>
            <a:r>
              <a:rPr lang="en-US" dirty="0">
                <a:solidFill>
                  <a:srgbClr val="0070C0"/>
                </a:solidFill>
              </a:rPr>
              <a:t>Amendment</a:t>
            </a:r>
            <a:r>
              <a:rPr lang="hr-HR" dirty="0">
                <a:solidFill>
                  <a:srgbClr val="0070C0"/>
                </a:solidFill>
              </a:rPr>
              <a:t>) </a:t>
            </a:r>
            <a:r>
              <a:rPr lang="hr-HR" dirty="0" err="1">
                <a:solidFill>
                  <a:srgbClr val="0070C0"/>
                </a:solidFill>
              </a:rPr>
              <a:t>etc</a:t>
            </a:r>
            <a:r>
              <a:rPr lang="hr-HR" dirty="0">
                <a:solidFill>
                  <a:srgbClr val="0070C0"/>
                </a:solidFill>
              </a:rPr>
              <a:t>.</a:t>
            </a:r>
          </a:p>
          <a:p>
            <a:pPr>
              <a:defRPr/>
            </a:pPr>
            <a:endParaRPr lang="hr-HR" dirty="0"/>
          </a:p>
          <a:p>
            <a:pPr>
              <a:defRPr/>
            </a:pPr>
            <a:r>
              <a:rPr lang="hr-HR" sz="2400" dirty="0" err="1"/>
              <a:t>See</a:t>
            </a:r>
            <a:r>
              <a:rPr lang="hr-HR" sz="2400" dirty="0"/>
              <a:t> </a:t>
            </a:r>
            <a:r>
              <a:rPr lang="hr-HR" sz="2400" dirty="0" err="1"/>
              <a:t>full</a:t>
            </a:r>
            <a:r>
              <a:rPr lang="hr-HR" sz="2400" dirty="0"/>
              <a:t> </a:t>
            </a:r>
            <a:r>
              <a:rPr lang="hr-HR" sz="2400" dirty="0" err="1"/>
              <a:t>text</a:t>
            </a:r>
            <a:r>
              <a:rPr lang="hr-HR" sz="2400" dirty="0"/>
              <a:t>: https://www.billofrightsinstitute.org/founding-documents/bill-of-rights/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9572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Division of powers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583"/>
            <a:ext cx="10515600" cy="5024846"/>
          </a:xfrm>
        </p:spPr>
        <p:txBody>
          <a:bodyPr>
            <a:normAutofit fontScale="77500" lnSpcReduction="20000"/>
          </a:bodyPr>
          <a:lstStyle/>
          <a:p>
            <a:pPr marL="41148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National </a:t>
            </a:r>
            <a:r>
              <a:rPr lang="hr-HR" dirty="0" smtClean="0">
                <a:solidFill>
                  <a:srgbClr val="0070C0"/>
                </a:solidFill>
              </a:rPr>
              <a:t>(</a:t>
            </a:r>
            <a:r>
              <a:rPr lang="hr-HR" dirty="0" err="1" smtClean="0">
                <a:solidFill>
                  <a:srgbClr val="0070C0"/>
                </a:solidFill>
              </a:rPr>
              <a:t>federal</a:t>
            </a:r>
            <a:r>
              <a:rPr lang="hr-HR" dirty="0" smtClean="0">
                <a:solidFill>
                  <a:srgbClr val="0070C0"/>
                </a:solidFill>
              </a:rPr>
              <a:t>) </a:t>
            </a:r>
            <a:r>
              <a:rPr lang="en-US" dirty="0" smtClean="0">
                <a:solidFill>
                  <a:srgbClr val="0070C0"/>
                </a:solidFill>
              </a:rPr>
              <a:t>powers</a:t>
            </a:r>
            <a:r>
              <a:rPr lang="en-US" dirty="0">
                <a:solidFill>
                  <a:srgbClr val="0070C0"/>
                </a:solidFill>
              </a:rPr>
              <a:t>:</a:t>
            </a:r>
          </a:p>
          <a:p>
            <a:pPr marL="411480">
              <a:buFontTx/>
              <a:buChar char="-"/>
              <a:defRPr/>
            </a:pPr>
            <a:r>
              <a:rPr lang="en-US" dirty="0"/>
              <a:t>declaring war</a:t>
            </a:r>
          </a:p>
          <a:p>
            <a:pPr marL="411480">
              <a:buFontTx/>
              <a:buChar char="-"/>
              <a:defRPr/>
            </a:pPr>
            <a:r>
              <a:rPr lang="en-US" dirty="0"/>
              <a:t>making treaties (foreign relations)</a:t>
            </a:r>
          </a:p>
          <a:p>
            <a:pPr marL="411480">
              <a:buFontTx/>
              <a:buChar char="-"/>
              <a:defRPr/>
            </a:pPr>
            <a:r>
              <a:rPr lang="hr-HR" dirty="0" err="1" smtClean="0"/>
              <a:t>controling</a:t>
            </a:r>
            <a:r>
              <a:rPr lang="hr-HR" dirty="0" smtClean="0"/>
              <a:t> </a:t>
            </a:r>
            <a:r>
              <a:rPr lang="hr-HR" dirty="0" err="1" smtClean="0"/>
              <a:t>imports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exports</a:t>
            </a:r>
            <a:endParaRPr lang="en-US" dirty="0"/>
          </a:p>
          <a:p>
            <a:pPr marL="411480">
              <a:buFontTx/>
              <a:buChar char="-"/>
              <a:defRPr/>
            </a:pPr>
            <a:endParaRPr lang="en-US" dirty="0"/>
          </a:p>
          <a:p>
            <a:pPr marL="41148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State powers</a:t>
            </a:r>
            <a:r>
              <a:rPr lang="en-US" dirty="0">
                <a:solidFill>
                  <a:srgbClr val="FFC000"/>
                </a:solidFill>
              </a:rPr>
              <a:t>:</a:t>
            </a:r>
          </a:p>
          <a:p>
            <a:pPr marL="411480">
              <a:buNone/>
              <a:defRPr/>
            </a:pPr>
            <a:r>
              <a:rPr lang="en-US" dirty="0"/>
              <a:t>- all powers that are not del</a:t>
            </a:r>
            <a:r>
              <a:rPr lang="hr-HR" dirty="0"/>
              <a:t>e</a:t>
            </a:r>
            <a:r>
              <a:rPr lang="en-US" dirty="0"/>
              <a:t>gated to the federal government (spelled out in the Tenth Amendment)</a:t>
            </a:r>
          </a:p>
          <a:p>
            <a:pPr marL="411480">
              <a:buNone/>
              <a:defRPr/>
            </a:pPr>
            <a:endParaRPr lang="en-US" dirty="0"/>
          </a:p>
          <a:p>
            <a:pPr marL="41148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Concurrent </a:t>
            </a:r>
            <a:r>
              <a:rPr lang="en-US" dirty="0" smtClean="0">
                <a:solidFill>
                  <a:srgbClr val="0070C0"/>
                </a:solidFill>
              </a:rPr>
              <a:t>powers</a:t>
            </a:r>
            <a:r>
              <a:rPr lang="hr-HR" dirty="0" smtClean="0">
                <a:solidFill>
                  <a:srgbClr val="0070C0"/>
                </a:solidFill>
              </a:rPr>
              <a:t> (</a:t>
            </a:r>
            <a:r>
              <a:rPr lang="hr-HR" dirty="0" err="1" smtClean="0">
                <a:solidFill>
                  <a:srgbClr val="0070C0"/>
                </a:solidFill>
              </a:rPr>
              <a:t>shared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by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bothe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levels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government</a:t>
            </a:r>
            <a:r>
              <a:rPr lang="hr-HR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pPr marL="411480">
              <a:buFontTx/>
              <a:buChar char="-"/>
              <a:defRPr/>
            </a:pPr>
            <a:r>
              <a:rPr lang="en-US" dirty="0" smtClean="0"/>
              <a:t>tax</a:t>
            </a:r>
            <a:r>
              <a:rPr lang="hr-HR" dirty="0" err="1" smtClean="0"/>
              <a:t>ation</a:t>
            </a:r>
            <a:endParaRPr lang="en-US" dirty="0"/>
          </a:p>
          <a:p>
            <a:pPr marL="411480">
              <a:buFontTx/>
              <a:buChar char="-"/>
              <a:defRPr/>
            </a:pPr>
            <a:r>
              <a:rPr lang="hr-HR" dirty="0" err="1"/>
              <a:t>b</a:t>
            </a:r>
            <a:r>
              <a:rPr lang="hr-HR" dirty="0" err="1" smtClean="0"/>
              <a:t>usiness</a:t>
            </a:r>
            <a:r>
              <a:rPr lang="hr-HR" dirty="0" smtClean="0"/>
              <a:t> </a:t>
            </a:r>
            <a:r>
              <a:rPr lang="hr-HR" dirty="0" err="1" smtClean="0"/>
              <a:t>regulation</a:t>
            </a:r>
            <a:endParaRPr lang="hr-HR" dirty="0" smtClean="0"/>
          </a:p>
          <a:p>
            <a:pPr marL="411480">
              <a:buFontTx/>
              <a:buChar char="-"/>
              <a:defRPr/>
            </a:pPr>
            <a:r>
              <a:rPr lang="hr-HR" dirty="0" err="1"/>
              <a:t>e</a:t>
            </a:r>
            <a:r>
              <a:rPr lang="hr-HR" dirty="0" err="1" smtClean="0"/>
              <a:t>nvironmental</a:t>
            </a:r>
            <a:r>
              <a:rPr lang="hr-HR" dirty="0" smtClean="0"/>
              <a:t> </a:t>
            </a:r>
            <a:r>
              <a:rPr lang="hr-HR" dirty="0" err="1" smtClean="0"/>
              <a:t>protection</a:t>
            </a:r>
            <a:endParaRPr lang="hr-HR" dirty="0" smtClean="0"/>
          </a:p>
          <a:p>
            <a:pPr marL="411480">
              <a:buFontTx/>
              <a:buChar char="-"/>
              <a:defRPr/>
            </a:pPr>
            <a:r>
              <a:rPr lang="hr-HR" dirty="0"/>
              <a:t>c</a:t>
            </a:r>
            <a:r>
              <a:rPr lang="hr-HR" dirty="0" smtClean="0"/>
              <a:t>ivil </a:t>
            </a:r>
            <a:r>
              <a:rPr lang="hr-HR" dirty="0" err="1" smtClean="0"/>
              <a:t>rights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4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Federal</a:t>
            </a:r>
            <a:r>
              <a:rPr lang="hr-HR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i="1" dirty="0" err="1" smtClean="0"/>
              <a:t>Read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first</a:t>
            </a:r>
            <a:r>
              <a:rPr lang="hr-HR" i="1" dirty="0" smtClean="0"/>
              <a:t> 3 </a:t>
            </a:r>
            <a:r>
              <a:rPr lang="hr-HR" i="1" dirty="0" err="1" smtClean="0"/>
              <a:t>sections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</a:t>
            </a:r>
            <a:r>
              <a:rPr lang="hr-HR" i="1" dirty="0" err="1" smtClean="0"/>
              <a:t>the</a:t>
            </a:r>
            <a:r>
              <a:rPr lang="hr-HR" i="1" dirty="0" smtClean="0"/>
              <a:t> </a:t>
            </a:r>
            <a:r>
              <a:rPr lang="hr-HR" i="1" dirty="0" err="1" smtClean="0"/>
              <a:t>text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</a:t>
            </a:r>
            <a:r>
              <a:rPr lang="hr-HR" i="1" dirty="0" err="1" smtClean="0"/>
              <a:t>answer</a:t>
            </a:r>
            <a:r>
              <a:rPr lang="hr-HR" i="1" dirty="0" smtClean="0"/>
              <a:t> </a:t>
            </a:r>
            <a:r>
              <a:rPr lang="hr-HR" i="1" dirty="0" err="1" smtClean="0"/>
              <a:t>question</a:t>
            </a:r>
            <a:r>
              <a:rPr lang="hr-HR" i="1" dirty="0" smtClean="0"/>
              <a:t> 1-6 </a:t>
            </a:r>
            <a:r>
              <a:rPr lang="hr-HR" i="1" dirty="0" err="1" smtClean="0"/>
              <a:t>in</a:t>
            </a:r>
            <a:r>
              <a:rPr lang="hr-HR" i="1" dirty="0" smtClean="0"/>
              <a:t> ex. III.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33688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024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8536"/>
            <a:ext cx="10515600" cy="53557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altLang="en-US" i="1" dirty="0" err="1" smtClean="0"/>
              <a:t>Fill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in</a:t>
            </a:r>
            <a:r>
              <a:rPr lang="hr-HR" altLang="en-US" i="1" dirty="0" smtClean="0"/>
              <a:t> the </a:t>
            </a:r>
            <a:r>
              <a:rPr lang="hr-HR" altLang="en-US" i="1" dirty="0" err="1" smtClean="0"/>
              <a:t>gaps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with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appropriate</a:t>
            </a:r>
            <a:r>
              <a:rPr lang="hr-HR" altLang="en-US" i="1" dirty="0" smtClean="0"/>
              <a:t> </a:t>
            </a:r>
            <a:r>
              <a:rPr lang="hr-HR" altLang="en-US" i="1" dirty="0" err="1" smtClean="0"/>
              <a:t>terms</a:t>
            </a:r>
            <a:r>
              <a:rPr lang="hr-HR" altLang="en-US" i="1" dirty="0" smtClean="0"/>
              <a:t>.</a:t>
            </a:r>
          </a:p>
          <a:p>
            <a:pPr>
              <a:buNone/>
            </a:pPr>
            <a:endParaRPr lang="hr-HR" altLang="en-US" dirty="0" smtClean="0"/>
          </a:p>
          <a:p>
            <a:pPr algn="ctr">
              <a:buNone/>
            </a:pPr>
            <a:r>
              <a:rPr lang="hr-HR" altLang="en-US" dirty="0" smtClean="0">
                <a:solidFill>
                  <a:schemeClr val="accent1"/>
                </a:solidFill>
              </a:rPr>
              <a:t> </a:t>
            </a:r>
            <a:r>
              <a:rPr lang="hr-HR" altLang="en-US" dirty="0" err="1" smtClean="0">
                <a:solidFill>
                  <a:schemeClr val="accent1"/>
                </a:solidFill>
              </a:rPr>
              <a:t>treaties</a:t>
            </a:r>
            <a:r>
              <a:rPr lang="hr-HR" altLang="en-US" dirty="0" smtClean="0">
                <a:solidFill>
                  <a:schemeClr val="accent1"/>
                </a:solidFill>
              </a:rPr>
              <a:t>  -  </a:t>
            </a:r>
            <a:r>
              <a:rPr lang="hr-HR" altLang="en-US" dirty="0" err="1">
                <a:solidFill>
                  <a:schemeClr val="accent1"/>
                </a:solidFill>
              </a:rPr>
              <a:t>division</a:t>
            </a:r>
            <a:r>
              <a:rPr lang="hr-HR" altLang="en-US" dirty="0">
                <a:solidFill>
                  <a:schemeClr val="accent1"/>
                </a:solidFill>
              </a:rPr>
              <a:t>  -  veto  - </a:t>
            </a:r>
            <a:r>
              <a:rPr lang="hr-HR" altLang="en-US" dirty="0" err="1">
                <a:solidFill>
                  <a:schemeClr val="accent1"/>
                </a:solidFill>
              </a:rPr>
              <a:t>consent</a:t>
            </a:r>
            <a:r>
              <a:rPr lang="hr-HR" altLang="en-US" dirty="0">
                <a:solidFill>
                  <a:schemeClr val="accent1"/>
                </a:solidFill>
              </a:rPr>
              <a:t>  -  </a:t>
            </a:r>
          </a:p>
          <a:p>
            <a:pPr algn="ctr">
              <a:buNone/>
            </a:pPr>
            <a:r>
              <a:rPr lang="hr-HR" altLang="en-US" dirty="0" err="1">
                <a:solidFill>
                  <a:schemeClr val="accent1"/>
                </a:solidFill>
              </a:rPr>
              <a:t>nation</a:t>
            </a:r>
            <a:r>
              <a:rPr lang="hr-HR" altLang="en-US" dirty="0">
                <a:solidFill>
                  <a:schemeClr val="accent1"/>
                </a:solidFill>
              </a:rPr>
              <a:t>  - </a:t>
            </a:r>
            <a:r>
              <a:rPr lang="hr-HR" altLang="en-US" dirty="0" err="1">
                <a:solidFill>
                  <a:schemeClr val="accent1"/>
                </a:solidFill>
              </a:rPr>
              <a:t>independently</a:t>
            </a:r>
            <a:r>
              <a:rPr lang="hr-HR" altLang="en-US" dirty="0">
                <a:solidFill>
                  <a:schemeClr val="accent1"/>
                </a:solidFill>
              </a:rPr>
              <a:t>  -  </a:t>
            </a:r>
            <a:r>
              <a:rPr lang="hr-HR" altLang="en-US" smtClean="0">
                <a:solidFill>
                  <a:schemeClr val="accent1"/>
                </a:solidFill>
              </a:rPr>
              <a:t>authority</a:t>
            </a:r>
            <a:endParaRPr lang="hr-HR" altLang="en-US" dirty="0">
              <a:solidFill>
                <a:schemeClr val="accent1"/>
              </a:solidFill>
            </a:endParaRPr>
          </a:p>
          <a:p>
            <a:pPr>
              <a:buNone/>
            </a:pPr>
            <a:endParaRPr lang="hr-HR" altLang="en-US" dirty="0"/>
          </a:p>
          <a:p>
            <a:pPr>
              <a:buNone/>
            </a:pPr>
            <a:r>
              <a:rPr lang="hr-HR" altLang="en-US" dirty="0"/>
              <a:t>The </a:t>
            </a:r>
            <a:r>
              <a:rPr lang="hr-HR" altLang="en-US" dirty="0" err="1"/>
              <a:t>key</a:t>
            </a:r>
            <a:r>
              <a:rPr lang="hr-HR" altLang="en-US" dirty="0"/>
              <a:t> to the </a:t>
            </a:r>
            <a:r>
              <a:rPr lang="hr-HR" altLang="en-US" dirty="0" err="1"/>
              <a:t>constitution</a:t>
            </a:r>
            <a:r>
              <a:rPr lang="hr-HR" altLang="en-US" dirty="0"/>
              <a:t> was the </a:t>
            </a:r>
            <a:r>
              <a:rPr lang="hr-HR" altLang="en-US" dirty="0" err="1"/>
              <a:t>distribution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political</a:t>
            </a:r>
            <a:endParaRPr lang="hr-HR" altLang="en-US" dirty="0"/>
          </a:p>
          <a:p>
            <a:pPr>
              <a:buNone/>
            </a:pPr>
            <a:r>
              <a:rPr lang="hr-HR" altLang="en-US" dirty="0"/>
              <a:t>____________ – </a:t>
            </a:r>
            <a:r>
              <a:rPr lang="hr-HR" altLang="en-US" dirty="0" err="1"/>
              <a:t>separation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powers</a:t>
            </a:r>
            <a:r>
              <a:rPr lang="hr-HR" altLang="en-US" dirty="0"/>
              <a:t> </a:t>
            </a:r>
            <a:r>
              <a:rPr lang="hr-HR" altLang="en-US" dirty="0" err="1"/>
              <a:t>among</a:t>
            </a:r>
            <a:r>
              <a:rPr lang="hr-HR" altLang="en-US" dirty="0"/>
              <a:t> the </a:t>
            </a:r>
            <a:r>
              <a:rPr lang="hr-HR" altLang="en-US" dirty="0" err="1"/>
              <a:t>executive</a:t>
            </a:r>
            <a:r>
              <a:rPr lang="hr-HR" altLang="en-US" dirty="0"/>
              <a:t>, legislative,</a:t>
            </a:r>
          </a:p>
          <a:p>
            <a:pPr>
              <a:buNone/>
            </a:pPr>
            <a:r>
              <a:rPr lang="hr-HR" altLang="en-US" dirty="0" err="1"/>
              <a:t>and</a:t>
            </a:r>
            <a:r>
              <a:rPr lang="hr-HR" altLang="en-US" dirty="0"/>
              <a:t> </a:t>
            </a:r>
            <a:r>
              <a:rPr lang="hr-HR" altLang="en-US" dirty="0" err="1"/>
              <a:t>judicial</a:t>
            </a:r>
            <a:r>
              <a:rPr lang="hr-HR" altLang="en-US" dirty="0"/>
              <a:t> </a:t>
            </a:r>
            <a:r>
              <a:rPr lang="hr-HR" altLang="en-US" dirty="0" err="1"/>
              <a:t>branches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the </a:t>
            </a:r>
            <a:r>
              <a:rPr lang="hr-HR" altLang="en-US" dirty="0" err="1"/>
              <a:t>nationa</a:t>
            </a:r>
            <a:r>
              <a:rPr lang="hr-HR" altLang="en-US" dirty="0"/>
              <a:t> </a:t>
            </a:r>
            <a:r>
              <a:rPr lang="hr-HR" altLang="en-US" dirty="0" err="1"/>
              <a:t>government</a:t>
            </a:r>
            <a:r>
              <a:rPr lang="hr-HR" altLang="en-US" dirty="0"/>
              <a:t>, </a:t>
            </a:r>
            <a:r>
              <a:rPr lang="hr-HR" altLang="en-US" dirty="0" err="1"/>
              <a:t>and</a:t>
            </a:r>
            <a:r>
              <a:rPr lang="hr-HR" altLang="en-US" dirty="0"/>
              <a:t> ____________</a:t>
            </a:r>
            <a:r>
              <a:rPr lang="hr-HR" altLang="en-US" dirty="0" err="1"/>
              <a:t>of</a:t>
            </a:r>
            <a:endParaRPr lang="hr-HR" altLang="en-US" dirty="0"/>
          </a:p>
          <a:p>
            <a:pPr>
              <a:buNone/>
            </a:pPr>
            <a:r>
              <a:rPr lang="hr-HR" altLang="en-US" dirty="0" err="1"/>
              <a:t>powers</a:t>
            </a:r>
            <a:r>
              <a:rPr lang="hr-HR" altLang="en-US" dirty="0"/>
              <a:t> </a:t>
            </a:r>
            <a:r>
              <a:rPr lang="hr-HR" altLang="en-US" dirty="0" err="1"/>
              <a:t>between</a:t>
            </a:r>
            <a:r>
              <a:rPr lang="hr-HR" altLang="en-US" dirty="0"/>
              <a:t> </a:t>
            </a:r>
            <a:r>
              <a:rPr lang="hr-HR" altLang="en-US" dirty="0" err="1"/>
              <a:t>states</a:t>
            </a:r>
            <a:r>
              <a:rPr lang="hr-HR" altLang="en-US" dirty="0"/>
              <a:t> </a:t>
            </a:r>
            <a:r>
              <a:rPr lang="hr-HR" altLang="en-US" dirty="0" err="1"/>
              <a:t>and</a:t>
            </a:r>
            <a:r>
              <a:rPr lang="hr-HR" altLang="en-US" dirty="0"/>
              <a:t> _____________. The </a:t>
            </a:r>
            <a:r>
              <a:rPr lang="hr-HR" altLang="en-US" dirty="0" err="1"/>
              <a:t>branches</a:t>
            </a:r>
            <a:r>
              <a:rPr lang="hr-HR" altLang="en-US" dirty="0"/>
              <a:t> </a:t>
            </a:r>
            <a:r>
              <a:rPr lang="hr-HR" altLang="en-US" dirty="0" err="1"/>
              <a:t>were</a:t>
            </a:r>
            <a:r>
              <a:rPr lang="hr-HR" altLang="en-US" dirty="0"/>
              <a:t> </a:t>
            </a:r>
            <a:r>
              <a:rPr lang="hr-HR" altLang="en-US" dirty="0" err="1"/>
              <a:t>balanced</a:t>
            </a:r>
            <a:endParaRPr lang="hr-HR" altLang="en-US" dirty="0"/>
          </a:p>
          <a:p>
            <a:pPr>
              <a:buNone/>
            </a:pPr>
            <a:r>
              <a:rPr lang="hr-HR" altLang="en-US" dirty="0" err="1"/>
              <a:t>against</a:t>
            </a:r>
            <a:r>
              <a:rPr lang="hr-HR" altLang="en-US" dirty="0"/>
              <a:t> one </a:t>
            </a:r>
            <a:r>
              <a:rPr lang="hr-HR" altLang="en-US" dirty="0" err="1"/>
              <a:t>another</a:t>
            </a:r>
            <a:r>
              <a:rPr lang="hr-HR" altLang="en-US" dirty="0"/>
              <a:t>, </a:t>
            </a:r>
            <a:r>
              <a:rPr lang="hr-HR" altLang="en-US" dirty="0" err="1"/>
              <a:t>their</a:t>
            </a:r>
            <a:r>
              <a:rPr lang="hr-HR" altLang="en-US" dirty="0"/>
              <a:t> </a:t>
            </a:r>
            <a:r>
              <a:rPr lang="hr-HR" altLang="en-US" dirty="0" err="1"/>
              <a:t>powers</a:t>
            </a:r>
            <a:r>
              <a:rPr lang="hr-HR" altLang="en-US" dirty="0"/>
              <a:t> </a:t>
            </a:r>
            <a:r>
              <a:rPr lang="hr-HR" altLang="en-US" dirty="0" err="1"/>
              <a:t>deliberately</a:t>
            </a:r>
            <a:r>
              <a:rPr lang="hr-HR" altLang="en-US" dirty="0"/>
              <a:t> </a:t>
            </a:r>
            <a:r>
              <a:rPr lang="hr-HR" altLang="en-US" dirty="0" err="1"/>
              <a:t>entwined</a:t>
            </a:r>
            <a:r>
              <a:rPr lang="hr-HR" altLang="en-US" dirty="0"/>
              <a:t> to </a:t>
            </a:r>
            <a:r>
              <a:rPr lang="hr-HR" altLang="en-US" dirty="0" err="1"/>
              <a:t>prevent</a:t>
            </a:r>
            <a:r>
              <a:rPr lang="hr-HR" altLang="en-US" dirty="0"/>
              <a:t> </a:t>
            </a:r>
            <a:r>
              <a:rPr lang="hr-HR" altLang="en-US" dirty="0" err="1"/>
              <a:t>them</a:t>
            </a:r>
            <a:endParaRPr lang="hr-HR" altLang="en-US" dirty="0"/>
          </a:p>
          <a:p>
            <a:pPr>
              <a:buNone/>
            </a:pPr>
            <a:r>
              <a:rPr lang="hr-HR" altLang="en-US" dirty="0" err="1"/>
              <a:t>from</a:t>
            </a:r>
            <a:r>
              <a:rPr lang="hr-HR" altLang="en-US" dirty="0"/>
              <a:t> </a:t>
            </a:r>
            <a:r>
              <a:rPr lang="hr-HR" altLang="en-US" dirty="0" err="1"/>
              <a:t>acting</a:t>
            </a:r>
            <a:r>
              <a:rPr lang="hr-HR" altLang="en-US" dirty="0"/>
              <a:t>  ______________. The </a:t>
            </a:r>
            <a:r>
              <a:rPr lang="hr-HR" altLang="en-US" dirty="0" err="1"/>
              <a:t>president</a:t>
            </a:r>
            <a:r>
              <a:rPr lang="hr-HR" altLang="en-US" dirty="0"/>
              <a:t> was </a:t>
            </a:r>
            <a:r>
              <a:rPr lang="hr-HR" altLang="en-US" dirty="0" err="1"/>
              <a:t>given</a:t>
            </a:r>
            <a:r>
              <a:rPr lang="hr-HR" altLang="en-US" dirty="0"/>
              <a:t> a</a:t>
            </a:r>
          </a:p>
          <a:p>
            <a:pPr>
              <a:buNone/>
            </a:pPr>
            <a:r>
              <a:rPr lang="hr-HR" altLang="en-US" dirty="0"/>
              <a:t>______________</a:t>
            </a:r>
            <a:r>
              <a:rPr lang="hr-HR" altLang="en-US" dirty="0" err="1"/>
              <a:t>over</a:t>
            </a:r>
            <a:r>
              <a:rPr lang="hr-HR" altLang="en-US" dirty="0"/>
              <a:t> </a:t>
            </a:r>
            <a:r>
              <a:rPr lang="hr-HR" altLang="en-US" dirty="0" err="1"/>
              <a:t>congressional</a:t>
            </a:r>
            <a:r>
              <a:rPr lang="hr-HR" altLang="en-US" dirty="0"/>
              <a:t> </a:t>
            </a:r>
            <a:r>
              <a:rPr lang="hr-HR" altLang="en-US" dirty="0" err="1"/>
              <a:t>legislation</a:t>
            </a:r>
            <a:r>
              <a:rPr lang="hr-HR" altLang="en-US" dirty="0"/>
              <a:t>, but </a:t>
            </a:r>
            <a:r>
              <a:rPr lang="hr-HR" altLang="en-US" dirty="0" err="1"/>
              <a:t>his</a:t>
            </a:r>
            <a:r>
              <a:rPr lang="hr-HR" altLang="en-US" dirty="0"/>
              <a:t> ____________ </a:t>
            </a:r>
            <a:r>
              <a:rPr lang="hr-HR" altLang="en-US" dirty="0" err="1"/>
              <a:t>and</a:t>
            </a:r>
            <a:endParaRPr lang="hr-HR" altLang="en-US" dirty="0"/>
          </a:p>
          <a:p>
            <a:pPr>
              <a:buNone/>
            </a:pPr>
            <a:r>
              <a:rPr lang="hr-HR" altLang="en-US" dirty="0"/>
              <a:t>major </a:t>
            </a:r>
            <a:r>
              <a:rPr lang="hr-HR" altLang="en-US" dirty="0" err="1"/>
              <a:t>appointments</a:t>
            </a:r>
            <a:r>
              <a:rPr lang="hr-HR" altLang="en-US" dirty="0"/>
              <a:t> </a:t>
            </a:r>
            <a:r>
              <a:rPr lang="hr-HR" altLang="en-US" dirty="0" err="1"/>
              <a:t>required</a:t>
            </a:r>
            <a:r>
              <a:rPr lang="hr-HR" altLang="en-US" dirty="0"/>
              <a:t> the ____________ </a:t>
            </a:r>
            <a:r>
              <a:rPr lang="hr-HR" altLang="en-US" dirty="0" err="1"/>
              <a:t>of</a:t>
            </a:r>
            <a:r>
              <a:rPr lang="hr-HR" altLang="en-US" dirty="0"/>
              <a:t> the Senate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90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 - </a:t>
            </a:r>
            <a:r>
              <a:rPr lang="hr-HR" dirty="0" err="1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altLang="en-US" dirty="0"/>
              <a:t>The </a:t>
            </a:r>
            <a:r>
              <a:rPr lang="hr-HR" altLang="en-US" dirty="0" err="1"/>
              <a:t>key</a:t>
            </a:r>
            <a:r>
              <a:rPr lang="hr-HR" altLang="en-US" dirty="0"/>
              <a:t> to the </a:t>
            </a:r>
            <a:r>
              <a:rPr lang="hr-HR" altLang="en-US" dirty="0" err="1"/>
              <a:t>constitution</a:t>
            </a:r>
            <a:r>
              <a:rPr lang="hr-HR" altLang="en-US" dirty="0"/>
              <a:t> was the </a:t>
            </a:r>
            <a:r>
              <a:rPr lang="hr-HR" altLang="en-US" dirty="0" err="1"/>
              <a:t>distribution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endParaRPr lang="hr-HR" altLang="en-US" dirty="0"/>
          </a:p>
          <a:p>
            <a:pPr>
              <a:buNone/>
            </a:pPr>
            <a:r>
              <a:rPr lang="hr-HR" altLang="en-US" dirty="0" err="1"/>
              <a:t>political</a:t>
            </a:r>
            <a:r>
              <a:rPr lang="hr-HR" altLang="en-US" dirty="0"/>
              <a:t> </a:t>
            </a:r>
            <a:r>
              <a:rPr lang="hr-HR" altLang="en-US" dirty="0" err="1"/>
              <a:t>authority</a:t>
            </a:r>
            <a:r>
              <a:rPr lang="hr-HR" altLang="en-US" dirty="0"/>
              <a:t> – </a:t>
            </a:r>
            <a:r>
              <a:rPr lang="hr-HR" altLang="en-US" dirty="0" err="1"/>
              <a:t>separation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powers</a:t>
            </a:r>
            <a:r>
              <a:rPr lang="hr-HR" altLang="en-US" dirty="0"/>
              <a:t> </a:t>
            </a:r>
            <a:r>
              <a:rPr lang="hr-HR" altLang="en-US" dirty="0" err="1"/>
              <a:t>among</a:t>
            </a:r>
            <a:r>
              <a:rPr lang="hr-HR" altLang="en-US" dirty="0"/>
              <a:t> the</a:t>
            </a:r>
          </a:p>
          <a:p>
            <a:pPr>
              <a:buNone/>
            </a:pPr>
            <a:r>
              <a:rPr lang="hr-HR" altLang="en-US" dirty="0" err="1"/>
              <a:t>executive</a:t>
            </a:r>
            <a:r>
              <a:rPr lang="hr-HR" altLang="en-US" dirty="0"/>
              <a:t>, legislative, </a:t>
            </a:r>
            <a:r>
              <a:rPr lang="hr-HR" altLang="en-US" dirty="0" err="1"/>
              <a:t>and</a:t>
            </a:r>
            <a:r>
              <a:rPr lang="hr-HR" altLang="en-US" dirty="0"/>
              <a:t> </a:t>
            </a:r>
            <a:r>
              <a:rPr lang="hr-HR" altLang="en-US" dirty="0" err="1"/>
              <a:t>judicial</a:t>
            </a:r>
            <a:r>
              <a:rPr lang="hr-HR" altLang="en-US" dirty="0"/>
              <a:t> </a:t>
            </a:r>
            <a:r>
              <a:rPr lang="hr-HR" altLang="en-US" dirty="0" err="1"/>
              <a:t>branches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the</a:t>
            </a:r>
          </a:p>
          <a:p>
            <a:pPr>
              <a:buNone/>
            </a:pPr>
            <a:r>
              <a:rPr lang="hr-HR" altLang="en-US" dirty="0" err="1"/>
              <a:t>nationa</a:t>
            </a:r>
            <a:r>
              <a:rPr lang="hr-HR" altLang="en-US" dirty="0"/>
              <a:t> </a:t>
            </a:r>
            <a:r>
              <a:rPr lang="hr-HR" altLang="en-US" dirty="0" err="1"/>
              <a:t>government</a:t>
            </a:r>
            <a:r>
              <a:rPr lang="hr-HR" altLang="en-US" dirty="0"/>
              <a:t>, </a:t>
            </a:r>
            <a:r>
              <a:rPr lang="hr-HR" altLang="en-US" dirty="0" err="1"/>
              <a:t>and</a:t>
            </a:r>
            <a:r>
              <a:rPr lang="hr-HR" altLang="en-US" dirty="0"/>
              <a:t> </a:t>
            </a:r>
            <a:r>
              <a:rPr lang="hr-HR" altLang="en-US" dirty="0" err="1"/>
              <a:t>division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powers</a:t>
            </a:r>
            <a:r>
              <a:rPr lang="hr-HR" altLang="en-US" dirty="0"/>
              <a:t> </a:t>
            </a:r>
            <a:r>
              <a:rPr lang="hr-HR" altLang="en-US" dirty="0" err="1"/>
              <a:t>between</a:t>
            </a:r>
            <a:endParaRPr lang="hr-HR" altLang="en-US" dirty="0"/>
          </a:p>
          <a:p>
            <a:pPr>
              <a:buNone/>
            </a:pPr>
            <a:r>
              <a:rPr lang="hr-HR" altLang="en-US" dirty="0" err="1"/>
              <a:t>states</a:t>
            </a:r>
            <a:r>
              <a:rPr lang="hr-HR" altLang="en-US" dirty="0"/>
              <a:t> </a:t>
            </a:r>
            <a:r>
              <a:rPr lang="hr-HR" altLang="en-US" dirty="0" err="1"/>
              <a:t>and</a:t>
            </a:r>
            <a:r>
              <a:rPr lang="hr-HR" altLang="en-US" dirty="0"/>
              <a:t> </a:t>
            </a:r>
            <a:r>
              <a:rPr lang="hr-HR" altLang="en-US" dirty="0" err="1"/>
              <a:t>nation</a:t>
            </a:r>
            <a:r>
              <a:rPr lang="hr-HR" altLang="en-US" dirty="0"/>
              <a:t>. The </a:t>
            </a:r>
            <a:r>
              <a:rPr lang="hr-HR" altLang="en-US" dirty="0" err="1"/>
              <a:t>branches</a:t>
            </a:r>
            <a:r>
              <a:rPr lang="hr-HR" altLang="en-US" dirty="0"/>
              <a:t> </a:t>
            </a:r>
            <a:r>
              <a:rPr lang="hr-HR" altLang="en-US" dirty="0" err="1"/>
              <a:t>were</a:t>
            </a:r>
            <a:r>
              <a:rPr lang="hr-HR" altLang="en-US" dirty="0"/>
              <a:t> </a:t>
            </a:r>
            <a:r>
              <a:rPr lang="hr-HR" altLang="en-US" dirty="0" err="1"/>
              <a:t>balanced</a:t>
            </a:r>
            <a:r>
              <a:rPr lang="hr-HR" altLang="en-US" dirty="0"/>
              <a:t> </a:t>
            </a:r>
            <a:r>
              <a:rPr lang="hr-HR" altLang="en-US" dirty="0" err="1"/>
              <a:t>against</a:t>
            </a:r>
            <a:endParaRPr lang="hr-HR" altLang="en-US" dirty="0"/>
          </a:p>
          <a:p>
            <a:pPr>
              <a:buNone/>
            </a:pPr>
            <a:r>
              <a:rPr lang="hr-HR" altLang="en-US" dirty="0"/>
              <a:t>one </a:t>
            </a:r>
            <a:r>
              <a:rPr lang="hr-HR" altLang="en-US" dirty="0" err="1"/>
              <a:t>another</a:t>
            </a:r>
            <a:r>
              <a:rPr lang="hr-HR" altLang="en-US" dirty="0"/>
              <a:t>, </a:t>
            </a:r>
            <a:r>
              <a:rPr lang="hr-HR" altLang="en-US" dirty="0" err="1"/>
              <a:t>their</a:t>
            </a:r>
            <a:r>
              <a:rPr lang="hr-HR" altLang="en-US" dirty="0"/>
              <a:t> </a:t>
            </a:r>
            <a:r>
              <a:rPr lang="hr-HR" altLang="en-US" dirty="0" err="1"/>
              <a:t>powers</a:t>
            </a:r>
            <a:r>
              <a:rPr lang="hr-HR" altLang="en-US" dirty="0"/>
              <a:t> </a:t>
            </a:r>
            <a:r>
              <a:rPr lang="hr-HR" altLang="en-US" dirty="0" err="1"/>
              <a:t>deliberately</a:t>
            </a:r>
            <a:r>
              <a:rPr lang="hr-HR" altLang="en-US" dirty="0"/>
              <a:t> </a:t>
            </a:r>
            <a:r>
              <a:rPr lang="hr-HR" altLang="en-US" dirty="0" err="1"/>
              <a:t>entwined</a:t>
            </a:r>
            <a:r>
              <a:rPr lang="hr-HR" altLang="en-US" dirty="0"/>
              <a:t> to</a:t>
            </a:r>
          </a:p>
          <a:p>
            <a:pPr>
              <a:buNone/>
            </a:pPr>
            <a:r>
              <a:rPr lang="hr-HR" altLang="en-US" dirty="0" err="1"/>
              <a:t>prevent</a:t>
            </a:r>
            <a:r>
              <a:rPr lang="hr-HR" altLang="en-US" dirty="0"/>
              <a:t> </a:t>
            </a:r>
            <a:r>
              <a:rPr lang="hr-HR" altLang="en-US" dirty="0" err="1"/>
              <a:t>them</a:t>
            </a:r>
            <a:r>
              <a:rPr lang="hr-HR" altLang="en-US" dirty="0"/>
              <a:t> </a:t>
            </a:r>
            <a:r>
              <a:rPr lang="hr-HR" altLang="en-US" dirty="0" err="1"/>
              <a:t>from</a:t>
            </a:r>
            <a:r>
              <a:rPr lang="hr-HR" altLang="en-US" dirty="0"/>
              <a:t> </a:t>
            </a:r>
            <a:r>
              <a:rPr lang="hr-HR" altLang="en-US" dirty="0" err="1"/>
              <a:t>acting</a:t>
            </a:r>
            <a:r>
              <a:rPr lang="hr-HR" altLang="en-US" dirty="0"/>
              <a:t> </a:t>
            </a:r>
            <a:r>
              <a:rPr lang="hr-HR" altLang="en-US" dirty="0" err="1"/>
              <a:t>independently</a:t>
            </a:r>
            <a:r>
              <a:rPr lang="hr-HR" altLang="en-US" dirty="0"/>
              <a:t>. The</a:t>
            </a:r>
          </a:p>
          <a:p>
            <a:pPr>
              <a:buNone/>
            </a:pPr>
            <a:r>
              <a:rPr lang="hr-HR" altLang="en-US" dirty="0" err="1"/>
              <a:t>president</a:t>
            </a:r>
            <a:r>
              <a:rPr lang="hr-HR" altLang="en-US" dirty="0"/>
              <a:t> was </a:t>
            </a:r>
            <a:r>
              <a:rPr lang="hr-HR" altLang="en-US" dirty="0" err="1"/>
              <a:t>given</a:t>
            </a:r>
            <a:r>
              <a:rPr lang="hr-HR" altLang="en-US" dirty="0"/>
              <a:t> a veto </a:t>
            </a:r>
            <a:r>
              <a:rPr lang="hr-HR" altLang="en-US" dirty="0" err="1"/>
              <a:t>over</a:t>
            </a:r>
            <a:r>
              <a:rPr lang="hr-HR" altLang="en-US" dirty="0"/>
              <a:t> </a:t>
            </a:r>
            <a:r>
              <a:rPr lang="hr-HR" altLang="en-US" dirty="0" err="1"/>
              <a:t>congressional</a:t>
            </a:r>
            <a:endParaRPr lang="hr-HR" altLang="en-US" dirty="0"/>
          </a:p>
          <a:p>
            <a:pPr>
              <a:buNone/>
            </a:pPr>
            <a:r>
              <a:rPr lang="hr-HR" altLang="en-US" dirty="0" err="1"/>
              <a:t>legislation</a:t>
            </a:r>
            <a:r>
              <a:rPr lang="hr-HR" altLang="en-US" dirty="0"/>
              <a:t>, but </a:t>
            </a:r>
            <a:r>
              <a:rPr lang="hr-HR" altLang="en-US" dirty="0" err="1"/>
              <a:t>his</a:t>
            </a:r>
            <a:r>
              <a:rPr lang="hr-HR" altLang="en-US" dirty="0"/>
              <a:t> </a:t>
            </a:r>
            <a:r>
              <a:rPr lang="hr-HR" altLang="en-US" dirty="0" err="1"/>
              <a:t>treaties</a:t>
            </a:r>
            <a:r>
              <a:rPr lang="hr-HR" altLang="en-US" dirty="0"/>
              <a:t> </a:t>
            </a:r>
            <a:r>
              <a:rPr lang="hr-HR" altLang="en-US" dirty="0" err="1"/>
              <a:t>and</a:t>
            </a:r>
            <a:r>
              <a:rPr lang="hr-HR" altLang="en-US" dirty="0"/>
              <a:t> major </a:t>
            </a:r>
            <a:r>
              <a:rPr lang="hr-HR" altLang="en-US" dirty="0" err="1"/>
              <a:t>appointments</a:t>
            </a:r>
            <a:endParaRPr lang="hr-HR" altLang="en-US" dirty="0"/>
          </a:p>
          <a:p>
            <a:pPr>
              <a:buNone/>
            </a:pPr>
            <a:r>
              <a:rPr lang="hr-HR" altLang="en-US" dirty="0" err="1"/>
              <a:t>required</a:t>
            </a:r>
            <a:r>
              <a:rPr lang="hr-HR" altLang="en-US" dirty="0"/>
              <a:t> the </a:t>
            </a:r>
            <a:r>
              <a:rPr lang="hr-HR" altLang="en-US" dirty="0" err="1"/>
              <a:t>consent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the Senate.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60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9863"/>
            <a:ext cx="10515600" cy="5097100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hr-HR" altLang="en-US" sz="6600" dirty="0">
                <a:solidFill>
                  <a:srgbClr val="FF5050"/>
                </a:solidFill>
              </a:rPr>
              <a:t>The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en-US" sz="6600" dirty="0">
                <a:solidFill>
                  <a:srgbClr val="FF5050"/>
                </a:solidFill>
              </a:rPr>
              <a:t>LEGISLATIVE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en-US" sz="6600" dirty="0">
                <a:solidFill>
                  <a:srgbClr val="FF5050"/>
                </a:solidFill>
              </a:rPr>
              <a:t>BRANCH</a:t>
            </a:r>
          </a:p>
          <a:p>
            <a:pPr algn="ctr">
              <a:buFont typeface="Wingdings" panose="05000000000000000000" pitchFamily="2" charset="2"/>
              <a:buNone/>
            </a:pPr>
            <a:endParaRPr lang="hr-HR" altLang="en-US" sz="3200" dirty="0">
              <a:solidFill>
                <a:schemeClr val="tx2"/>
              </a:solidFill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 dirty="0"/>
              <a:t>Watch the following video clip and take notes on the structure and powers of the US legislature: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hr-HR" altLang="en-US" dirty="0">
                <a:solidFill>
                  <a:srgbClr val="00B0F0"/>
                </a:solidFill>
              </a:rPr>
              <a:t>http//video.about.com/video/Overview-of-the-Legislative-Branch.htm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61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423"/>
            <a:ext cx="10515600" cy="870857"/>
          </a:xfrm>
        </p:spPr>
        <p:txBody>
          <a:bodyPr/>
          <a:lstStyle/>
          <a:p>
            <a:r>
              <a:rPr lang="hr-HR" b="1" dirty="0" smtClean="0"/>
              <a:t>U.S. </a:t>
            </a:r>
            <a:r>
              <a:rPr lang="hr-HR" b="1" dirty="0" err="1" smtClean="0"/>
              <a:t>Congress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326"/>
            <a:ext cx="10515600" cy="5547360"/>
          </a:xfrm>
        </p:spPr>
        <p:txBody>
          <a:bodyPr>
            <a:normAutofit fontScale="92500" lnSpcReduction="20000"/>
          </a:bodyPr>
          <a:lstStyle/>
          <a:p>
            <a:pPr marL="411480">
              <a:buFontTx/>
              <a:buChar char="-"/>
              <a:defRPr/>
            </a:pPr>
            <a:r>
              <a:rPr lang="en-US" dirty="0"/>
              <a:t>bicameral federal legislature – has two</a:t>
            </a:r>
            <a:endParaRPr lang="hr-HR" dirty="0"/>
          </a:p>
          <a:p>
            <a:pPr marL="411480">
              <a:buNone/>
              <a:defRPr/>
            </a:pPr>
            <a:r>
              <a:rPr lang="hr-HR" dirty="0"/>
              <a:t>     </a:t>
            </a:r>
            <a:r>
              <a:rPr lang="en-US" dirty="0"/>
              <a:t> branches</a:t>
            </a:r>
          </a:p>
          <a:p>
            <a:pPr marL="411480">
              <a:buFontTx/>
              <a:buChar char="-"/>
              <a:defRPr/>
            </a:pPr>
            <a:r>
              <a:rPr lang="en-US" b="1" dirty="0">
                <a:solidFill>
                  <a:srgbClr val="FF0000"/>
                </a:solidFill>
              </a:rPr>
              <a:t>Article I of the Constitution</a:t>
            </a:r>
            <a:r>
              <a:rPr lang="hr-HR" b="1" dirty="0">
                <a:solidFill>
                  <a:srgbClr val="FF0000"/>
                </a:solidFill>
              </a:rPr>
              <a:t>:</a:t>
            </a:r>
          </a:p>
          <a:p>
            <a:pPr marL="411480" algn="ctr">
              <a:buNone/>
              <a:defRPr/>
            </a:pPr>
            <a:r>
              <a:rPr lang="en-US" sz="2400" i="1" dirty="0">
                <a:solidFill>
                  <a:srgbClr val="92D050"/>
                </a:solidFill>
              </a:rPr>
              <a:t>All legislative Powers herein granted shall be vested in a Congress of the United States, which shall consist of a Senate and House of Representatives.                    </a:t>
            </a:r>
          </a:p>
          <a:p>
            <a:pPr marL="411480" algn="ctr">
              <a:buNone/>
              <a:defRPr/>
            </a:pPr>
            <a:endParaRPr lang="en-US" sz="1000" b="1" dirty="0"/>
          </a:p>
          <a:p>
            <a:pPr marL="411480" algn="ctr">
              <a:buNone/>
              <a:defRPr/>
            </a:pPr>
            <a:r>
              <a:rPr lang="en-US" sz="4200" b="1" dirty="0"/>
              <a:t>CONGRESS</a:t>
            </a:r>
          </a:p>
          <a:p>
            <a:pPr marL="411480" algn="ctr">
              <a:buNone/>
              <a:defRPr/>
            </a:pPr>
            <a:endParaRPr lang="en-US" dirty="0"/>
          </a:p>
          <a:p>
            <a:pPr marL="411480" algn="ctr">
              <a:buNone/>
              <a:defRPr/>
            </a:pPr>
            <a:endParaRPr lang="en-US" dirty="0"/>
          </a:p>
          <a:p>
            <a:pPr marL="411480" algn="ctr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the SENATE                         the HOUSE of </a:t>
            </a:r>
          </a:p>
          <a:p>
            <a:pPr marL="411480" algn="ctr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                                                               REPRESENTATIVES</a:t>
            </a:r>
          </a:p>
          <a:p>
            <a:pPr marL="411480" algn="ctr">
              <a:buNone/>
              <a:defRPr/>
            </a:pPr>
            <a:r>
              <a:rPr lang="en-US" dirty="0">
                <a:solidFill>
                  <a:srgbClr val="7030A0"/>
                </a:solidFill>
              </a:rPr>
              <a:t>(co-equal houses)                       </a:t>
            </a:r>
          </a:p>
          <a:p>
            <a:pPr marL="411480">
              <a:buFontTx/>
              <a:buChar char="-"/>
              <a:defRPr/>
            </a:pPr>
            <a:r>
              <a:rPr lang="en-US" dirty="0"/>
              <a:t>all congressmen (535) - both senators and representatives are chosen in </a:t>
            </a:r>
            <a:r>
              <a:rPr lang="hr-HR" dirty="0"/>
              <a:t>DIRECT</a:t>
            </a:r>
            <a:r>
              <a:rPr lang="en-US" dirty="0"/>
              <a:t> election</a:t>
            </a:r>
          </a:p>
          <a:p>
            <a:endParaRPr lang="en-US" dirty="0"/>
          </a:p>
        </p:txBody>
      </p:sp>
      <p:pic>
        <p:nvPicPr>
          <p:cNvPr id="4" name="Picture 4" descr="us_congres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085" y="138045"/>
            <a:ext cx="2786062" cy="221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302034" y="3735977"/>
            <a:ext cx="1619795" cy="818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313714" y="3744686"/>
            <a:ext cx="1393372" cy="775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273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9241"/>
          </a:xfrm>
        </p:spPr>
        <p:txBody>
          <a:bodyPr/>
          <a:lstStyle/>
          <a:p>
            <a:r>
              <a:rPr lang="hr-HR" dirty="0" err="1" smtClean="0"/>
              <a:t>Forms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government</a:t>
            </a:r>
            <a:r>
              <a:rPr lang="hr-HR" dirty="0" smtClean="0"/>
              <a:t> </a:t>
            </a:r>
            <a:r>
              <a:rPr lang="hr-HR" dirty="0" err="1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9829"/>
            <a:ext cx="10515600" cy="5338353"/>
          </a:xfrm>
        </p:spPr>
        <p:txBody>
          <a:bodyPr>
            <a:normAutofit fontScale="85000" lnSpcReduction="20000"/>
          </a:bodyPr>
          <a:lstStyle/>
          <a:p>
            <a:pPr marL="411480">
              <a:buNone/>
              <a:defRPr/>
            </a:pPr>
            <a:r>
              <a:rPr lang="hr-HR" sz="3200" i="1" dirty="0" err="1" smtClean="0"/>
              <a:t>What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is</a:t>
            </a:r>
            <a:r>
              <a:rPr lang="hr-HR" sz="3200" i="1" dirty="0" smtClean="0"/>
              <a:t> a </a:t>
            </a:r>
            <a:r>
              <a:rPr lang="hr-HR" sz="3200" i="1" dirty="0" err="1" smtClean="0"/>
              <a:t>unitary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what</a:t>
            </a:r>
            <a:r>
              <a:rPr lang="hr-HR" sz="3200" i="1" dirty="0" smtClean="0"/>
              <a:t> a </a:t>
            </a:r>
            <a:r>
              <a:rPr lang="hr-HR" sz="3200" i="1" dirty="0" err="1" smtClean="0"/>
              <a:t>federation</a:t>
            </a:r>
            <a:r>
              <a:rPr lang="hr-HR" sz="3200" i="1" dirty="0" smtClean="0"/>
              <a:t>?</a:t>
            </a:r>
          </a:p>
          <a:p>
            <a:pPr marL="411480">
              <a:buNone/>
              <a:defRPr/>
            </a:pPr>
            <a:r>
              <a:rPr lang="hr-HR" sz="3200" i="1" dirty="0" smtClean="0"/>
              <a:t>Do </a:t>
            </a:r>
            <a:r>
              <a:rPr lang="hr-HR" sz="3200" i="1" dirty="0" err="1" smtClean="0"/>
              <a:t>you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know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any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other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form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government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organization</a:t>
            </a:r>
            <a:r>
              <a:rPr lang="hr-HR" sz="3200" i="1" dirty="0" smtClean="0"/>
              <a:t>?</a:t>
            </a:r>
          </a:p>
          <a:p>
            <a:pPr marL="411480">
              <a:buNone/>
              <a:defRPr/>
            </a:pPr>
            <a:endParaRPr lang="hr-HR" sz="3200" i="1" dirty="0" smtClean="0"/>
          </a:p>
          <a:p>
            <a:pPr marL="411480">
              <a:buNone/>
              <a:defRPr/>
            </a:pPr>
            <a:r>
              <a:rPr lang="en-US" sz="3200" b="1" i="1" dirty="0" smtClean="0">
                <a:solidFill>
                  <a:srgbClr val="FFC000"/>
                </a:solidFill>
              </a:rPr>
              <a:t>UNITARY </a:t>
            </a:r>
            <a:r>
              <a:rPr lang="en-US" sz="3200" b="1" i="1" dirty="0">
                <a:solidFill>
                  <a:srgbClr val="FFC000"/>
                </a:solidFill>
              </a:rPr>
              <a:t>STATE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/>
              <a:t>– </a:t>
            </a:r>
            <a:r>
              <a:rPr lang="en-US" dirty="0"/>
              <a:t>a state whose three organs of state are governed as one single unit with one legislature and one parliament with local administrative branches</a:t>
            </a:r>
          </a:p>
          <a:p>
            <a:pPr marL="411480">
              <a:buNone/>
              <a:defRPr/>
            </a:pPr>
            <a:endParaRPr lang="en-US" dirty="0"/>
          </a:p>
          <a:p>
            <a:pPr marL="411480">
              <a:buNone/>
              <a:defRPr/>
            </a:pPr>
            <a:r>
              <a:rPr lang="en-US" sz="3200" b="1" i="1" dirty="0">
                <a:solidFill>
                  <a:srgbClr val="FFC000"/>
                </a:solidFill>
              </a:rPr>
              <a:t>FEDERATION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/>
              <a:t>– </a:t>
            </a:r>
            <a:r>
              <a:rPr lang="en-US" dirty="0"/>
              <a:t>a union comprising a number of partially self-governing states or regions united by a central (“federal”) government – multiple levels of government</a:t>
            </a:r>
          </a:p>
          <a:p>
            <a:pPr marL="411480">
              <a:buNone/>
              <a:defRPr/>
            </a:pPr>
            <a:endParaRPr lang="en-US" dirty="0"/>
          </a:p>
          <a:p>
            <a:pPr marL="411480">
              <a:buNone/>
              <a:defRPr/>
            </a:pPr>
            <a:r>
              <a:rPr lang="en-US" sz="3200" b="1" i="1" dirty="0">
                <a:solidFill>
                  <a:srgbClr val="FFC000"/>
                </a:solidFill>
              </a:rPr>
              <a:t>CONFEDERATION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r>
              <a:rPr lang="en-US" sz="3200" dirty="0"/>
              <a:t>– </a:t>
            </a:r>
            <a:r>
              <a:rPr lang="en-US" dirty="0"/>
              <a:t>an association of sovereign states or communities, usually created by treaty by which they delegate certain powers to common institutions; often later adopt a common constitution (central issues usually – </a:t>
            </a:r>
            <a:r>
              <a:rPr lang="en-US" dirty="0" err="1"/>
              <a:t>defen</a:t>
            </a:r>
            <a:r>
              <a:rPr lang="hr-HR" dirty="0"/>
              <a:t>s</a:t>
            </a:r>
            <a:r>
              <a:rPr lang="en-US" dirty="0"/>
              <a:t>e, foreign affairs, foreign trade, common currency) </a:t>
            </a:r>
          </a:p>
        </p:txBody>
      </p:sp>
    </p:spTree>
    <p:extLst>
      <p:ext uri="{BB962C8B-B14F-4D97-AF65-F5344CB8AC3E}">
        <p14:creationId xmlns:p14="http://schemas.microsoft.com/office/powerpoint/2010/main" val="399748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</a:t>
            </a:r>
            <a:r>
              <a:rPr lang="hr-HR" dirty="0" err="1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Read</a:t>
            </a:r>
            <a:r>
              <a:rPr lang="hr-HR" dirty="0" smtClean="0"/>
              <a:t> the </a:t>
            </a:r>
            <a:r>
              <a:rPr lang="hr-HR" dirty="0" err="1" smtClean="0"/>
              <a:t>rest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find</a:t>
            </a:r>
            <a:r>
              <a:rPr lang="hr-HR" dirty="0" smtClean="0"/>
              <a:t> the </a:t>
            </a:r>
            <a:r>
              <a:rPr lang="hr-HR" dirty="0" err="1" smtClean="0"/>
              <a:t>following</a:t>
            </a:r>
            <a:r>
              <a:rPr lang="hr-HR" dirty="0" smtClean="0"/>
              <a:t>:</a:t>
            </a:r>
          </a:p>
          <a:p>
            <a:endParaRPr lang="hr-HR" dirty="0"/>
          </a:p>
          <a:p>
            <a:r>
              <a:rPr lang="hr-HR" dirty="0" smtClean="0">
                <a:solidFill>
                  <a:srgbClr val="0070C0"/>
                </a:solidFill>
              </a:rPr>
              <a:t>Who </a:t>
            </a:r>
            <a:r>
              <a:rPr lang="hr-HR" dirty="0" err="1" smtClean="0">
                <a:solidFill>
                  <a:srgbClr val="0070C0"/>
                </a:solidFill>
              </a:rPr>
              <a:t>does</a:t>
            </a:r>
            <a:r>
              <a:rPr lang="hr-HR" dirty="0" smtClean="0">
                <a:solidFill>
                  <a:srgbClr val="0070C0"/>
                </a:solidFill>
              </a:rPr>
              <a:t> the </a:t>
            </a:r>
            <a:r>
              <a:rPr lang="hr-HR" dirty="0" err="1" smtClean="0">
                <a:solidFill>
                  <a:srgbClr val="0070C0"/>
                </a:solidFill>
              </a:rPr>
              <a:t>House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Representatives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represent</a:t>
            </a:r>
            <a:r>
              <a:rPr lang="hr-HR" dirty="0" smtClean="0">
                <a:solidFill>
                  <a:srgbClr val="0070C0"/>
                </a:solidFill>
              </a:rPr>
              <a:t>?</a:t>
            </a:r>
          </a:p>
          <a:p>
            <a:r>
              <a:rPr lang="hr-HR" dirty="0" smtClean="0">
                <a:solidFill>
                  <a:srgbClr val="0070C0"/>
                </a:solidFill>
              </a:rPr>
              <a:t>Who </a:t>
            </a:r>
            <a:r>
              <a:rPr lang="hr-HR" dirty="0" err="1" smtClean="0">
                <a:solidFill>
                  <a:srgbClr val="0070C0"/>
                </a:solidFill>
              </a:rPr>
              <a:t>does</a:t>
            </a:r>
            <a:r>
              <a:rPr lang="hr-HR" dirty="0" smtClean="0">
                <a:solidFill>
                  <a:srgbClr val="0070C0"/>
                </a:solidFill>
              </a:rPr>
              <a:t> the Senate </a:t>
            </a:r>
            <a:r>
              <a:rPr lang="hr-HR" dirty="0" err="1" smtClean="0">
                <a:solidFill>
                  <a:srgbClr val="0070C0"/>
                </a:solidFill>
              </a:rPr>
              <a:t>represent</a:t>
            </a:r>
            <a:r>
              <a:rPr lang="hr-HR" dirty="0" smtClean="0">
                <a:solidFill>
                  <a:srgbClr val="0070C0"/>
                </a:solidFill>
              </a:rPr>
              <a:t>?</a:t>
            </a:r>
          </a:p>
          <a:p>
            <a:r>
              <a:rPr lang="hr-HR" dirty="0" err="1" smtClean="0">
                <a:solidFill>
                  <a:srgbClr val="0070C0"/>
                </a:solidFill>
              </a:rPr>
              <a:t>What</a:t>
            </a:r>
            <a:r>
              <a:rPr lang="hr-HR" dirty="0" smtClean="0">
                <a:solidFill>
                  <a:srgbClr val="0070C0"/>
                </a:solidFill>
              </a:rPr>
              <a:t> are the </a:t>
            </a:r>
            <a:r>
              <a:rPr lang="hr-HR" dirty="0" err="1" smtClean="0">
                <a:solidFill>
                  <a:srgbClr val="0070C0"/>
                </a:solidFill>
              </a:rPr>
              <a:t>powers</a:t>
            </a:r>
            <a:r>
              <a:rPr lang="hr-HR" dirty="0" smtClean="0">
                <a:solidFill>
                  <a:srgbClr val="0070C0"/>
                </a:solidFill>
              </a:rPr>
              <a:t> </a:t>
            </a:r>
            <a:r>
              <a:rPr lang="hr-HR" dirty="0" err="1" smtClean="0">
                <a:solidFill>
                  <a:srgbClr val="0070C0"/>
                </a:solidFill>
              </a:rPr>
              <a:t>of</a:t>
            </a:r>
            <a:r>
              <a:rPr lang="hr-HR" dirty="0" smtClean="0">
                <a:solidFill>
                  <a:srgbClr val="0070C0"/>
                </a:solidFill>
              </a:rPr>
              <a:t> the </a:t>
            </a:r>
            <a:r>
              <a:rPr lang="hr-HR" dirty="0" err="1" smtClean="0">
                <a:solidFill>
                  <a:srgbClr val="0070C0"/>
                </a:solidFill>
              </a:rPr>
              <a:t>Congress</a:t>
            </a:r>
            <a:r>
              <a:rPr lang="hr-HR" dirty="0" smtClean="0">
                <a:solidFill>
                  <a:srgbClr val="0070C0"/>
                </a:solidFill>
              </a:rPr>
              <a:t> as a </a:t>
            </a:r>
            <a:r>
              <a:rPr lang="hr-HR" dirty="0" err="1" smtClean="0">
                <a:solidFill>
                  <a:srgbClr val="0070C0"/>
                </a:solidFill>
              </a:rPr>
              <a:t>whole</a:t>
            </a:r>
            <a:r>
              <a:rPr lang="hr-HR" dirty="0" smtClean="0">
                <a:solidFill>
                  <a:srgbClr val="0070C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88465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492"/>
          </a:xfrm>
        </p:spPr>
        <p:txBody>
          <a:bodyPr/>
          <a:lstStyle/>
          <a:p>
            <a:r>
              <a:rPr lang="en-US" b="1" dirty="0">
                <a:solidFill>
                  <a:schemeClr val="tx2">
                    <a:satMod val="200000"/>
                  </a:schemeClr>
                </a:solidFill>
              </a:rPr>
              <a:t>U.S. Congress - Powers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206"/>
            <a:ext cx="10515600" cy="5294811"/>
          </a:xfrm>
        </p:spPr>
        <p:txBody>
          <a:bodyPr>
            <a:normAutofit fontScale="77500" lnSpcReduction="20000"/>
          </a:bodyPr>
          <a:lstStyle/>
          <a:p>
            <a:pPr marL="411480">
              <a:buFontTx/>
              <a:buChar char="-"/>
              <a:defRPr/>
            </a:pPr>
            <a:r>
              <a:rPr lang="en-US" dirty="0"/>
              <a:t>powers of the Congress </a:t>
            </a:r>
            <a:r>
              <a:rPr lang="en-US" b="1" dirty="0">
                <a:solidFill>
                  <a:srgbClr val="7030A0"/>
                </a:solidFill>
              </a:rPr>
              <a:t>– limited to those enumerated in the</a:t>
            </a:r>
            <a:endParaRPr lang="hr-HR" b="1" dirty="0">
              <a:solidFill>
                <a:srgbClr val="7030A0"/>
              </a:solidFill>
            </a:endParaRPr>
          </a:p>
          <a:p>
            <a:pPr marL="411480">
              <a:buNone/>
              <a:defRPr/>
            </a:pPr>
            <a:r>
              <a:rPr lang="hr-HR" b="1" dirty="0">
                <a:solidFill>
                  <a:srgbClr val="7030A0"/>
                </a:solidFill>
              </a:rPr>
              <a:t>       </a:t>
            </a:r>
            <a:r>
              <a:rPr lang="en-US" b="1" dirty="0">
                <a:solidFill>
                  <a:srgbClr val="7030A0"/>
                </a:solidFill>
              </a:rPr>
              <a:t>Constitution</a:t>
            </a:r>
            <a:r>
              <a:rPr lang="en-US" dirty="0"/>
              <a:t>; all other powers reserved to the states and the people</a:t>
            </a:r>
          </a:p>
          <a:p>
            <a:pPr marL="411480">
              <a:buNone/>
              <a:defRPr/>
            </a:pPr>
            <a:endParaRPr lang="hr-HR" b="1" dirty="0">
              <a:solidFill>
                <a:srgbClr val="92D050"/>
              </a:solidFill>
            </a:endParaRPr>
          </a:p>
          <a:p>
            <a:pPr marL="41148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Article 1 - The Legislative Branch</a:t>
            </a:r>
          </a:p>
          <a:p>
            <a:pPr marL="411480">
              <a:buNone/>
              <a:defRPr/>
            </a:pPr>
            <a:r>
              <a:rPr lang="en-US" b="1" dirty="0">
                <a:solidFill>
                  <a:srgbClr val="00B0F0"/>
                </a:solidFill>
              </a:rPr>
              <a:t>Section 8</a:t>
            </a:r>
          </a:p>
          <a:p>
            <a:pPr marL="411480">
              <a:buFontTx/>
              <a:buChar char="-"/>
              <a:defRPr/>
            </a:pPr>
            <a:r>
              <a:rPr lang="en-US" dirty="0"/>
              <a:t>to lay and collect Taxes, Duties</a:t>
            </a:r>
            <a:r>
              <a:rPr lang="hr-HR" dirty="0"/>
              <a:t>;</a:t>
            </a:r>
            <a:endParaRPr lang="en-US" dirty="0"/>
          </a:p>
          <a:p>
            <a:pPr marL="411480">
              <a:buFontTx/>
              <a:buChar char="-"/>
              <a:defRPr/>
            </a:pPr>
            <a:r>
              <a:rPr lang="en-US" dirty="0"/>
              <a:t>to regulate Commerce with foreign Nations, and among the several States, and with the Indian Tribes;</a:t>
            </a:r>
          </a:p>
          <a:p>
            <a:pPr marL="411480">
              <a:buFontTx/>
              <a:buChar char="-"/>
              <a:defRPr/>
            </a:pPr>
            <a:r>
              <a:rPr lang="en-US" dirty="0"/>
              <a:t>to coin Money</a:t>
            </a:r>
            <a:r>
              <a:rPr lang="hr-HR" dirty="0"/>
              <a:t>;</a:t>
            </a:r>
            <a:endParaRPr lang="en-US" dirty="0"/>
          </a:p>
          <a:p>
            <a:pPr marL="411480">
              <a:buFontTx/>
              <a:buChar char="-"/>
              <a:defRPr/>
            </a:pPr>
            <a:r>
              <a:rPr lang="en-US" dirty="0"/>
              <a:t>to constitute Tribunals inferior to the supreme Court;</a:t>
            </a:r>
          </a:p>
          <a:p>
            <a:pPr marL="411480">
              <a:buFontTx/>
              <a:buChar char="-"/>
              <a:defRPr/>
            </a:pPr>
            <a:r>
              <a:rPr lang="en-US" dirty="0"/>
              <a:t>to declare War</a:t>
            </a:r>
            <a:r>
              <a:rPr lang="hr-HR" dirty="0"/>
              <a:t>;</a:t>
            </a:r>
            <a:endParaRPr lang="en-US" dirty="0"/>
          </a:p>
          <a:p>
            <a:pPr marL="411480">
              <a:buFontTx/>
              <a:buChar char="-"/>
              <a:defRPr/>
            </a:pPr>
            <a:r>
              <a:rPr lang="en-US" dirty="0"/>
              <a:t>to provide and maintain navy</a:t>
            </a:r>
            <a:r>
              <a:rPr lang="hr-HR" dirty="0"/>
              <a:t>;</a:t>
            </a:r>
            <a:endParaRPr lang="en-US" dirty="0"/>
          </a:p>
          <a:p>
            <a:pPr marL="411480">
              <a:buFontTx/>
              <a:buChar char="-"/>
              <a:defRPr/>
            </a:pPr>
            <a:r>
              <a:rPr lang="en-US" dirty="0"/>
              <a:t>to make rules for the government and regulation of the land and naval forces</a:t>
            </a:r>
            <a:r>
              <a:rPr lang="hr-HR" dirty="0"/>
              <a:t>;</a:t>
            </a:r>
            <a:endParaRPr lang="en-US" dirty="0"/>
          </a:p>
          <a:p>
            <a:pPr marL="411480">
              <a:buFontTx/>
              <a:buChar char="-"/>
              <a:defRPr/>
            </a:pPr>
            <a:r>
              <a:rPr lang="en-US" dirty="0"/>
              <a:t>etc.</a:t>
            </a:r>
            <a:endParaRPr lang="hr-HR" dirty="0"/>
          </a:p>
          <a:p>
            <a:pPr marL="411480">
              <a:buNone/>
              <a:defRPr/>
            </a:pPr>
            <a:r>
              <a:rPr lang="en-US" dirty="0">
                <a:solidFill>
                  <a:srgbClr val="7030A0"/>
                </a:solidFill>
              </a:rPr>
              <a:t>+ each house has some </a:t>
            </a:r>
            <a:r>
              <a:rPr lang="hr-HR" dirty="0">
                <a:solidFill>
                  <a:srgbClr val="7030A0"/>
                </a:solidFill>
              </a:rPr>
              <a:t>RESERVED</a:t>
            </a:r>
            <a:r>
              <a:rPr lang="en-US" dirty="0">
                <a:solidFill>
                  <a:srgbClr val="7030A0"/>
                </a:solidFill>
              </a:rPr>
              <a:t> powers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40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423"/>
            <a:ext cx="10515600" cy="1271451"/>
          </a:xfrm>
        </p:spPr>
        <p:txBody>
          <a:bodyPr/>
          <a:lstStyle/>
          <a:p>
            <a:r>
              <a:rPr lang="hr-HR" dirty="0" smtClean="0"/>
              <a:t>                 </a:t>
            </a:r>
            <a:r>
              <a:rPr lang="hr-HR" b="1" dirty="0" smtClean="0"/>
              <a:t>The </a:t>
            </a:r>
            <a:r>
              <a:rPr lang="hr-HR" b="1" dirty="0" err="1" smtClean="0"/>
              <a:t>House</a:t>
            </a:r>
            <a:r>
              <a:rPr lang="hr-HR" b="1" dirty="0" smtClean="0"/>
              <a:t> </a:t>
            </a:r>
            <a:r>
              <a:rPr lang="hr-HR" b="1" dirty="0" err="1" smtClean="0"/>
              <a:t>of</a:t>
            </a:r>
            <a:r>
              <a:rPr lang="hr-HR" b="1" dirty="0" smtClean="0"/>
              <a:t> </a:t>
            </a:r>
            <a:r>
              <a:rPr lang="hr-HR" b="1" dirty="0" err="1" smtClean="0"/>
              <a:t>Representatives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composition and powers of the House are established in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Article I Section 2 of the US Constitution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200" b="1" dirty="0">
                <a:solidFill>
                  <a:srgbClr val="0070C0"/>
                </a:solidFill>
              </a:rPr>
              <a:t>Composition: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proportional representation (435 representatives) – seats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apportioned among the states by the number of inhabitants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(determined by census conducted every 10 years)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appointed for the term of office of 2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</a:rPr>
              <a:t>years;may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be re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-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elected   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an unlimited number of times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i="1" dirty="0">
                <a:solidFill>
                  <a:srgbClr val="0070C0"/>
                </a:solidFill>
              </a:rPr>
              <a:t>“The Number of Representatives shall not exceed one for every thirty Thousand, but each State shall have at Least one Representative.”</a:t>
            </a:r>
            <a:r>
              <a:rPr lang="hr-HR" i="1" dirty="0">
                <a:solidFill>
                  <a:srgbClr val="92D050"/>
                </a:solidFill>
              </a:rPr>
              <a:t/>
            </a:r>
            <a:br>
              <a:rPr lang="hr-HR" i="1" dirty="0">
                <a:solidFill>
                  <a:srgbClr val="92D050"/>
                </a:solidFill>
              </a:rPr>
            </a:br>
            <a:r>
              <a:rPr lang="hr-HR" dirty="0">
                <a:solidFill>
                  <a:srgbClr val="00B0F0"/>
                </a:solidFill>
              </a:rPr>
              <a:t>- </a:t>
            </a:r>
            <a:r>
              <a:rPr lang="hr-HR" dirty="0" err="1">
                <a:solidFill>
                  <a:srgbClr val="00B0F0"/>
                </a:solidFill>
              </a:rPr>
              <a:t>direct</a:t>
            </a:r>
            <a:r>
              <a:rPr lang="hr-HR" dirty="0">
                <a:solidFill>
                  <a:srgbClr val="00B0F0"/>
                </a:solidFill>
              </a:rPr>
              <a:t> </a:t>
            </a:r>
            <a:r>
              <a:rPr lang="hr-HR" dirty="0" err="1">
                <a:solidFill>
                  <a:srgbClr val="00B0F0"/>
                </a:solidFill>
              </a:rPr>
              <a:t>popular</a:t>
            </a:r>
            <a:r>
              <a:rPr lang="hr-HR" dirty="0">
                <a:solidFill>
                  <a:srgbClr val="00B0F0"/>
                </a:solidFill>
              </a:rPr>
              <a:t> </a:t>
            </a:r>
            <a:r>
              <a:rPr lang="hr-HR" dirty="0" err="1">
                <a:solidFill>
                  <a:srgbClr val="00B0F0"/>
                </a:solidFill>
              </a:rPr>
              <a:t>elections</a:t>
            </a:r>
            <a:r>
              <a:rPr lang="hr-HR" i="1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hr-HR" i="1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hr-HR" sz="3200" b="1" dirty="0" err="1">
                <a:solidFill>
                  <a:srgbClr val="FF5050"/>
                </a:solidFill>
              </a:rPr>
              <a:t>Reserved</a:t>
            </a:r>
            <a:r>
              <a:rPr lang="hr-HR" sz="3200" b="1" dirty="0">
                <a:solidFill>
                  <a:srgbClr val="FF5050"/>
                </a:solidFill>
              </a:rPr>
              <a:t> p</a:t>
            </a:r>
            <a:r>
              <a:rPr lang="en-US" sz="3200" b="1" dirty="0" err="1">
                <a:solidFill>
                  <a:srgbClr val="FF5050"/>
                </a:solidFill>
              </a:rPr>
              <a:t>owers</a:t>
            </a:r>
            <a:r>
              <a:rPr lang="en-US" sz="3200" b="1" dirty="0">
                <a:solidFill>
                  <a:srgbClr val="FF5050"/>
                </a:solidFill>
              </a:rPr>
              <a:t>: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the sole Power of Impeachment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to propose bills on tax collection</a:t>
            </a:r>
            <a:endParaRPr lang="en-US" dirty="0"/>
          </a:p>
        </p:txBody>
      </p:sp>
      <p:pic>
        <p:nvPicPr>
          <p:cNvPr id="4" name="Content Placeholder 3" descr="the-house-of-representativ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073" y="226423"/>
            <a:ext cx="1428750" cy="135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587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2">
                    <a:satMod val="200000"/>
                  </a:schemeClr>
                </a:solidFill>
              </a:rPr>
              <a:t>          </a:t>
            </a: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</a:rPr>
              <a:t>U.S</a:t>
            </a:r>
            <a:r>
              <a:rPr lang="en-US" b="1" dirty="0">
                <a:solidFill>
                  <a:schemeClr val="tx2">
                    <a:satMod val="200000"/>
                  </a:schemeClr>
                </a:solidFill>
              </a:rPr>
              <a:t>. Senate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794" y="1825625"/>
            <a:ext cx="9734006" cy="468838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composition and powers of the Senate are established in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Article I Section 3 of the US Constitution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200" b="1" dirty="0">
                <a:solidFill>
                  <a:srgbClr val="FFC000"/>
                </a:solidFill>
              </a:rPr>
              <a:t>Composition: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– two senators from each state – 100 senators serving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staggered six-year terms 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(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divided into 3 classes – every 2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years 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“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one class shall be vacated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”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- so one third is chosen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every second year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 – </a:t>
            </a:r>
            <a:r>
              <a:rPr lang="hr-HR" dirty="0" err="1">
                <a:solidFill>
                  <a:schemeClr val="tx2">
                    <a:satMod val="200000"/>
                  </a:schemeClr>
                </a:solidFill>
              </a:rPr>
              <a:t>overlapping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hr-HR" dirty="0" err="1">
                <a:solidFill>
                  <a:schemeClr val="tx2">
                    <a:satMod val="200000"/>
                  </a:schemeClr>
                </a:solidFill>
              </a:rPr>
              <a:t>terms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)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each senator has one vote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the Vice President of the US – President of the Senate –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“shall have no vote, unless they be equally divided”</a:t>
            </a: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hr-HR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hr-HR" dirty="0">
                <a:solidFill>
                  <a:schemeClr val="tx2">
                    <a:satMod val="200000"/>
                  </a:schemeClr>
                </a:solidFill>
              </a:rPr>
              <a:t>- </a:t>
            </a:r>
            <a:r>
              <a:rPr lang="hr-HR" dirty="0" err="1">
                <a:solidFill>
                  <a:srgbClr val="00B0F0"/>
                </a:solidFill>
              </a:rPr>
              <a:t>direct</a:t>
            </a:r>
            <a:r>
              <a:rPr lang="hr-HR" dirty="0">
                <a:solidFill>
                  <a:srgbClr val="00B0F0"/>
                </a:solidFill>
              </a:rPr>
              <a:t> </a:t>
            </a:r>
            <a:r>
              <a:rPr lang="hr-HR" dirty="0" err="1">
                <a:solidFill>
                  <a:srgbClr val="00B0F0"/>
                </a:solidFill>
              </a:rPr>
              <a:t>popular</a:t>
            </a:r>
            <a:r>
              <a:rPr lang="hr-HR" dirty="0">
                <a:solidFill>
                  <a:srgbClr val="00B0F0"/>
                </a:solidFill>
              </a:rPr>
              <a:t> </a:t>
            </a:r>
            <a:r>
              <a:rPr lang="hr-HR" dirty="0" err="1">
                <a:solidFill>
                  <a:srgbClr val="00B0F0"/>
                </a:solidFill>
              </a:rPr>
              <a:t>elections</a:t>
            </a:r>
            <a:r>
              <a:rPr lang="hr-HR" dirty="0">
                <a:solidFill>
                  <a:srgbClr val="00B0F0"/>
                </a:solidFill>
              </a:rPr>
              <a:t> </a:t>
            </a:r>
            <a:r>
              <a:rPr lang="hr-HR" dirty="0" err="1">
                <a:solidFill>
                  <a:srgbClr val="00B0F0"/>
                </a:solidFill>
              </a:rPr>
              <a:t>since</a:t>
            </a:r>
            <a:r>
              <a:rPr lang="hr-HR" dirty="0">
                <a:solidFill>
                  <a:srgbClr val="00B0F0"/>
                </a:solidFill>
              </a:rPr>
              <a:t> 1913 (17th </a:t>
            </a:r>
            <a:r>
              <a:rPr lang="hr-HR" dirty="0" err="1">
                <a:solidFill>
                  <a:srgbClr val="00B0F0"/>
                </a:solidFill>
              </a:rPr>
              <a:t>Amendment</a:t>
            </a:r>
            <a:r>
              <a:rPr lang="hr-HR" dirty="0">
                <a:solidFill>
                  <a:srgbClr val="00B0F0"/>
                </a:solidFill>
              </a:rPr>
              <a:t>)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endParaRPr lang="hr-HR" dirty="0" smtClean="0">
              <a:solidFill>
                <a:schemeClr val="tx2">
                  <a:satMod val="200000"/>
                </a:schemeClr>
              </a:solidFill>
            </a:endParaRPr>
          </a:p>
          <a:p>
            <a:r>
              <a:rPr lang="hr-HR" sz="3200" b="1" dirty="0" err="1" smtClean="0">
                <a:solidFill>
                  <a:srgbClr val="FF5050"/>
                </a:solidFill>
              </a:rPr>
              <a:t>Reserved</a:t>
            </a:r>
            <a:r>
              <a:rPr lang="hr-HR" sz="3200" b="1" dirty="0" smtClean="0">
                <a:solidFill>
                  <a:srgbClr val="FF5050"/>
                </a:solidFill>
              </a:rPr>
              <a:t> </a:t>
            </a:r>
            <a:r>
              <a:rPr lang="hr-HR" sz="3200" b="1" dirty="0">
                <a:solidFill>
                  <a:srgbClr val="FF5050"/>
                </a:solidFill>
              </a:rPr>
              <a:t>p</a:t>
            </a:r>
            <a:r>
              <a:rPr lang="en-US" sz="3200" b="1" dirty="0" err="1">
                <a:solidFill>
                  <a:srgbClr val="FF5050"/>
                </a:solidFill>
              </a:rPr>
              <a:t>owers</a:t>
            </a:r>
            <a:r>
              <a:rPr lang="en-US" sz="3200" b="1" dirty="0">
                <a:solidFill>
                  <a:srgbClr val="FF5050"/>
                </a:solidFill>
              </a:rPr>
              <a:t>: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ratification of treaties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confirmation of presidential nominations to high-level 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  judicial and executive positions</a:t>
            </a:r>
            <a:br>
              <a:rPr lang="en-US" dirty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- the sole power to try all impeachments</a:t>
            </a:r>
            <a:endParaRPr lang="en-US" dirty="0"/>
          </a:p>
        </p:txBody>
      </p:sp>
      <p:pic>
        <p:nvPicPr>
          <p:cNvPr id="4" name="Content Placeholder 3" descr="600px-US-Senate-UnofficialAltGreatSeal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357188"/>
            <a:ext cx="1357312" cy="1357312"/>
          </a:xfrm>
        </p:spPr>
      </p:pic>
    </p:spTree>
    <p:extLst>
      <p:ext uri="{BB962C8B-B14F-4D97-AF65-F5344CB8AC3E}">
        <p14:creationId xmlns:p14="http://schemas.microsoft.com/office/powerpoint/2010/main" val="22065976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 </a:t>
            </a:r>
            <a:r>
              <a:rPr lang="hr-HR" dirty="0" err="1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Do ex. IV, V </a:t>
            </a:r>
            <a:r>
              <a:rPr lang="hr-HR" dirty="0" err="1" smtClean="0"/>
              <a:t>and</a:t>
            </a:r>
            <a:r>
              <a:rPr lang="hr-HR" dirty="0" smtClean="0"/>
              <a:t> VI on p. 98-99.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35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8315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3074"/>
            <a:ext cx="10515600" cy="533835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Complete the text about the United States Congress using the terms given below:</a:t>
            </a:r>
            <a:endParaRPr lang="en-US" altLang="en-US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B050"/>
                </a:solidFill>
              </a:rPr>
              <a:t>bicameral, vote, state, entitled, direct, term, passage, authority,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B050"/>
                </a:solidFill>
              </a:rPr>
              <a:t>elected, legislature,  senators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The </a:t>
            </a:r>
            <a:r>
              <a:rPr lang="en-US" altLang="en-US" b="1" dirty="0"/>
              <a:t>United States Congress</a:t>
            </a:r>
            <a:r>
              <a:rPr lang="en-US" altLang="en-US" dirty="0"/>
              <a:t> is the ____________ of the United States federal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government. It is ____________, comprising the House of Representatives (or simply the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House</a:t>
            </a:r>
            <a:r>
              <a:rPr lang="en-US" altLang="en-US" dirty="0"/>
              <a:t>)  and the Senate.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Each __________ is represented in the House proportionally to its population, and 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____________ to at least one representative. The total number of representatives 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currently fixed at 435, though Congress has the ________ to change that number. Each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representative serves for a two-year ________ and may be re-elected an unlimited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number of times. The House is often considered to be the "lower house," with the Senate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as the "upper house," although the United States Constitution does not use such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language. The Constitution provides that the approval of both houses is necessary for the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___________ of legislation</a:t>
            </a:r>
            <a:r>
              <a:rPr lang="hr-HR" alt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3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II – </a:t>
            </a:r>
            <a:r>
              <a:rPr lang="hr-HR" dirty="0" err="1" smtClean="0"/>
              <a:t>cont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dirty="0"/>
              <a:t>Complete the text about the United States Congress using the terms given below:</a:t>
            </a:r>
            <a:endParaRPr lang="en-US" altLang="en-US" dirty="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B050"/>
                </a:solidFill>
              </a:rPr>
              <a:t>bicameral, vote, state, entitled, direct, term, passage, authority,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i="1" dirty="0">
                <a:solidFill>
                  <a:srgbClr val="00B050"/>
                </a:solidFill>
              </a:rPr>
              <a:t>elected, legislature,  senators</a:t>
            </a:r>
            <a:endParaRPr lang="en-US" altLang="en-US" dirty="0">
              <a:solidFill>
                <a:srgbClr val="00B05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In the Senate, each state has two __________. Therefore, there are 100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senators, serving staggered six-year terms. Every two years, approximately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one-third of the Senate is __________.The Vice President of the United States 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the President of the Senate and serves as its presiding officer, but is not a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Senator and does not _______.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Both Senators and Representatives are chosen through __________ election.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44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Constitution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Study</a:t>
            </a:r>
            <a:r>
              <a:rPr lang="hr-HR" dirty="0" smtClean="0"/>
              <a:t> </a:t>
            </a:r>
            <a:r>
              <a:rPr lang="hr-HR" dirty="0" err="1" smtClean="0"/>
              <a:t>th</a:t>
            </a:r>
            <a:r>
              <a:rPr lang="hr-HR" dirty="0" smtClean="0"/>
              <a:t> </a:t>
            </a:r>
            <a:r>
              <a:rPr lang="hr-HR" dirty="0" err="1" smtClean="0"/>
              <a:t>excerpt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US </a:t>
            </a:r>
            <a:r>
              <a:rPr lang="hr-HR" dirty="0" err="1" smtClean="0"/>
              <a:t>Constitution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do </a:t>
            </a:r>
            <a:r>
              <a:rPr lang="hr-HR" dirty="0" err="1" smtClean="0"/>
              <a:t>exercises</a:t>
            </a:r>
            <a:r>
              <a:rPr lang="hr-HR" smtClean="0"/>
              <a:t> I – V.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848" y="2959606"/>
            <a:ext cx="4826035" cy="321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0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The United </a:t>
            </a:r>
            <a:r>
              <a:rPr lang="hr-HR" dirty="0" err="1" smtClean="0"/>
              <a:t>States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051"/>
            <a:ext cx="10515600" cy="4798422"/>
          </a:xfrm>
        </p:spPr>
        <p:txBody>
          <a:bodyPr>
            <a:normAutofit fontScale="85000" lnSpcReduction="20000"/>
          </a:bodyPr>
          <a:lstStyle/>
          <a:p>
            <a:pPr marL="411480">
              <a:buFont typeface="Wingdings"/>
              <a:buChar char=""/>
              <a:defRPr/>
            </a:pPr>
            <a:r>
              <a:rPr lang="en-US" dirty="0" smtClean="0"/>
              <a:t>the </a:t>
            </a:r>
            <a:r>
              <a:rPr lang="en-US" dirty="0"/>
              <a:t>world's third largest country in population and in area</a:t>
            </a:r>
          </a:p>
          <a:p>
            <a:pPr marL="411480">
              <a:buNone/>
              <a:defRPr/>
            </a:pPr>
            <a:r>
              <a:rPr lang="en-US" dirty="0"/>
              <a:t>  Land area: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9,166,601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sq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km; </a:t>
            </a:r>
            <a:r>
              <a:rPr lang="hr-HR" dirty="0"/>
              <a:t>T</a:t>
            </a:r>
            <a:r>
              <a:rPr lang="en-US" dirty="0" err="1"/>
              <a:t>otal</a:t>
            </a:r>
            <a:r>
              <a:rPr lang="en-US" dirty="0"/>
              <a:t> area: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9,631,420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sq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k</a:t>
            </a:r>
            <a:r>
              <a:rPr lang="hr-H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</a:t>
            </a:r>
            <a:endParaRPr lang="en-US" dirty="0"/>
          </a:p>
          <a:p>
            <a:pPr marL="411480">
              <a:buNone/>
              <a:defRPr/>
            </a:pPr>
            <a:r>
              <a:rPr lang="en-US" dirty="0"/>
              <a:t>  Population</a:t>
            </a:r>
            <a:r>
              <a:rPr lang="hr-HR" dirty="0"/>
              <a:t> </a:t>
            </a:r>
            <a:r>
              <a:rPr lang="en-US" dirty="0"/>
              <a:t>(2009 est.):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307,212,123 </a:t>
            </a:r>
            <a:r>
              <a:rPr lang="hr-HR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birth rate: 13.8/1000; life expectancy: 78.1; density per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sq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mi: 85</a:t>
            </a:r>
            <a:endParaRPr lang="hr-H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411480">
              <a:buNone/>
              <a:defRPr/>
            </a:pPr>
            <a:endParaRPr lang="en-US" dirty="0"/>
          </a:p>
          <a:p>
            <a:pPr marL="411480">
              <a:buFont typeface="Wingdings" panose="05000000000000000000" pitchFamily="2" charset="2"/>
              <a:buChar char="§"/>
              <a:defRPr/>
            </a:pPr>
            <a:r>
              <a:rPr lang="en-GB" sz="2600" dirty="0">
                <a:solidFill>
                  <a:srgbClr val="00B0F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Government: </a:t>
            </a:r>
            <a:r>
              <a:rPr lang="en-GB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federal constitutional republic </a:t>
            </a:r>
          </a:p>
          <a:p>
            <a:pPr marL="411480">
              <a:buNone/>
              <a:defRPr/>
            </a:pPr>
            <a:r>
              <a:rPr lang="en-GB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- 50 states + 1 federal district (District of Columbia)</a:t>
            </a:r>
          </a:p>
          <a:p>
            <a:pPr marL="411480">
              <a:buNone/>
              <a:defRPr/>
            </a:pPr>
            <a:r>
              <a:rPr lang="en-GB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- founded by 13 colonies of Great Britain in 1787 (by the   </a:t>
            </a:r>
          </a:p>
          <a:p>
            <a:pPr marL="411480">
              <a:buNone/>
              <a:defRPr/>
            </a:pPr>
            <a:r>
              <a:rPr lang="en-GB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Constitution of the United States)</a:t>
            </a:r>
          </a:p>
          <a:p>
            <a:pPr marL="411480">
              <a:buFont typeface="Wingdings" panose="05000000000000000000" pitchFamily="2" charset="2"/>
              <a:buChar char="§"/>
              <a:defRPr/>
            </a:pPr>
            <a:r>
              <a:rPr lang="en-GB" sz="2600" dirty="0"/>
              <a:t> </a:t>
            </a:r>
            <a:r>
              <a:rPr lang="en-GB" sz="2600" dirty="0">
                <a:solidFill>
                  <a:srgbClr val="00B0F0"/>
                </a:solidFill>
              </a:rPr>
              <a:t>Capital: </a:t>
            </a:r>
            <a:r>
              <a:rPr lang="en-GB" sz="2600" dirty="0"/>
              <a:t>Washington, DC</a:t>
            </a:r>
          </a:p>
          <a:p>
            <a:pPr marL="411480">
              <a:buFont typeface="Wingdings"/>
              <a:buChar char=""/>
              <a:defRPr/>
            </a:pPr>
            <a:r>
              <a:rPr lang="en-GB" sz="2600" dirty="0">
                <a:solidFill>
                  <a:srgbClr val="00B0F0"/>
                </a:solidFill>
              </a:rPr>
              <a:t>President: </a:t>
            </a:r>
            <a:r>
              <a:rPr lang="hr-HR" sz="2600" dirty="0" err="1"/>
              <a:t>Donald</a:t>
            </a:r>
            <a:r>
              <a:rPr lang="hr-HR" sz="2600" dirty="0"/>
              <a:t> </a:t>
            </a:r>
            <a:r>
              <a:rPr lang="hr-HR" sz="2600" dirty="0" err="1"/>
              <a:t>Trump</a:t>
            </a:r>
            <a:r>
              <a:rPr lang="en-GB" sz="2600" dirty="0"/>
              <a:t> </a:t>
            </a:r>
          </a:p>
          <a:p>
            <a:pPr marL="411480">
              <a:buFont typeface="Wingdings"/>
              <a:buChar char=""/>
              <a:defRPr/>
            </a:pPr>
            <a:r>
              <a:rPr lang="en-GB" sz="2600" dirty="0">
                <a:solidFill>
                  <a:srgbClr val="00B0F0"/>
                </a:solidFill>
              </a:rPr>
              <a:t>Vice President: </a:t>
            </a:r>
            <a:r>
              <a:rPr lang="hr-HR" sz="2600" dirty="0" err="1"/>
              <a:t>Mike</a:t>
            </a:r>
            <a:r>
              <a:rPr lang="hr-HR" sz="2600" dirty="0"/>
              <a:t> </a:t>
            </a:r>
            <a:r>
              <a:rPr lang="hr-HR" sz="2600" dirty="0" err="1"/>
              <a:t>Pence</a:t>
            </a:r>
            <a:r>
              <a:rPr lang="en-GB" sz="2600" dirty="0"/>
              <a:t> </a:t>
            </a:r>
          </a:p>
          <a:p>
            <a:pPr marL="411480">
              <a:buFont typeface="Wingdings"/>
              <a:buChar char=""/>
              <a:defRPr/>
            </a:pPr>
            <a:r>
              <a:rPr lang="en-GB" sz="2600" dirty="0">
                <a:solidFill>
                  <a:srgbClr val="00B0F0"/>
                </a:solidFill>
              </a:rPr>
              <a:t>Legislature: </a:t>
            </a:r>
            <a:r>
              <a:rPr lang="en-GB" sz="2600" dirty="0"/>
              <a:t>United States Congress</a:t>
            </a:r>
          </a:p>
          <a:p>
            <a:endParaRPr lang="en-US" dirty="0"/>
          </a:p>
        </p:txBody>
      </p:sp>
      <p:pic>
        <p:nvPicPr>
          <p:cNvPr id="4" name="Picture 3" descr="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85750"/>
            <a:ext cx="20002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9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m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7499" y="178082"/>
            <a:ext cx="8943415" cy="648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4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err="1" smtClean="0"/>
              <a:t>What</a:t>
            </a:r>
            <a:r>
              <a:rPr lang="hr-HR" sz="3200" dirty="0" smtClean="0"/>
              <a:t> do </a:t>
            </a:r>
            <a:r>
              <a:rPr lang="hr-HR" sz="3200" dirty="0" err="1" smtClean="0"/>
              <a:t>you</a:t>
            </a:r>
            <a:r>
              <a:rPr lang="hr-HR" sz="3200" dirty="0" smtClean="0"/>
              <a:t> </a:t>
            </a:r>
            <a:r>
              <a:rPr lang="hr-HR" sz="3200" dirty="0" err="1" smtClean="0"/>
              <a:t>know</a:t>
            </a:r>
            <a:r>
              <a:rPr lang="hr-HR" sz="3200" dirty="0" smtClean="0"/>
              <a:t> </a:t>
            </a:r>
            <a:r>
              <a:rPr lang="hr-HR" sz="3200" dirty="0" err="1" smtClean="0"/>
              <a:t>about</a:t>
            </a:r>
            <a:r>
              <a:rPr lang="hr-HR" sz="3200" dirty="0" smtClean="0"/>
              <a:t> the </a:t>
            </a:r>
            <a:r>
              <a:rPr lang="hr-HR" sz="3200" dirty="0" err="1" smtClean="0"/>
              <a:t>following</a:t>
            </a:r>
            <a:r>
              <a:rPr lang="hr-HR" sz="3200" dirty="0" smtClean="0"/>
              <a:t> </a:t>
            </a:r>
            <a:r>
              <a:rPr lang="hr-HR" sz="3200" dirty="0" err="1" smtClean="0"/>
              <a:t>events</a:t>
            </a:r>
            <a:r>
              <a:rPr lang="hr-HR" sz="3200" dirty="0" smtClean="0"/>
              <a:t>/</a:t>
            </a:r>
            <a:r>
              <a:rPr lang="hr-HR" sz="3200" dirty="0" err="1" smtClean="0"/>
              <a:t>people</a:t>
            </a:r>
            <a:r>
              <a:rPr lang="hr-HR" sz="3200" dirty="0" smtClean="0"/>
              <a:t>/</a:t>
            </a:r>
            <a:r>
              <a:rPr lang="hr-HR" sz="3200" dirty="0" err="1" smtClean="0"/>
              <a:t>documents</a:t>
            </a:r>
            <a:r>
              <a:rPr lang="hr-HR" sz="3200" dirty="0" smtClean="0"/>
              <a:t> </a:t>
            </a:r>
            <a:r>
              <a:rPr lang="hr-HR" sz="3200" dirty="0" err="1"/>
              <a:t>in</a:t>
            </a:r>
            <a:r>
              <a:rPr lang="hr-HR" sz="3200" dirty="0"/>
              <a:t> the </a:t>
            </a:r>
            <a:r>
              <a:rPr lang="hr-HR" sz="3200" dirty="0" err="1"/>
              <a:t>early</a:t>
            </a:r>
            <a:r>
              <a:rPr lang="hr-HR" sz="3200" dirty="0"/>
              <a:t> US </a:t>
            </a:r>
            <a:r>
              <a:rPr lang="hr-HR" sz="3200" dirty="0" err="1" smtClean="0"/>
              <a:t>history</a:t>
            </a:r>
            <a:r>
              <a:rPr lang="hr-HR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buFont typeface="Wingdings" panose="05000000000000000000" pitchFamily="2" charset="2"/>
              <a:buAutoNum type="arabicPeriod"/>
            </a:pPr>
            <a:r>
              <a:rPr lang="hr-HR" altLang="en-US" dirty="0"/>
              <a:t>The Boston Tea Party</a:t>
            </a:r>
          </a:p>
          <a:p>
            <a:pPr marL="582613" indent="-514350">
              <a:buFont typeface="Wingdings" panose="05000000000000000000" pitchFamily="2" charset="2"/>
              <a:buAutoNum type="arabicPeriod"/>
            </a:pPr>
            <a:r>
              <a:rPr lang="hr-HR" altLang="en-US" dirty="0"/>
              <a:t>American </a:t>
            </a:r>
            <a:r>
              <a:rPr lang="hr-HR" altLang="en-US" dirty="0" err="1"/>
              <a:t>Revolutionary</a:t>
            </a:r>
            <a:r>
              <a:rPr lang="hr-HR" altLang="en-US" dirty="0"/>
              <a:t> </a:t>
            </a:r>
            <a:r>
              <a:rPr lang="hr-HR" altLang="en-US" dirty="0" err="1"/>
              <a:t>War</a:t>
            </a:r>
            <a:endParaRPr lang="hr-HR" altLang="en-US" dirty="0"/>
          </a:p>
          <a:p>
            <a:pPr marL="582613" indent="-514350">
              <a:buFont typeface="Wingdings" panose="05000000000000000000" pitchFamily="2" charset="2"/>
              <a:buAutoNum type="arabicPeriod"/>
            </a:pPr>
            <a:r>
              <a:rPr lang="hr-HR" altLang="en-US" dirty="0" err="1"/>
              <a:t>Declaration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Independence</a:t>
            </a:r>
            <a:endParaRPr lang="hr-HR" altLang="en-US" dirty="0"/>
          </a:p>
          <a:p>
            <a:pPr marL="582613" indent="-514350">
              <a:buFont typeface="Wingdings" panose="05000000000000000000" pitchFamily="2" charset="2"/>
              <a:buAutoNum type="arabicPeriod"/>
            </a:pPr>
            <a:r>
              <a:rPr lang="hr-HR" altLang="en-US" dirty="0" err="1"/>
              <a:t>Articles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Confederation</a:t>
            </a:r>
          </a:p>
          <a:p>
            <a:pPr marL="582613" indent="-514350">
              <a:buFont typeface="Wingdings" panose="05000000000000000000" pitchFamily="2" charset="2"/>
              <a:buAutoNum type="arabicPeriod"/>
            </a:pPr>
            <a:r>
              <a:rPr lang="hr-HR" altLang="en-US" dirty="0" err="1"/>
              <a:t>Constitutional</a:t>
            </a:r>
            <a:r>
              <a:rPr lang="hr-HR" altLang="en-US" dirty="0"/>
              <a:t> </a:t>
            </a:r>
            <a:r>
              <a:rPr lang="hr-HR" altLang="en-US" dirty="0" err="1"/>
              <a:t>Convention</a:t>
            </a:r>
            <a:endParaRPr lang="hr-HR" altLang="en-US" dirty="0"/>
          </a:p>
          <a:p>
            <a:pPr marL="582613" indent="-514350">
              <a:buFont typeface="Wingdings" panose="05000000000000000000" pitchFamily="2" charset="2"/>
              <a:buAutoNum type="arabicPeriod"/>
            </a:pPr>
            <a:r>
              <a:rPr lang="hr-HR" altLang="en-US" dirty="0"/>
              <a:t>U.S. </a:t>
            </a:r>
            <a:r>
              <a:rPr lang="hr-HR" altLang="en-US" dirty="0" err="1"/>
              <a:t>Constitution</a:t>
            </a:r>
            <a:endParaRPr lang="hr-HR" altLang="en-US" dirty="0"/>
          </a:p>
          <a:p>
            <a:pPr marL="582613" indent="-514350">
              <a:buFont typeface="Wingdings" panose="05000000000000000000" pitchFamily="2" charset="2"/>
              <a:buAutoNum type="arabicPeriod"/>
            </a:pPr>
            <a:r>
              <a:rPr lang="hr-HR" altLang="en-US" dirty="0"/>
              <a:t>George Washington</a:t>
            </a:r>
          </a:p>
          <a:p>
            <a:pPr marL="582613" indent="-514350">
              <a:buFont typeface="Wingdings" panose="05000000000000000000" pitchFamily="2" charset="2"/>
              <a:buAutoNum type="arabicPeriod"/>
            </a:pPr>
            <a:r>
              <a:rPr lang="hr-HR" altLang="en-US" dirty="0"/>
              <a:t>Bill </a:t>
            </a:r>
            <a:r>
              <a:rPr lang="hr-HR" altLang="en-US" dirty="0" err="1"/>
              <a:t>of</a:t>
            </a:r>
            <a:r>
              <a:rPr lang="hr-HR" altLang="en-US" dirty="0"/>
              <a:t> Rights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1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683240" cy="636360"/>
          </a:xfrm>
        </p:spPr>
        <p:txBody>
          <a:bodyPr>
            <a:normAutofit fontScale="90000"/>
          </a:bodyPr>
          <a:lstStyle/>
          <a:p>
            <a:r>
              <a:rPr lang="en-US" dirty="0"/>
              <a:t>The United States of Am</a:t>
            </a:r>
            <a:r>
              <a:rPr lang="hr-HR" dirty="0"/>
              <a:t>e</a:t>
            </a:r>
            <a:r>
              <a:rPr lang="en-US" dirty="0" err="1"/>
              <a:t>rica</a:t>
            </a:r>
            <a:r>
              <a:rPr lang="en-US" dirty="0"/>
              <a:t> </a:t>
            </a:r>
            <a:r>
              <a:rPr lang="hr-HR" dirty="0"/>
              <a:t>- </a:t>
            </a:r>
            <a:r>
              <a:rPr lang="en-US" dirty="0"/>
              <a:t>earl</a:t>
            </a:r>
            <a:r>
              <a:rPr lang="hr-HR" dirty="0"/>
              <a:t>y</a:t>
            </a:r>
            <a:r>
              <a:rPr lang="en-US" dirty="0"/>
              <a:t> history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brief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5624"/>
            <a:ext cx="10787743" cy="54123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hr-HR" altLang="en-US" dirty="0"/>
              <a:t>1773 </a:t>
            </a:r>
            <a:r>
              <a:rPr lang="hr-HR" altLang="en-US" dirty="0" smtClean="0"/>
              <a:t> </a:t>
            </a:r>
            <a:r>
              <a:rPr lang="hr-HR" altLang="en-US" b="1" dirty="0">
                <a:solidFill>
                  <a:srgbClr val="0070C0"/>
                </a:solidFill>
              </a:rPr>
              <a:t>The Boston Tea Party: </a:t>
            </a:r>
            <a:r>
              <a:rPr lang="hr-HR" altLang="en-US" dirty="0" err="1"/>
              <a:t>an</a:t>
            </a:r>
            <a:r>
              <a:rPr lang="hr-HR" altLang="en-US" dirty="0"/>
              <a:t> </a:t>
            </a:r>
            <a:r>
              <a:rPr lang="hr-HR" altLang="en-US" dirty="0" err="1"/>
              <a:t>act</a:t>
            </a:r>
            <a:r>
              <a:rPr lang="hr-HR" altLang="en-US" dirty="0"/>
              <a:t> </a:t>
            </a:r>
            <a:r>
              <a:rPr lang="hr-HR" altLang="en-US" dirty="0" err="1"/>
              <a:t>of</a:t>
            </a:r>
            <a:r>
              <a:rPr lang="hr-HR" altLang="en-US" dirty="0"/>
              <a:t> </a:t>
            </a:r>
            <a:r>
              <a:rPr lang="hr-HR" altLang="en-US" dirty="0" err="1"/>
              <a:t>rebellion</a:t>
            </a:r>
            <a:r>
              <a:rPr lang="hr-HR" altLang="en-US" dirty="0"/>
              <a:t> </a:t>
            </a:r>
            <a:r>
              <a:rPr lang="hr-HR" altLang="en-US" dirty="0" err="1"/>
              <a:t>against</a:t>
            </a:r>
            <a:r>
              <a:rPr lang="hr-HR" altLang="en-US" dirty="0"/>
              <a:t> British </a:t>
            </a:r>
            <a:r>
              <a:rPr lang="hr-HR" altLang="en-US" dirty="0" err="1"/>
              <a:t>rule</a:t>
            </a:r>
            <a:r>
              <a:rPr lang="hr-HR" altLang="en-US" dirty="0"/>
              <a:t> (</a:t>
            </a:r>
            <a:r>
              <a:rPr lang="hr-HR" altLang="en-US" dirty="0" err="1"/>
              <a:t>taxes</a:t>
            </a:r>
            <a:r>
              <a:rPr lang="hr-HR" altLang="en-US" dirty="0"/>
              <a:t> but no </a:t>
            </a:r>
            <a:endParaRPr lang="hr-HR" altLang="en-US" dirty="0" smtClean="0"/>
          </a:p>
          <a:p>
            <a:pPr>
              <a:lnSpc>
                <a:spcPct val="80000"/>
              </a:lnSpc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   </a:t>
            </a:r>
            <a:r>
              <a:rPr lang="hr-HR" altLang="en-US" dirty="0" err="1" smtClean="0"/>
              <a:t>representation</a:t>
            </a:r>
            <a:r>
              <a:rPr lang="hr-HR" altLang="en-US" dirty="0" smtClean="0"/>
              <a:t> </a:t>
            </a:r>
            <a:r>
              <a:rPr lang="hr-HR" altLang="en-US" dirty="0" err="1"/>
              <a:t>in</a:t>
            </a:r>
            <a:r>
              <a:rPr lang="hr-HR" altLang="en-US" dirty="0"/>
              <a:t> the </a:t>
            </a:r>
            <a:r>
              <a:rPr lang="hr-HR" altLang="en-US" dirty="0" err="1"/>
              <a:t>Parliament</a:t>
            </a:r>
            <a:r>
              <a:rPr lang="hr-HR" altLang="en-US" dirty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1775–1783 - </a:t>
            </a:r>
            <a:r>
              <a:rPr lang="en-US" altLang="en-US" b="1" dirty="0">
                <a:solidFill>
                  <a:srgbClr val="0070C0"/>
                </a:solidFill>
              </a:rPr>
              <a:t>American Revolution</a:t>
            </a:r>
            <a:r>
              <a:rPr lang="hr-HR" altLang="en-US" sz="2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ary</a:t>
            </a:r>
            <a:r>
              <a:rPr lang="hr-HR" altLang="en-US" sz="26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hr-HR" altLang="en-US" sz="2600" b="1" dirty="0" err="1">
                <a:solidFill>
                  <a:srgbClr val="0070C0"/>
                </a:solidFill>
                <a:latin typeface="Arial" panose="020B0604020202020204" pitchFamily="34" charset="0"/>
              </a:rPr>
              <a:t>War</a:t>
            </a:r>
            <a:r>
              <a:rPr lang="en-US" altLang="en-US" sz="2600" b="1" dirty="0">
                <a:solidFill>
                  <a:srgbClr val="0070C0"/>
                </a:solidFill>
              </a:rPr>
              <a:t>: </a:t>
            </a:r>
            <a:r>
              <a:rPr lang="en-US" altLang="en-US" dirty="0"/>
              <a:t>War of independence fought between </a:t>
            </a:r>
            <a:endParaRPr lang="hr-HR" altLang="en-US" dirty="0" smtClean="0"/>
          </a:p>
          <a:p>
            <a:pPr>
              <a:lnSpc>
                <a:spcPct val="80000"/>
              </a:lnSpc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</a:t>
            </a:r>
            <a:r>
              <a:rPr lang="en-US" altLang="en-US" dirty="0" smtClean="0"/>
              <a:t>Great </a:t>
            </a:r>
            <a:r>
              <a:rPr lang="en-US" altLang="en-US" dirty="0"/>
              <a:t>Britain and the 13 British colonies on the eastern seaboard of North America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1776  </a:t>
            </a:r>
            <a:r>
              <a:rPr lang="en-US" altLang="en-US" b="1" dirty="0">
                <a:solidFill>
                  <a:srgbClr val="0070C0"/>
                </a:solidFill>
              </a:rPr>
              <a:t>Declaration of Independence </a:t>
            </a:r>
            <a:r>
              <a:rPr lang="en-US" altLang="en-US" dirty="0"/>
              <a:t>adopted in Philadelphia (July 4)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1777 </a:t>
            </a:r>
            <a:r>
              <a:rPr lang="hr-HR" altLang="en-US" dirty="0" smtClean="0"/>
              <a:t> </a:t>
            </a:r>
            <a:r>
              <a:rPr lang="en-US" altLang="en-US" b="1" dirty="0" smtClean="0">
                <a:solidFill>
                  <a:srgbClr val="0070C0"/>
                </a:solidFill>
              </a:rPr>
              <a:t>Articles </a:t>
            </a:r>
            <a:r>
              <a:rPr lang="en-US" altLang="en-US" b="1" dirty="0">
                <a:solidFill>
                  <a:srgbClr val="0070C0"/>
                </a:solidFill>
              </a:rPr>
              <a:t>of Confederation</a:t>
            </a:r>
            <a:r>
              <a:rPr lang="en-US" altLang="en-US" b="1" dirty="0"/>
              <a:t>, </a:t>
            </a:r>
            <a:r>
              <a:rPr lang="en-US" altLang="en-US" dirty="0"/>
              <a:t>the first U.S. constitution </a:t>
            </a:r>
            <a:r>
              <a:rPr lang="en-US" altLang="en-US" dirty="0" smtClean="0"/>
              <a:t>adopted </a:t>
            </a:r>
            <a:r>
              <a:rPr lang="en-US" altLang="en-US" dirty="0"/>
              <a:t>–  a weak </a:t>
            </a:r>
            <a:r>
              <a:rPr lang="hr-HR" altLang="en-US" dirty="0"/>
              <a:t>CONFEDERAL </a:t>
            </a:r>
            <a:endParaRPr lang="hr-HR" altLang="en-US" dirty="0" smtClean="0"/>
          </a:p>
          <a:p>
            <a:pPr>
              <a:lnSpc>
                <a:spcPct val="80000"/>
              </a:lnSpc>
              <a:buNone/>
            </a:pPr>
            <a:r>
              <a:rPr lang="hr-HR" altLang="en-US" dirty="0" smtClean="0"/>
              <a:t>           </a:t>
            </a:r>
            <a:r>
              <a:rPr lang="en-US" altLang="en-US" dirty="0" smtClean="0"/>
              <a:t>government</a:t>
            </a:r>
            <a:endParaRPr lang="en-US" altLang="en-US" b="1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1783 </a:t>
            </a:r>
            <a:r>
              <a:rPr lang="en-US" altLang="en-US" dirty="0" smtClean="0"/>
              <a:t> </a:t>
            </a:r>
            <a:r>
              <a:rPr lang="en-US" altLang="en-US" b="1" dirty="0">
                <a:solidFill>
                  <a:srgbClr val="0070C0"/>
                </a:solidFill>
              </a:rPr>
              <a:t>Treaty of Paris </a:t>
            </a:r>
            <a:r>
              <a:rPr lang="en-US" altLang="en-US" dirty="0"/>
              <a:t>- Great Britain formally acknowledges American independence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1787 </a:t>
            </a:r>
            <a:r>
              <a:rPr lang="hr-HR" altLang="en-US" dirty="0" smtClean="0"/>
              <a:t> </a:t>
            </a:r>
            <a:r>
              <a:rPr lang="en-US" altLang="en-US" b="1" dirty="0" smtClean="0">
                <a:solidFill>
                  <a:srgbClr val="0070C0"/>
                </a:solidFill>
              </a:rPr>
              <a:t>Constitutional </a:t>
            </a:r>
            <a:r>
              <a:rPr lang="en-US" altLang="en-US" b="1" dirty="0">
                <a:solidFill>
                  <a:srgbClr val="0070C0"/>
                </a:solidFill>
              </a:rPr>
              <a:t>Convention</a:t>
            </a:r>
            <a:r>
              <a:rPr lang="en-US" altLang="en-US" dirty="0"/>
              <a:t>, made up of delegates from 12 of the original 13 colonies, </a:t>
            </a:r>
            <a:endParaRPr lang="hr-HR" altLang="en-US" dirty="0" smtClean="0"/>
          </a:p>
          <a:p>
            <a:pPr>
              <a:lnSpc>
                <a:spcPct val="80000"/>
              </a:lnSpc>
              <a:buNone/>
            </a:pPr>
            <a:r>
              <a:rPr lang="hr-HR" altLang="en-US" dirty="0" smtClean="0"/>
              <a:t>           </a:t>
            </a:r>
            <a:r>
              <a:rPr lang="en-US" altLang="en-US" dirty="0" smtClean="0"/>
              <a:t>meets </a:t>
            </a:r>
            <a:r>
              <a:rPr lang="en-US" altLang="en-US" dirty="0"/>
              <a:t>in Philadelphia to draft the </a:t>
            </a:r>
            <a:r>
              <a:rPr lang="en-US" altLang="en-US" b="1" dirty="0">
                <a:solidFill>
                  <a:srgbClr val="0070C0"/>
                </a:solidFill>
              </a:rPr>
              <a:t>U.S. Constitution</a:t>
            </a:r>
            <a:r>
              <a:rPr lang="en-US" altLang="en-US" dirty="0">
                <a:solidFill>
                  <a:srgbClr val="0070C0"/>
                </a:solidFill>
              </a:rPr>
              <a:t> </a:t>
            </a:r>
            <a:r>
              <a:rPr lang="en-US" altLang="en-US" dirty="0"/>
              <a:t>– a strong national </a:t>
            </a:r>
            <a:r>
              <a:rPr lang="hr-HR" altLang="en-US" dirty="0"/>
              <a:t>FEDERAL </a:t>
            </a:r>
            <a:r>
              <a:rPr lang="hr-HR" altLang="en-US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 </a:t>
            </a:r>
            <a:r>
              <a:rPr lang="en-US" altLang="en-US" dirty="0" smtClean="0"/>
              <a:t>government </a:t>
            </a:r>
            <a:r>
              <a:rPr lang="en-US" altLang="en-US" dirty="0"/>
              <a:t>with powers of taxation</a:t>
            </a:r>
            <a:r>
              <a:rPr lang="hr-HR" altLang="en-US" dirty="0"/>
              <a:t> </a:t>
            </a:r>
            <a:r>
              <a:rPr lang="hr-HR" altLang="en-US" dirty="0" smtClean="0"/>
              <a:t> </a:t>
            </a:r>
            <a:endParaRPr lang="en-US" altLang="en-US" b="1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1789 </a:t>
            </a:r>
            <a:r>
              <a:rPr lang="hr-HR" altLang="en-US" dirty="0" smtClean="0"/>
              <a:t> </a:t>
            </a:r>
            <a:r>
              <a:rPr lang="en-US" altLang="en-US" b="1" dirty="0" smtClean="0">
                <a:solidFill>
                  <a:srgbClr val="0070C0"/>
                </a:solidFill>
              </a:rPr>
              <a:t>George </a:t>
            </a:r>
            <a:r>
              <a:rPr lang="en-US" altLang="en-US" b="1" dirty="0">
                <a:solidFill>
                  <a:srgbClr val="0070C0"/>
                </a:solidFill>
              </a:rPr>
              <a:t>Washington </a:t>
            </a:r>
            <a:r>
              <a:rPr lang="en-US" altLang="en-US" dirty="0"/>
              <a:t>is unanimously elected president of the United States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     </a:t>
            </a:r>
            <a:r>
              <a:rPr lang="hr-HR" altLang="en-US" dirty="0" smtClean="0"/>
              <a:t> </a:t>
            </a:r>
            <a:r>
              <a:rPr lang="en-US" altLang="en-US" dirty="0" smtClean="0"/>
              <a:t>U.S</a:t>
            </a:r>
            <a:r>
              <a:rPr lang="en-US" altLang="en-US" dirty="0"/>
              <a:t>. Constitution - ratified by nine states </a:t>
            </a:r>
            <a:endParaRPr lang="en-US" altLang="en-US" b="1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1791 First ten amendments to the Constitution, known as the </a:t>
            </a:r>
            <a:r>
              <a:rPr lang="en-US" altLang="en-US" b="1" dirty="0">
                <a:solidFill>
                  <a:srgbClr val="0070C0"/>
                </a:solidFill>
              </a:rPr>
              <a:t>Bill of Rights</a:t>
            </a:r>
            <a:r>
              <a:rPr lang="en-US" altLang="en-US" dirty="0"/>
              <a:t>, are ratified </a:t>
            </a:r>
            <a:endParaRPr lang="en-US" altLang="en-US" b="1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1861-1865 </a:t>
            </a:r>
            <a:r>
              <a:rPr lang="en-US" altLang="en-US" b="1" dirty="0">
                <a:solidFill>
                  <a:srgbClr val="0070C0"/>
                </a:solidFill>
              </a:rPr>
              <a:t>Civil War: </a:t>
            </a:r>
            <a:r>
              <a:rPr lang="en-US" altLang="en-US" dirty="0"/>
              <a:t>Conflict between the North (the Union) and the South (the </a:t>
            </a:r>
            <a:endParaRPr lang="hr-HR" altLang="en-US" dirty="0" smtClean="0"/>
          </a:p>
          <a:p>
            <a:pPr>
              <a:lnSpc>
                <a:spcPct val="80000"/>
              </a:lnSpc>
              <a:buNone/>
            </a:pPr>
            <a:r>
              <a:rPr lang="hr-HR" altLang="en-US" dirty="0"/>
              <a:t> </a:t>
            </a:r>
            <a:r>
              <a:rPr lang="hr-HR" altLang="en-US" dirty="0" smtClean="0"/>
              <a:t>         </a:t>
            </a:r>
            <a:r>
              <a:rPr lang="en-US" altLang="en-US" dirty="0" smtClean="0"/>
              <a:t>Confederacy</a:t>
            </a:r>
            <a:r>
              <a:rPr lang="en-US" altLang="en-US" dirty="0"/>
              <a:t>) over the expansion of slavery into western states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Federal</a:t>
            </a:r>
            <a:r>
              <a:rPr lang="hr-HR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Scan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text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do ex. 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72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58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The Declaration of Independence (1776)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269" y="1447252"/>
            <a:ext cx="10794124" cy="4992961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document that established the new nation of the United States </a:t>
            </a:r>
            <a:r>
              <a:rPr lang="hr-HR" altLang="en-US" dirty="0"/>
              <a:t>(</a:t>
            </a:r>
            <a:r>
              <a:rPr lang="en-US" altLang="en-US" dirty="0"/>
              <a:t>accepted by the Continental Congress, July 4, 1776); severed the ties of 13 colonies to the British Crown; drafted (almost entirely) by Thomas Jefferson</a:t>
            </a:r>
          </a:p>
          <a:p>
            <a:endParaRPr lang="en-US" altLang="en-US" dirty="0"/>
          </a:p>
          <a:p>
            <a:r>
              <a:rPr lang="en-US" altLang="en-US" dirty="0"/>
              <a:t>Consists of three parts</a:t>
            </a:r>
            <a:endParaRPr lang="hr-HR" altLang="en-US" dirty="0"/>
          </a:p>
          <a:p>
            <a:pPr>
              <a:buNone/>
            </a:pPr>
            <a:r>
              <a:rPr lang="hr-HR" altLang="en-US" dirty="0"/>
              <a:t>       A</a:t>
            </a:r>
            <a:r>
              <a:rPr lang="en-US" altLang="en-US" dirty="0"/>
              <a:t>) </a:t>
            </a:r>
            <a:r>
              <a:rPr lang="en-US" altLang="en-US" u="sng" dirty="0"/>
              <a:t>a preamble </a:t>
            </a:r>
            <a:r>
              <a:rPr lang="en-US" altLang="en-US" dirty="0"/>
              <a:t>(a declaration of individual rights )</a:t>
            </a:r>
            <a:r>
              <a:rPr lang="en-US" altLang="en-US" i="1" dirty="0">
                <a:solidFill>
                  <a:srgbClr val="FFC000"/>
                </a:solidFill>
              </a:rPr>
              <a:t> </a:t>
            </a:r>
            <a:endParaRPr lang="hr-HR" altLang="en-US" i="1" dirty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hr-HR" altLang="en-US" i="1" dirty="0">
                <a:solidFill>
                  <a:srgbClr val="FFC000"/>
                </a:solidFill>
              </a:rPr>
              <a:t>“</a:t>
            </a:r>
            <a:r>
              <a:rPr lang="en-US" altLang="en-US" i="1" dirty="0">
                <a:solidFill>
                  <a:srgbClr val="FFC000"/>
                </a:solidFill>
              </a:rPr>
              <a:t>We hold these truths to be self-evident, that all men are created equal,</a:t>
            </a:r>
          </a:p>
          <a:p>
            <a:pPr algn="ctr">
              <a:buNone/>
            </a:pPr>
            <a:r>
              <a:rPr lang="en-US" altLang="en-US" i="1" dirty="0">
                <a:solidFill>
                  <a:srgbClr val="FFC000"/>
                </a:solidFill>
              </a:rPr>
              <a:t>that they are endowed by their Creator with certain unalienable Rights,</a:t>
            </a:r>
          </a:p>
          <a:p>
            <a:pPr algn="ctr">
              <a:buNone/>
            </a:pPr>
            <a:r>
              <a:rPr lang="en-US" altLang="en-US" i="1" dirty="0">
                <a:solidFill>
                  <a:srgbClr val="FFC000"/>
                </a:solidFill>
              </a:rPr>
              <a:t>that among these are Life, Liberty and the pursuit of Happiness.</a:t>
            </a:r>
            <a:r>
              <a:rPr lang="hr-HR" altLang="en-US" i="1" dirty="0">
                <a:solidFill>
                  <a:srgbClr val="FFC000"/>
                </a:solidFill>
              </a:rPr>
              <a:t>”</a:t>
            </a:r>
            <a:endParaRPr lang="en-US" altLang="en-US" dirty="0"/>
          </a:p>
          <a:p>
            <a:pPr>
              <a:buNone/>
            </a:pPr>
            <a:r>
              <a:rPr lang="en-US" altLang="en-US" dirty="0"/>
              <a:t>      </a:t>
            </a:r>
            <a:r>
              <a:rPr lang="hr-HR" altLang="en-US" dirty="0"/>
              <a:t>B</a:t>
            </a:r>
            <a:r>
              <a:rPr lang="en-US" altLang="en-US" dirty="0"/>
              <a:t>) </a:t>
            </a:r>
            <a:r>
              <a:rPr lang="en-US" altLang="en-US" u="sng" dirty="0"/>
              <a:t>a list of grievances or justifications for seeking independence </a:t>
            </a:r>
            <a:r>
              <a:rPr lang="en-US" altLang="en-US" dirty="0"/>
              <a:t>(lists the acts of tyranny by George III)</a:t>
            </a:r>
          </a:p>
          <a:p>
            <a:pPr>
              <a:buNone/>
            </a:pPr>
            <a:r>
              <a:rPr lang="en-US" altLang="en-US" dirty="0"/>
              <a:t>      </a:t>
            </a:r>
            <a:r>
              <a:rPr lang="hr-HR" altLang="en-US" dirty="0"/>
              <a:t>C</a:t>
            </a:r>
            <a:r>
              <a:rPr lang="en-US" altLang="en-US" dirty="0"/>
              <a:t>) </a:t>
            </a:r>
            <a:r>
              <a:rPr lang="en-US" altLang="en-US" u="sng" dirty="0" err="1"/>
              <a:t>th</a:t>
            </a:r>
            <a:r>
              <a:rPr lang="hr-HR" altLang="en-US" u="sng" dirty="0"/>
              <a:t>e</a:t>
            </a:r>
            <a:r>
              <a:rPr lang="en-US" altLang="en-US" u="sng" dirty="0"/>
              <a:t> point of all that preceded </a:t>
            </a:r>
            <a:endParaRPr lang="hr-HR" altLang="en-US" i="1" u="sng" dirty="0">
              <a:solidFill>
                <a:srgbClr val="92D050"/>
              </a:solidFill>
            </a:endParaRPr>
          </a:p>
          <a:p>
            <a:pPr algn="ctr">
              <a:buNone/>
            </a:pPr>
            <a:r>
              <a:rPr lang="en-US" altLang="en-US" i="1" dirty="0">
                <a:solidFill>
                  <a:srgbClr val="C00000"/>
                </a:solidFill>
              </a:rPr>
              <a:t>“the good People of these Colonies, solemnly publish and declare, That these United Colonies are, and of Right ought to be Free and Independent States”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5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047"/>
          </a:xfrm>
        </p:spPr>
        <p:txBody>
          <a:bodyPr/>
          <a:lstStyle/>
          <a:p>
            <a:r>
              <a:rPr lang="en-US" dirty="0" smtClean="0"/>
              <a:t>Constitution </a:t>
            </a:r>
            <a:r>
              <a:rPr lang="en-US" dirty="0"/>
              <a:t>of the United States of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4172"/>
            <a:ext cx="10744200" cy="5793827"/>
          </a:xfrm>
        </p:spPr>
        <p:txBody>
          <a:bodyPr>
            <a:normAutofit fontScale="77500" lnSpcReduction="20000"/>
          </a:bodyPr>
          <a:lstStyle/>
          <a:p>
            <a:pPr marL="411480">
              <a:buFont typeface="Wingdings"/>
              <a:buChar char=""/>
              <a:defRPr/>
            </a:pPr>
            <a:r>
              <a:rPr lang="en-GB" dirty="0"/>
              <a:t>the final document of the </a:t>
            </a:r>
            <a:r>
              <a:rPr lang="hr-HR" dirty="0" err="1" smtClean="0"/>
              <a:t>Constitutional</a:t>
            </a:r>
            <a:r>
              <a:rPr lang="hr-HR" dirty="0" smtClean="0"/>
              <a:t> </a:t>
            </a:r>
            <a:r>
              <a:rPr lang="en-GB" dirty="0" smtClean="0"/>
              <a:t>Convention</a:t>
            </a:r>
            <a:r>
              <a:rPr lang="hr-HR" dirty="0" smtClean="0"/>
              <a:t>; </a:t>
            </a:r>
            <a:r>
              <a:rPr lang="hr-HR" dirty="0" err="1" smtClean="0"/>
              <a:t>came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force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1789</a:t>
            </a:r>
            <a:endParaRPr lang="hr-HR" dirty="0"/>
          </a:p>
          <a:p>
            <a:pPr marL="640080" indent="-457200">
              <a:buFontTx/>
              <a:buChar char="-"/>
              <a:defRPr/>
            </a:pPr>
            <a:r>
              <a:rPr lang="hr-HR" dirty="0" smtClean="0">
                <a:solidFill>
                  <a:srgbClr val="0070C0"/>
                </a:solidFill>
              </a:rPr>
              <a:t>US </a:t>
            </a:r>
            <a:r>
              <a:rPr lang="hr-HR" dirty="0">
                <a:solidFill>
                  <a:srgbClr val="0070C0"/>
                </a:solidFill>
              </a:rPr>
              <a:t>BECAME A FEDERAL </a:t>
            </a:r>
            <a:r>
              <a:rPr lang="hr-HR" dirty="0" smtClean="0">
                <a:solidFill>
                  <a:srgbClr val="0070C0"/>
                </a:solidFill>
              </a:rPr>
              <a:t>STATE</a:t>
            </a:r>
          </a:p>
          <a:p>
            <a:pPr marL="640080" indent="-457200">
              <a:buFontTx/>
              <a:buChar char="-"/>
              <a:defRPr/>
            </a:pPr>
            <a:r>
              <a:rPr lang="hr-HR" dirty="0" smtClean="0">
                <a:solidFill>
                  <a:srgbClr val="0070C0"/>
                </a:solidFill>
              </a:rPr>
              <a:t>INTRODUCED SEPARATION OF POWERS</a:t>
            </a:r>
          </a:p>
          <a:p>
            <a:pPr marL="640080" indent="-457200">
              <a:buFontTx/>
              <a:buChar char="-"/>
              <a:defRPr/>
            </a:pPr>
            <a:r>
              <a:rPr lang="hr-HR" dirty="0" smtClean="0">
                <a:solidFill>
                  <a:srgbClr val="0070C0"/>
                </a:solidFill>
              </a:rPr>
              <a:t>BICAMERAL </a:t>
            </a:r>
            <a:r>
              <a:rPr lang="hr-HR" dirty="0">
                <a:solidFill>
                  <a:srgbClr val="0070C0"/>
                </a:solidFill>
              </a:rPr>
              <a:t>LEGISLATURE - PROPORTIONAL REPRESENTATION IN THE HOUSE OF REPRESENTATIVES, EQUAL IN THE </a:t>
            </a:r>
            <a:r>
              <a:rPr lang="hr-HR" dirty="0" smtClean="0">
                <a:solidFill>
                  <a:srgbClr val="0070C0"/>
                </a:solidFill>
              </a:rPr>
              <a:t>SENATE</a:t>
            </a:r>
          </a:p>
          <a:p>
            <a:pPr marL="640080" indent="-457200">
              <a:buFontTx/>
              <a:buChar char="-"/>
              <a:defRPr/>
            </a:pPr>
            <a:r>
              <a:rPr lang="hr-HR" dirty="0" smtClean="0">
                <a:solidFill>
                  <a:srgbClr val="0070C0"/>
                </a:solidFill>
              </a:rPr>
              <a:t>REPRESENTATIVES </a:t>
            </a:r>
            <a:r>
              <a:rPr lang="hr-HR" dirty="0">
                <a:solidFill>
                  <a:srgbClr val="0070C0"/>
                </a:solidFill>
              </a:rPr>
              <a:t>ELECTED BY THE PEOPLE IN DIRECT (POPULAR) ELECTION, SENATORS BY STATE LEGISLATIONS IN INDIRECT </a:t>
            </a:r>
            <a:r>
              <a:rPr lang="hr-HR" dirty="0" smtClean="0">
                <a:solidFill>
                  <a:srgbClr val="0070C0"/>
                </a:solidFill>
              </a:rPr>
              <a:t>ELECTIONS</a:t>
            </a:r>
            <a:r>
              <a:rPr lang="en-GB" dirty="0" smtClean="0"/>
              <a:t> </a:t>
            </a:r>
            <a:endParaRPr lang="en-GB" dirty="0"/>
          </a:p>
          <a:p>
            <a:pPr marL="411480">
              <a:buFont typeface="Wingdings"/>
              <a:buChar char=""/>
              <a:defRPr/>
            </a:pPr>
            <a:r>
              <a:rPr lang="en-GB" sz="2400" dirty="0"/>
              <a:t>the pattern of allocation of powers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the </a:t>
            </a:r>
            <a:r>
              <a:rPr lang="hr-HR" sz="2400" dirty="0" err="1" smtClean="0"/>
              <a:t>federal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state</a:t>
            </a:r>
            <a:r>
              <a:rPr lang="hr-HR" sz="2400" dirty="0" smtClean="0"/>
              <a:t> </a:t>
            </a:r>
            <a:r>
              <a:rPr lang="hr-HR" sz="2400" dirty="0" err="1" smtClean="0"/>
              <a:t>governments</a:t>
            </a:r>
            <a:r>
              <a:rPr lang="hr-HR" sz="2400" dirty="0" smtClean="0"/>
              <a:t> </a:t>
            </a:r>
            <a:r>
              <a:rPr lang="en-GB" sz="2400" dirty="0" smtClean="0"/>
              <a:t>was </a:t>
            </a:r>
            <a:r>
              <a:rPr lang="en-GB" sz="2400" dirty="0"/>
              <a:t>worked out</a:t>
            </a:r>
            <a:endParaRPr lang="en-GB" dirty="0"/>
          </a:p>
          <a:p>
            <a:pPr marL="411480">
              <a:buFont typeface="Wingdings"/>
              <a:buChar char=""/>
              <a:defRPr/>
            </a:pPr>
            <a:r>
              <a:rPr lang="en-GB" dirty="0" smtClean="0"/>
              <a:t>judicial </a:t>
            </a:r>
            <a:r>
              <a:rPr lang="en-GB" dirty="0"/>
              <a:t>veto </a:t>
            </a: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introduced</a:t>
            </a:r>
            <a:endParaRPr lang="en-GB" dirty="0"/>
          </a:p>
          <a:p>
            <a:pPr marL="411480">
              <a:buFont typeface="Wingdings"/>
              <a:buChar char=""/>
              <a:defRPr/>
            </a:pPr>
            <a:r>
              <a:rPr lang="en-GB" dirty="0"/>
              <a:t>constitution  + treaties – “the supreme law of the land, and the judges in every state shall be bound thereby”</a:t>
            </a:r>
          </a:p>
          <a:p>
            <a:pPr marL="411480">
              <a:buFont typeface="Wingdings"/>
              <a:buChar char=""/>
              <a:defRPr/>
            </a:pPr>
            <a:r>
              <a:rPr lang="en-GB" dirty="0"/>
              <a:t>primary responsibility for the conduct of foreign affairs in the hands of the president </a:t>
            </a:r>
          </a:p>
          <a:p>
            <a:pPr marL="411480">
              <a:buFont typeface="Wingdings"/>
              <a:buChar char=""/>
              <a:defRPr/>
            </a:pPr>
            <a:r>
              <a:rPr lang="en-GB" dirty="0"/>
              <a:t>president – commander in chief of the armed forces</a:t>
            </a:r>
          </a:p>
          <a:p>
            <a:pPr marL="411480">
              <a:buFont typeface="Wingdings"/>
              <a:buChar char=""/>
              <a:defRPr/>
            </a:pPr>
            <a:r>
              <a:rPr lang="en-GB" dirty="0"/>
              <a:t>electoral college to select the president – to ensure the executive independent of the national legislature</a:t>
            </a:r>
            <a:r>
              <a:rPr lang="hr-HR" dirty="0"/>
              <a:t>  </a:t>
            </a:r>
            <a:endParaRPr lang="hr-HR" dirty="0" smtClean="0"/>
          </a:p>
          <a:p>
            <a:pPr marL="411480">
              <a:buFont typeface="Wingdings"/>
              <a:buChar char=""/>
              <a:defRPr/>
            </a:pPr>
            <a:r>
              <a:rPr lang="hr-HR" dirty="0" smtClean="0">
                <a:solidFill>
                  <a:srgbClr val="FF0000"/>
                </a:solidFill>
              </a:rPr>
              <a:t>STILL IN FORCE – TO DATE 27 AMENDMENTS</a:t>
            </a:r>
            <a:endParaRPr lang="hr-HR" dirty="0">
              <a:solidFill>
                <a:srgbClr val="FF0000"/>
              </a:solidFill>
            </a:endParaRPr>
          </a:p>
          <a:p>
            <a:pPr marL="68580" indent="0">
              <a:buNone/>
              <a:defRPr/>
            </a:pPr>
            <a:r>
              <a:rPr lang="hr-HR" dirty="0"/>
              <a:t> </a:t>
            </a:r>
            <a:r>
              <a:rPr lang="hr-HR" dirty="0" err="1">
                <a:solidFill>
                  <a:srgbClr val="00B050"/>
                </a:solidFill>
              </a:rPr>
              <a:t>The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Making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of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the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Constitution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en-GB" dirty="0">
                <a:solidFill>
                  <a:srgbClr val="00B050"/>
                </a:solidFill>
              </a:rPr>
              <a:t>https://www.youtube.com/watch?v=OSWl5ldEv6w</a:t>
            </a:r>
            <a:endParaRPr lang="hr-HR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10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4832</TotalTime>
  <Words>2045</Words>
  <Application>Microsoft Office PowerPoint</Application>
  <PresentationFormat>Widescreen</PresentationFormat>
  <Paragraphs>248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Unicode MS</vt:lpstr>
      <vt:lpstr>Calibri</vt:lpstr>
      <vt:lpstr>Calibri Light</vt:lpstr>
      <vt:lpstr>Wingdings</vt:lpstr>
      <vt:lpstr>Office Theme</vt:lpstr>
      <vt:lpstr>Unit 11 American Federalism</vt:lpstr>
      <vt:lpstr>Forms of government organization</vt:lpstr>
      <vt:lpstr>                  The United States of America</vt:lpstr>
      <vt:lpstr>PowerPoint Presentation</vt:lpstr>
      <vt:lpstr>What do you know about the following events/people/documents in the early US history?</vt:lpstr>
      <vt:lpstr>The United States of America - early history in brief</vt:lpstr>
      <vt:lpstr>The Federal System</vt:lpstr>
      <vt:lpstr>The Declaration of Independence (1776)</vt:lpstr>
      <vt:lpstr>Constitution of the United States of America</vt:lpstr>
      <vt:lpstr>U.S. Constitution</vt:lpstr>
      <vt:lpstr>American federalism and allocation of powers</vt:lpstr>
      <vt:lpstr>The Tenth Amendment (1791)</vt:lpstr>
      <vt:lpstr>The U.S. Bill of Rights (1791)</vt:lpstr>
      <vt:lpstr>Division of powers</vt:lpstr>
      <vt:lpstr>The Federal System</vt:lpstr>
      <vt:lpstr>Vocabulary practice I</vt:lpstr>
      <vt:lpstr>Vocabulary practice I - Key</vt:lpstr>
      <vt:lpstr>PowerPoint Presentation</vt:lpstr>
      <vt:lpstr>U.S. Congress</vt:lpstr>
      <vt:lpstr>The Congress</vt:lpstr>
      <vt:lpstr>U.S. Congress - Powers</vt:lpstr>
      <vt:lpstr>                 The House of Representatives</vt:lpstr>
      <vt:lpstr>          U.S. Senate</vt:lpstr>
      <vt:lpstr>The Congress</vt:lpstr>
      <vt:lpstr>Vocabulary practice II</vt:lpstr>
      <vt:lpstr>Vocabulary practice II – cont.</vt:lpstr>
      <vt:lpstr>From the Constitution of the USA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Toward a European Administrative Space</dc:title>
  <dc:creator>Admin</dc:creator>
  <cp:lastModifiedBy>Snježana Husinec</cp:lastModifiedBy>
  <cp:revision>201</cp:revision>
  <dcterms:created xsi:type="dcterms:W3CDTF">2018-02-24T11:13:03Z</dcterms:created>
  <dcterms:modified xsi:type="dcterms:W3CDTF">2018-05-09T09:31:37Z</dcterms:modified>
</cp:coreProperties>
</file>