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72" r:id="rId6"/>
    <p:sldId id="259" r:id="rId7"/>
    <p:sldId id="261" r:id="rId8"/>
    <p:sldId id="262" r:id="rId9"/>
    <p:sldId id="263" r:id="rId10"/>
    <p:sldId id="264" r:id="rId11"/>
    <p:sldId id="265" r:id="rId12"/>
    <p:sldId id="271" r:id="rId13"/>
    <p:sldId id="266" r:id="rId14"/>
    <p:sldId id="267" r:id="rId15"/>
    <p:sldId id="270" r:id="rId16"/>
    <p:sldId id="268" r:id="rId17"/>
    <p:sldId id="269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3711-D230-4A19-899A-30695606B369}" type="datetimeFigureOut">
              <a:rPr lang="hr-HR" smtClean="0"/>
              <a:t>26.1.2016.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923C-3606-4A48-A584-6B8CE4AC58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035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3711-D230-4A19-899A-30695606B369}" type="datetimeFigureOut">
              <a:rPr lang="hr-HR" smtClean="0"/>
              <a:t>26.1.2016.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923C-3606-4A48-A584-6B8CE4AC58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5394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3711-D230-4A19-899A-30695606B369}" type="datetimeFigureOut">
              <a:rPr lang="hr-HR" smtClean="0"/>
              <a:t>26.1.2016.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923C-3606-4A48-A584-6B8CE4AC58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021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3711-D230-4A19-899A-30695606B369}" type="datetimeFigureOut">
              <a:rPr lang="hr-HR" smtClean="0"/>
              <a:t>26.1.2016.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923C-3606-4A48-A584-6B8CE4AC58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236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3711-D230-4A19-899A-30695606B369}" type="datetimeFigureOut">
              <a:rPr lang="hr-HR" smtClean="0"/>
              <a:t>26.1.2016.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923C-3606-4A48-A584-6B8CE4AC58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608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3711-D230-4A19-899A-30695606B369}" type="datetimeFigureOut">
              <a:rPr lang="hr-HR" smtClean="0"/>
              <a:t>26.1.2016.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923C-3606-4A48-A584-6B8CE4AC58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786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3711-D230-4A19-899A-30695606B369}" type="datetimeFigureOut">
              <a:rPr lang="hr-HR" smtClean="0"/>
              <a:t>26.1.2016.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923C-3606-4A48-A584-6B8CE4AC58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410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3711-D230-4A19-899A-30695606B369}" type="datetimeFigureOut">
              <a:rPr lang="hr-HR" smtClean="0"/>
              <a:t>26.1.2016.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923C-3606-4A48-A584-6B8CE4AC58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1033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3711-D230-4A19-899A-30695606B369}" type="datetimeFigureOut">
              <a:rPr lang="hr-HR" smtClean="0"/>
              <a:t>26.1.2016.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923C-3606-4A48-A584-6B8CE4AC58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309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3711-D230-4A19-899A-30695606B369}" type="datetimeFigureOut">
              <a:rPr lang="hr-HR" smtClean="0"/>
              <a:t>26.1.2016.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923C-3606-4A48-A584-6B8CE4AC58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679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3711-D230-4A19-899A-30695606B369}" type="datetimeFigureOut">
              <a:rPr lang="hr-HR" smtClean="0"/>
              <a:t>26.1.2016.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923C-3606-4A48-A584-6B8CE4AC58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583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A3711-D230-4A19-899A-30695606B369}" type="datetimeFigureOut">
              <a:rPr lang="hr-HR" smtClean="0"/>
              <a:t>26.1.2016.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5923C-3606-4A48-A584-6B8CE4AC58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032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osredovanje.hgk.hr/posredovanj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Ugovor o posredovanju u pravnom prometu nekretninama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3737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Opći uvjeti ugovora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Posrednik je obvezan na vidljivu i pristupačnu mjestu istaknuti opće uvjete poslovanja.</a:t>
            </a:r>
          </a:p>
          <a:p>
            <a:r>
              <a:rPr lang="hr-HR" dirty="0" smtClean="0"/>
              <a:t>Opći uvjeti moraju sadržavati: </a:t>
            </a:r>
          </a:p>
          <a:p>
            <a:pPr lvl="1"/>
            <a:r>
              <a:rPr lang="hr-HR" dirty="0" smtClean="0"/>
              <a:t>Opis poslova</a:t>
            </a:r>
          </a:p>
          <a:p>
            <a:pPr lvl="1"/>
            <a:r>
              <a:rPr lang="hr-HR" dirty="0" smtClean="0"/>
              <a:t>Visinu posredničke naknade</a:t>
            </a:r>
          </a:p>
          <a:p>
            <a:pPr lvl="1"/>
            <a:r>
              <a:rPr lang="hr-HR" dirty="0" smtClean="0"/>
              <a:t>Vrsta i visina troškova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1545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Obveze posrednika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vi-VN" dirty="0" smtClean="0"/>
              <a:t> </a:t>
            </a:r>
            <a:r>
              <a:rPr lang="vi-VN" sz="3800" dirty="0" smtClean="0"/>
              <a:t>1. nastojati naći i dovesti u vezu s nalogodavcem osobu radi sklapanja posredovanoga posla,</a:t>
            </a:r>
          </a:p>
          <a:p>
            <a:pPr marL="0" indent="0">
              <a:buNone/>
            </a:pPr>
            <a:r>
              <a:rPr lang="vi-VN" sz="3800" dirty="0" smtClean="0"/>
              <a:t>2. upoznati nalogodavca s prosječnom tržišnom cijenom slične nekretnine,</a:t>
            </a:r>
          </a:p>
          <a:p>
            <a:pPr marL="0" indent="0">
              <a:buNone/>
            </a:pPr>
            <a:r>
              <a:rPr lang="vi-VN" sz="3800" dirty="0" smtClean="0"/>
              <a:t>3. pribaviti i izvršiti uvid u isprave </a:t>
            </a:r>
            <a:r>
              <a:rPr lang="hr-HR" sz="3800" dirty="0" smtClean="0"/>
              <a:t>…</a:t>
            </a:r>
            <a:r>
              <a:rPr lang="vi-VN" sz="3800" dirty="0" smtClean="0"/>
              <a:t>,</a:t>
            </a:r>
          </a:p>
          <a:p>
            <a:pPr marL="0" indent="0">
              <a:buNone/>
            </a:pPr>
            <a:r>
              <a:rPr lang="vi-VN" sz="3800" dirty="0" smtClean="0"/>
              <a:t>4. obaviti potrebne radnje radi predstavljanja (prezentacije) nekretnine na tržištu</a:t>
            </a:r>
            <a:r>
              <a:rPr lang="hr-HR" sz="3800" dirty="0" smtClean="0"/>
              <a:t> …</a:t>
            </a:r>
            <a:r>
              <a:rPr lang="vi-VN" sz="3800" dirty="0" smtClean="0"/>
              <a:t>, a za što ima pravo na posebne, unaprijed iskazane troškove,</a:t>
            </a:r>
          </a:p>
          <a:p>
            <a:pPr marL="0" indent="0">
              <a:buNone/>
            </a:pPr>
            <a:r>
              <a:rPr lang="vi-VN" sz="3800" dirty="0" smtClean="0"/>
              <a:t>5. omogućiti pregled nekretnina,</a:t>
            </a:r>
          </a:p>
          <a:p>
            <a:pPr marL="0" indent="0">
              <a:buNone/>
            </a:pPr>
            <a:r>
              <a:rPr lang="vi-VN" sz="3800" dirty="0" smtClean="0"/>
              <a:t>6. posredovati u pregovorima i nastojati da dođe do sklapanja ugovora, ako se na to posebno obvezao,</a:t>
            </a:r>
          </a:p>
          <a:p>
            <a:pPr marL="0" indent="0">
              <a:buNone/>
            </a:pPr>
            <a:r>
              <a:rPr lang="vi-VN" sz="3800" dirty="0" smtClean="0"/>
              <a:t>7. čuvati osobne podatke nalogodavca te po pisanome nalogu nalogodavca čuvati kao poslovnu tajnu podatke o nekretnini za koju posreduje ili u vezi s tom nekretninom ili s poslom za koji posreduje,</a:t>
            </a:r>
          </a:p>
          <a:p>
            <a:pPr marL="0" indent="0">
              <a:buNone/>
            </a:pPr>
            <a:r>
              <a:rPr lang="vi-VN" sz="3800" dirty="0" smtClean="0"/>
              <a:t>8. ako je predmet sklapanja ugovora zemljište, provjeriti namjenu predmetnog zemljišta u skladu s propisima o prostornome uređenju koji se odnose na to zemljište,</a:t>
            </a:r>
          </a:p>
          <a:p>
            <a:pPr marL="0" indent="0">
              <a:buNone/>
            </a:pPr>
            <a:r>
              <a:rPr lang="vi-VN" sz="3800" dirty="0" smtClean="0"/>
              <a:t>9. obavijestiti nalogodavca o svim okolnostima važnim za namjeravani posao koje su mu poznate ili mu moraju biti poznate.</a:t>
            </a:r>
            <a:endParaRPr lang="hr-HR" sz="3800" dirty="0"/>
          </a:p>
        </p:txBody>
      </p:sp>
    </p:spTree>
    <p:extLst>
      <p:ext uri="{BB962C8B-B14F-4D97-AF65-F5344CB8AC3E}">
        <p14:creationId xmlns:p14="http://schemas.microsoft.com/office/powerpoint/2010/main" val="156875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Stupanj pažnje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Posrednik u obavljanju poslova posredovanja, odnosno drugih radnja u vezi s poslom koji je predmet posredovanja mora postupati s povećanom pažnjom, prema pravilima struke i običajima (pažnja dobrog stručnjaka).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88718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Obveze nalogodavca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vi-VN" dirty="0" smtClean="0"/>
          </a:p>
          <a:p>
            <a:pPr marL="0" indent="0">
              <a:buNone/>
            </a:pPr>
            <a:r>
              <a:rPr lang="vi-VN" dirty="0" smtClean="0"/>
              <a:t>1. obavijestiti posrednika o svim okolnostima koje su važne za obavljanje posredovanja </a:t>
            </a:r>
            <a:r>
              <a:rPr lang="hr-HR" dirty="0" smtClean="0"/>
              <a:t>… </a:t>
            </a:r>
            <a:r>
              <a:rPr lang="vi-VN" dirty="0" smtClean="0"/>
              <a:t> te ako posjeduje dati posredniku na uvid lokacijsku, građevnu, odnosno uporabnu dozvolu za nekretninu </a:t>
            </a:r>
            <a:r>
              <a:rPr lang="hr-HR" dirty="0" smtClean="0"/>
              <a:t>…</a:t>
            </a:r>
            <a:r>
              <a:rPr lang="vi-VN" dirty="0" smtClean="0"/>
              <a:t>,</a:t>
            </a:r>
          </a:p>
          <a:p>
            <a:pPr marL="0" indent="0">
              <a:buNone/>
            </a:pPr>
            <a:r>
              <a:rPr lang="vi-VN" dirty="0" smtClean="0"/>
              <a:t>2. dati posredniku na uvid isprave koje dokazuju njegovo vlasništvo na nekretnini</a:t>
            </a:r>
            <a:r>
              <a:rPr lang="hr-HR" dirty="0" smtClean="0"/>
              <a:t> …</a:t>
            </a:r>
            <a:r>
              <a:rPr lang="vi-VN" dirty="0" smtClean="0"/>
              <a:t> te upozoriti posrednika na sve uknjižene i neuknjižene terete koji postoje na nekretnini,</a:t>
            </a:r>
          </a:p>
          <a:p>
            <a:pPr marL="0" indent="0">
              <a:buNone/>
            </a:pPr>
            <a:r>
              <a:rPr lang="vi-VN" dirty="0" smtClean="0"/>
              <a:t>3. osigurati razgledanje nekretnine,</a:t>
            </a:r>
          </a:p>
          <a:p>
            <a:pPr marL="0" indent="0">
              <a:buNone/>
            </a:pPr>
            <a:r>
              <a:rPr lang="vi-VN" dirty="0" smtClean="0"/>
              <a:t>4. obavijestiti posrednika o svim bitnim podacima o traženoj nekretnini što posebno uključuje opis nekretnine i cijenu,</a:t>
            </a:r>
          </a:p>
          <a:p>
            <a:pPr marL="0" indent="0">
              <a:buNone/>
            </a:pPr>
            <a:r>
              <a:rPr lang="vi-VN" dirty="0" smtClean="0"/>
              <a:t>5. nakon sklapanja posredovanoga pravnog posla, odnosno predugovora, isplatiti posredniku posredničku naknadu, osim ako nije drukčije ugovoreno,</a:t>
            </a:r>
          </a:p>
          <a:p>
            <a:pPr marL="0" indent="0">
              <a:buNone/>
            </a:pPr>
            <a:r>
              <a:rPr lang="vi-VN" dirty="0" smtClean="0"/>
              <a:t>6. ako je to izričito ugovoreno naknaditi posredniku troškove učinjene tijekom posredovanja koji prelaze uobičajene troškove posredovanja,</a:t>
            </a:r>
          </a:p>
          <a:p>
            <a:pPr marL="0" indent="0">
              <a:buNone/>
            </a:pPr>
            <a:r>
              <a:rPr lang="vi-VN" dirty="0" smtClean="0"/>
              <a:t>7. obavijestiti posrednika pisanim putem o svim promjenama povezanim s poslom za koji je ovlastio posrednika, a posebno o promjenama povezanim s vlasništvom na nekretnini.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57111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Obveze nalogodavca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Nalogodavac nije dužan pristupiti pregovorima za sklapanje posredovanog posla s trećom osobom koju je posrednik našao, niti sklopiti pravni posao, a odredba ugovora kojom je ugovoreno drukčije, </a:t>
            </a:r>
            <a:r>
              <a:rPr lang="hr-HR" dirty="0" err="1" smtClean="0"/>
              <a:t>ništetna</a:t>
            </a:r>
            <a:r>
              <a:rPr lang="hr-HR" dirty="0" smtClean="0"/>
              <a:t> je. </a:t>
            </a:r>
          </a:p>
          <a:p>
            <a:r>
              <a:rPr lang="hr-HR" dirty="0" smtClean="0"/>
              <a:t>Nalogodavac će posredniku odgovarati za štetu, ako pri tom nije postupio u dobroj vjeri te je dužan nadoknaditi sve troškove učinjene tijekom posredovanja, koji ne mogu biti manji od 1/3 niti veći od ugovorene posredničke naknade za posredovani posao.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997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Naknada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Visina posredničke naknade slobodno se određuje ugovorom o posredovanju u prometu nekretnina.</a:t>
            </a:r>
            <a:endParaRPr lang="hr-HR" dirty="0" smtClean="0"/>
          </a:p>
          <a:p>
            <a:r>
              <a:rPr lang="hr-HR" dirty="0" smtClean="0"/>
              <a:t>Posrednik stječe pravo na naknadu tek nakon sklapanja ugovora za koji je posredovao, osim ako posrednik i nalogodavac nisu ugovorili da se pravo na plaćanje naknade stječe već pri sklapanju predugovora.</a:t>
            </a:r>
          </a:p>
          <a:p>
            <a:r>
              <a:rPr lang="hr-HR" dirty="0" smtClean="0"/>
              <a:t>Isključeno djelomično plaćanje unaprijed.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3627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Anonimni nalogodavac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Posrednik koji poslove posredovanja obavlja za nalogodavca koji želi ostati nepoznat nema obvezu prema trećoj osobi, koja bi s nalogodavcem željela sklopiti pravni posao, otkriti identitet nalogodavca sve do sklapanja pravnoga posla.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36495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Potposredovanje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Posrednik može prenijeti ugovor o posredovanja na druge posrednike ako </a:t>
            </a:r>
            <a:r>
              <a:rPr lang="hr-HR" smtClean="0"/>
              <a:t>tako </a:t>
            </a:r>
            <a:r>
              <a:rPr lang="hr-HR" smtClean="0"/>
              <a:t>ugovore posrednik </a:t>
            </a:r>
            <a:r>
              <a:rPr lang="hr-HR" dirty="0"/>
              <a:t>i </a:t>
            </a:r>
            <a:r>
              <a:rPr lang="hr-HR"/>
              <a:t>nalogodavac</a:t>
            </a:r>
            <a:r>
              <a:rPr lang="hr-HR" smtClean="0"/>
              <a:t>.</a:t>
            </a:r>
            <a:endParaRPr lang="hr-HR" dirty="0" smtClean="0"/>
          </a:p>
          <a:p>
            <a:r>
              <a:rPr lang="hr-HR" dirty="0" smtClean="0"/>
              <a:t>nalogodavac ostaje u ugovornome odnosu samo s posrednikom s kojim je sklopio ugovor, a posrednik će nalogodavcu predati popis posrednika na koje se ugovor o posredovanju </a:t>
            </a:r>
            <a:r>
              <a:rPr lang="hr-HR" dirty="0" smtClean="0"/>
              <a:t>prenosi.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1255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Pregled materije Zakona o posredovanju u prometu nekretninama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Definicije pojmova</a:t>
            </a:r>
          </a:p>
          <a:p>
            <a:r>
              <a:rPr lang="hr-HR" dirty="0" smtClean="0"/>
              <a:t>Ovlaštenje za obavljanje poslova</a:t>
            </a:r>
          </a:p>
          <a:p>
            <a:r>
              <a:rPr lang="hr-HR" dirty="0" smtClean="0"/>
              <a:t>Obvezno osiguranje </a:t>
            </a:r>
          </a:p>
          <a:p>
            <a:r>
              <a:rPr lang="hr-HR" dirty="0" smtClean="0"/>
              <a:t>Ugovor </a:t>
            </a:r>
          </a:p>
          <a:p>
            <a:pPr lvl="1"/>
            <a:r>
              <a:rPr lang="hr-HR" dirty="0" err="1" smtClean="0"/>
              <a:t>Podredna</a:t>
            </a:r>
            <a:r>
              <a:rPr lang="hr-HR" dirty="0" smtClean="0"/>
              <a:t> primjena ZOO-a</a:t>
            </a:r>
          </a:p>
          <a:p>
            <a:r>
              <a:rPr lang="hr-HR" dirty="0" smtClean="0"/>
              <a:t>Stručni ispit</a:t>
            </a:r>
          </a:p>
          <a:p>
            <a:r>
              <a:rPr lang="hr-HR" dirty="0" smtClean="0"/>
              <a:t>Nadzor, upravne mjere i kaznene odredbe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50750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Posrednici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Posredovanjem u prometu nekretnina smiju se uz naknadu baviti posrednici koji ispunjavaju pretpostavke propisane posebnim zakonom, ako imaju sjedište na teritoriju Republike Hrvatske.</a:t>
            </a:r>
          </a:p>
          <a:p>
            <a:pPr lvl="1"/>
            <a:r>
              <a:rPr lang="hr-HR" dirty="0" smtClean="0"/>
              <a:t>Zakon o posredovanju u prometu nekretninama</a:t>
            </a:r>
          </a:p>
          <a:p>
            <a:r>
              <a:rPr lang="hr-HR" dirty="0" smtClean="0"/>
              <a:t>Posrednik u prometu nekretnina je i trgovačko društvo, trgovac pojedinac ili obrtnik, registriran za obavljanje djelatnosti posredovanja u prometu nekretnina koji ima sjedište na teritoriju države ugovornice Ugovora o Europskom gospodarskom prostoru.</a:t>
            </a:r>
          </a:p>
          <a:p>
            <a:pPr lvl="1"/>
            <a:r>
              <a:rPr lang="hr-HR" dirty="0" smtClean="0"/>
              <a:t>koji ispunjavaju pretpostavke sukladno propisima države u kojoj imaju poslovni </a:t>
            </a:r>
            <a:r>
              <a:rPr lang="hr-HR" dirty="0" err="1" smtClean="0"/>
              <a:t>nastan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81309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Posrednik/agent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Posrednik trgovačko društvo, trgovac pojedinac ili obrtnik, registriran za obavljanje djelatnosti posredovanja u prometu nekretnina koji ima sjedište na teritoriju Republike Hrvatske ili na teritoriju države ugovornice Ugovora o Europskom gospodarskom prostoru.</a:t>
            </a:r>
          </a:p>
          <a:p>
            <a:r>
              <a:rPr lang="hr-HR" dirty="0" smtClean="0"/>
              <a:t>Agent posredovanja u prometu nekretnina fizička je osoba koja je upisana u Imenik agenata posredovanja u prometu nekretnina.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6908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Posrednik/agent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Registar posrednika (HGK)</a:t>
            </a:r>
          </a:p>
          <a:p>
            <a:pPr lvl="1"/>
            <a:r>
              <a:rPr lang="hr-HR" dirty="0" smtClean="0"/>
              <a:t>Javnost </a:t>
            </a:r>
          </a:p>
          <a:p>
            <a:pPr lvl="1"/>
            <a:r>
              <a:rPr lang="hr-HR" dirty="0" smtClean="0"/>
              <a:t>Upis na temelju rješenja ministarstva (nadležno </a:t>
            </a:r>
            <a:r>
              <a:rPr lang="hr-HR" smtClean="0"/>
              <a:t>za gospodarstvo)</a:t>
            </a:r>
            <a:endParaRPr lang="hr-HR" dirty="0" smtClean="0"/>
          </a:p>
          <a:p>
            <a:pPr lvl="1"/>
            <a:r>
              <a:rPr lang="hr-HR" dirty="0" smtClean="0"/>
              <a:t>Brisanje na temelju rješenja ministarstva</a:t>
            </a:r>
          </a:p>
          <a:p>
            <a:r>
              <a:rPr lang="hr-HR" dirty="0" smtClean="0"/>
              <a:t>Imenik agenata (HGK)</a:t>
            </a:r>
          </a:p>
          <a:p>
            <a:pPr lvl="1"/>
            <a:r>
              <a:rPr lang="hr-HR" dirty="0" smtClean="0"/>
              <a:t>Upis na temelju rješenja ministarstva</a:t>
            </a:r>
          </a:p>
          <a:p>
            <a:pPr lvl="1"/>
            <a:r>
              <a:rPr lang="hr-HR" dirty="0" smtClean="0"/>
              <a:t>Brisanje na temelju rješenja ministarstva</a:t>
            </a:r>
          </a:p>
          <a:p>
            <a:pPr marL="0" indent="0">
              <a:buNone/>
            </a:pPr>
            <a:r>
              <a:rPr lang="hr-HR" dirty="0" smtClean="0">
                <a:hlinkClick r:id="rId2"/>
              </a:rPr>
              <a:t>http://posredovanje.hgk.hr/posredovanje/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163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Pojam ugovora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Ugovorom o posredovanju u prometu nekretnina obvezuje se posrednik da će nastojati naći i dovesti u vezu s nalogodavcem osobu radi pregovaranja i sklapanja određenoga pravnog posla o prijenosu ili osnivanju određenoga prava na nekretnini, a nalogodavac se obvezuje da će mu isplatiti određenu posredničku naknadu ako taj pravni posao bude sklopljen.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1618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Pravna narav, oblik i karakteristike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N</a:t>
            </a:r>
            <a:r>
              <a:rPr lang="hr-HR" dirty="0" smtClean="0"/>
              <a:t>alog</a:t>
            </a:r>
          </a:p>
          <a:p>
            <a:r>
              <a:rPr lang="hr-HR" dirty="0" smtClean="0"/>
              <a:t>Pisani oblik</a:t>
            </a:r>
          </a:p>
          <a:p>
            <a:r>
              <a:rPr lang="hr-HR" dirty="0" smtClean="0"/>
              <a:t>Na određeno vrijeme</a:t>
            </a:r>
          </a:p>
          <a:p>
            <a:r>
              <a:rPr lang="hr-HR" dirty="0" smtClean="0"/>
              <a:t>Zakonske odredbe se ne mogu isključiti, odnosno ograničiti, osim ako je u vezi s pojedinom odredbom izričito dopušten drukčiji dogovor ugovornih strana, odnosno drukčiji dogovor u očitome interesu nalogodavca.</a:t>
            </a:r>
          </a:p>
          <a:p>
            <a:r>
              <a:rPr lang="hr-HR" dirty="0" smtClean="0"/>
              <a:t>Isključivo posredovanje – ako je ugovoreno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120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Bitni sastojci</a:t>
            </a:r>
          </a:p>
          <a:p>
            <a:r>
              <a:rPr lang="hr-HR" dirty="0" smtClean="0"/>
              <a:t>P</a:t>
            </a:r>
            <a:r>
              <a:rPr lang="vi-VN" dirty="0" smtClean="0"/>
              <a:t>odaci o posredniku, nalogodavcu, vrsti i bitnome sadržaju posla za koji posrednik posreduje, o posredničkoj naknadi te o mogućim dodatnim troškovima koji nastanu kad posrednik u dogovoru s naručiteljem obavlja za njega i druge usluge u vezi s poslom koji je predmet posredovanja.</a:t>
            </a:r>
          </a:p>
          <a:p>
            <a:r>
              <a:rPr lang="vi-VN" dirty="0" smtClean="0"/>
              <a:t>Ugovor o posredovanju u prometu nekretnina može sadržavati i druge podatke u vezi s poslom za koji se posreduje (npr. rok i uvjete isplate posredničke naknade, podatke o osiguranju od odgovornosti, uvjete osiguranja isplate posredničke naknade i sl.).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934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Prestanak ugovora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Ispunjenjem ugovornih obveza</a:t>
            </a:r>
          </a:p>
          <a:p>
            <a:r>
              <a:rPr lang="hr-HR" dirty="0" smtClean="0"/>
              <a:t>Protek vremena</a:t>
            </a:r>
          </a:p>
          <a:p>
            <a:r>
              <a:rPr lang="hr-HR" dirty="0" smtClean="0"/>
              <a:t>Otkaz </a:t>
            </a:r>
          </a:p>
          <a:p>
            <a:r>
              <a:rPr lang="hr-HR" dirty="0" smtClean="0"/>
              <a:t>Raskid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7103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1029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Ugovor o posredovanju u pravnom prometu nekretninama</vt:lpstr>
      <vt:lpstr>Pregled materije Zakona o posredovanju u prometu nekretninama</vt:lpstr>
      <vt:lpstr>Posrednici </vt:lpstr>
      <vt:lpstr>Posrednik/agent</vt:lpstr>
      <vt:lpstr>Posrednik/agent</vt:lpstr>
      <vt:lpstr>Pojam ugovora</vt:lpstr>
      <vt:lpstr>Pravna narav, oblik i karakteristike</vt:lpstr>
      <vt:lpstr>Sadržaj</vt:lpstr>
      <vt:lpstr>Prestanak ugovora</vt:lpstr>
      <vt:lpstr>Opći uvjeti ugovora</vt:lpstr>
      <vt:lpstr>Obveze posrednika</vt:lpstr>
      <vt:lpstr>Stupanj pažnje</vt:lpstr>
      <vt:lpstr>Obveze nalogodavca</vt:lpstr>
      <vt:lpstr>Obveze nalogodavca </vt:lpstr>
      <vt:lpstr>Naknada</vt:lpstr>
      <vt:lpstr>Anonimni nalogodavac</vt:lpstr>
      <vt:lpstr>Potposredovanje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Ugovor o posredovanju u pravnom prometu nekretninama</dc:title>
  <dc:creator>II</dc:creator>
  <cp:lastModifiedBy>II</cp:lastModifiedBy>
  <cp:revision>16</cp:revision>
  <dcterms:created xsi:type="dcterms:W3CDTF">2016-01-25T14:13:30Z</dcterms:created>
  <dcterms:modified xsi:type="dcterms:W3CDTF">2016-01-26T12:08:00Z</dcterms:modified>
</cp:coreProperties>
</file>