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7" r:id="rId5"/>
    <p:sldId id="265" r:id="rId6"/>
    <p:sldId id="268" r:id="rId7"/>
    <p:sldId id="266" r:id="rId8"/>
    <p:sldId id="278" r:id="rId9"/>
    <p:sldId id="258" r:id="rId10"/>
    <p:sldId id="270" r:id="rId11"/>
    <p:sldId id="271" r:id="rId12"/>
    <p:sldId id="262" r:id="rId13"/>
    <p:sldId id="263" r:id="rId14"/>
    <p:sldId id="259" r:id="rId15"/>
    <p:sldId id="272" r:id="rId16"/>
    <p:sldId id="273" r:id="rId17"/>
    <p:sldId id="261" r:id="rId18"/>
    <p:sldId id="274" r:id="rId19"/>
    <p:sldId id="275" r:id="rId20"/>
    <p:sldId id="276" r:id="rId21"/>
    <p:sldId id="277" r:id="rId22"/>
    <p:sldId id="269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195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53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72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598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920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674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0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191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13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631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49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5402-F0D9-4F93-B6D1-2F6C9A523B5B}" type="datetimeFigureOut">
              <a:rPr lang="hr-HR" smtClean="0"/>
              <a:t>22.12.2015.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AF0D-3511-4A13-AB83-B6BC08C0E9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53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Ugovor o organiziranju putovanja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4978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Obavijesti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promidžbenim materijalima </a:t>
            </a:r>
          </a:p>
          <a:p>
            <a:pPr lvl="1"/>
            <a:r>
              <a:rPr lang="hr-HR" dirty="0" smtClean="0"/>
              <a:t>Ne smiju sadržavati zavaravajuće obavijesti</a:t>
            </a:r>
          </a:p>
          <a:p>
            <a:pPr lvl="1"/>
            <a:r>
              <a:rPr lang="hr-HR" dirty="0" smtClean="0"/>
              <a:t>Obvezuju organizatora i mogu biti izmijenjene sporazumom ili ako je putnik obaviješten prije sklapanja ugovora</a:t>
            </a:r>
          </a:p>
          <a:p>
            <a:pPr lvl="1"/>
            <a:r>
              <a:rPr lang="hr-HR" dirty="0" smtClean="0"/>
              <a:t>Propisan sadržaj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0268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Prethodna obavijest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Prije sklapanja ugovora organizator je dužan dati obavijest </a:t>
            </a:r>
          </a:p>
          <a:p>
            <a:pPr lvl="1"/>
            <a:r>
              <a:rPr lang="hr-HR" dirty="0" smtClean="0"/>
              <a:t>U pisanom ili drugom trajno dostupnom mediju</a:t>
            </a:r>
          </a:p>
          <a:p>
            <a:pPr lvl="1"/>
            <a:r>
              <a:rPr lang="hr-HR" dirty="0" smtClean="0"/>
              <a:t>O osnovnim graničnim, </a:t>
            </a:r>
            <a:r>
              <a:rPr lang="hr-HR" dirty="0" err="1" smtClean="0"/>
              <a:t>viznim</a:t>
            </a:r>
            <a:r>
              <a:rPr lang="hr-HR" dirty="0" smtClean="0"/>
              <a:t> i zdravstvenim formalnostima</a:t>
            </a:r>
          </a:p>
          <a:p>
            <a:pPr lvl="1"/>
            <a:r>
              <a:rPr lang="hr-HR" dirty="0" smtClean="0"/>
              <a:t>Ako je ranije putniku uručen promidžbeni materijal, koji sadrži obavijesti, prethodna obavijest može samo upućivati na program</a:t>
            </a:r>
          </a:p>
        </p:txBody>
      </p:sp>
    </p:spTree>
    <p:extLst>
      <p:ext uri="{BB962C8B-B14F-4D97-AF65-F5344CB8AC3E}">
        <p14:creationId xmlns:p14="http://schemas.microsoft.com/office/powerpoint/2010/main" val="121172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Zakonski sadržaj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r-HR" dirty="0" smtClean="0">
                <a:latin typeface="Calibri" panose="020F0502020204030204" pitchFamily="34" charset="0"/>
              </a:rPr>
              <a:t>Ovisno o uslugama </a:t>
            </a:r>
            <a:r>
              <a:rPr lang="vi-VN" dirty="0" smtClean="0">
                <a:latin typeface="Calibri" panose="020F0502020204030204" pitchFamily="34" charset="0"/>
              </a:rPr>
              <a:t>mora </a:t>
            </a:r>
            <a:r>
              <a:rPr lang="vi-VN" dirty="0">
                <a:latin typeface="Calibri" panose="020F0502020204030204" pitchFamily="34" charset="0"/>
              </a:rPr>
              <a:t>osobito sadržavati odredbe o: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</a:rPr>
              <a:t>organizatoru i osiguratelju</a:t>
            </a:r>
            <a:r>
              <a:rPr lang="vi-VN" dirty="0" smtClean="0">
                <a:latin typeface="Calibri" panose="020F0502020204030204" pitchFamily="34" charset="0"/>
              </a:rPr>
              <a:t>, </a:t>
            </a:r>
            <a:r>
              <a:rPr lang="vi-VN" dirty="0">
                <a:latin typeface="Calibri" panose="020F0502020204030204" pitchFamily="34" charset="0"/>
              </a:rPr>
              <a:t>ako je osiguranje obuhvaćeno paket-aranžmanom;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odredištu </a:t>
            </a:r>
            <a:r>
              <a:rPr lang="vi-VN" dirty="0">
                <a:latin typeface="Calibri" panose="020F0502020204030204" pitchFamily="34" charset="0"/>
              </a:rPr>
              <a:t>te vremenu i nadnevku boravka u odredištu;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vrsti </a:t>
            </a:r>
            <a:r>
              <a:rPr lang="vi-VN" dirty="0">
                <a:latin typeface="Calibri" panose="020F0502020204030204" pitchFamily="34" charset="0"/>
              </a:rPr>
              <a:t>smještajnog objekta, njegovoj lokaciji i kategoriji, njegovim osnovnim </a:t>
            </a:r>
            <a:r>
              <a:rPr lang="vi-VN" dirty="0" smtClean="0">
                <a:latin typeface="Calibri" panose="020F0502020204030204" pitchFamily="34" charset="0"/>
              </a:rPr>
              <a:t>karakteristikama;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broju </a:t>
            </a:r>
            <a:r>
              <a:rPr lang="vi-VN" dirty="0">
                <a:latin typeface="Calibri" panose="020F0502020204030204" pitchFamily="34" charset="0"/>
              </a:rPr>
              <a:t>dnev­nih obroka; planu putovanja; izletima, obilascima i drugim uslugama koje su obuhvaćene paket-aranžmanom i koje su uključene u cijenu;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cijeni </a:t>
            </a:r>
            <a:r>
              <a:rPr lang="vi-VN" dirty="0">
                <a:latin typeface="Calibri" panose="020F0502020204030204" pitchFamily="34" charset="0"/>
              </a:rPr>
              <a:t>i mogućnosti izmjene cijene </a:t>
            </a:r>
            <a:r>
              <a:rPr lang="vi-VN" dirty="0" smtClean="0">
                <a:latin typeface="Calibri" panose="020F0502020204030204" pitchFamily="34" charset="0"/>
              </a:rPr>
              <a:t>te </a:t>
            </a:r>
            <a:r>
              <a:rPr lang="vi-VN" dirty="0">
                <a:latin typeface="Calibri" panose="020F0502020204030204" pitchFamily="34" charset="0"/>
              </a:rPr>
              <a:t>pristojbama za određene usluge koje nisu uključene u cijenu </a:t>
            </a:r>
            <a:r>
              <a:rPr lang="hr-HR" dirty="0" smtClean="0">
                <a:latin typeface="Calibri" panose="020F0502020204030204" pitchFamily="34" charset="0"/>
              </a:rPr>
              <a:t>te </a:t>
            </a:r>
            <a:r>
              <a:rPr lang="vi-VN" dirty="0" smtClean="0">
                <a:latin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</a:rPr>
              <a:t>načinu i vremenu plaćanja cije­ne;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posebnim </a:t>
            </a:r>
            <a:r>
              <a:rPr lang="vi-VN" dirty="0">
                <a:latin typeface="Calibri" panose="020F0502020204030204" pitchFamily="34" charset="0"/>
              </a:rPr>
              <a:t>zahtjevima putnika o kojima je obavijestio organizatora putovanja prilikom rezerviranja putovanja, a koje je ovaj prihvatio;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najmanjem </a:t>
            </a:r>
            <a:r>
              <a:rPr lang="vi-VN" dirty="0">
                <a:latin typeface="Calibri" panose="020F0502020204030204" pitchFamily="34" charset="0"/>
              </a:rPr>
              <a:t>broju </a:t>
            </a:r>
            <a:r>
              <a:rPr lang="vi-VN" dirty="0">
                <a:latin typeface="Calibri" panose="020F0502020204030204" pitchFamily="34" charset="0"/>
              </a:rPr>
              <a:t>putnika; </a:t>
            </a:r>
            <a:endParaRPr lang="hr-HR" dirty="0" smtClean="0">
              <a:latin typeface="Calibri" panose="020F0502020204030204" pitchFamily="34" charset="0"/>
            </a:endParaRPr>
          </a:p>
          <a:p>
            <a:r>
              <a:rPr lang="vi-VN" dirty="0" smtClean="0">
                <a:latin typeface="Calibri" panose="020F0502020204030204" pitchFamily="34" charset="0"/>
              </a:rPr>
              <a:t>roku </a:t>
            </a:r>
            <a:r>
              <a:rPr lang="vi-VN" dirty="0">
                <a:latin typeface="Calibri" panose="020F0502020204030204" pitchFamily="34" charset="0"/>
              </a:rPr>
              <a:t>u kojem putnik mora iznijeti svoje prigovore u pogledu neispunjenja ili neurednog ispunjenja ugovora.</a:t>
            </a: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22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Prava i obveze ugovornih strana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Obveze organizatora</a:t>
            </a:r>
          </a:p>
          <a:p>
            <a:pPr lvl="1"/>
            <a:r>
              <a:rPr lang="hr-HR" dirty="0" smtClean="0"/>
              <a:t>Zaštita interesa putnika,</a:t>
            </a:r>
          </a:p>
          <a:p>
            <a:pPr lvl="1"/>
            <a:r>
              <a:rPr lang="hr-HR" dirty="0" smtClean="0"/>
              <a:t>Obavješćivanje,</a:t>
            </a:r>
          </a:p>
          <a:p>
            <a:pPr lvl="1"/>
            <a:r>
              <a:rPr lang="hr-HR" dirty="0" smtClean="0"/>
              <a:t>Čuvanje tajne,</a:t>
            </a:r>
          </a:p>
          <a:p>
            <a:pPr lvl="1"/>
            <a:r>
              <a:rPr lang="hr-HR" dirty="0" smtClean="0"/>
              <a:t>Odgovornost za štetu,</a:t>
            </a:r>
          </a:p>
          <a:p>
            <a:pPr lvl="1"/>
            <a:r>
              <a:rPr lang="hr-HR" dirty="0" smtClean="0"/>
              <a:t>Sniziti cijenu,</a:t>
            </a:r>
          </a:p>
          <a:p>
            <a:pPr lvl="1"/>
            <a:r>
              <a:rPr lang="hr-HR" dirty="0" smtClean="0"/>
              <a:t>Sklopiti ugovor o osiguranju od odgovornosti za štetu,</a:t>
            </a:r>
          </a:p>
          <a:p>
            <a:pPr lvl="1"/>
            <a:r>
              <a:rPr lang="hr-HR" dirty="0" smtClean="0"/>
              <a:t>Osigurati jamčevinu kod banke ili osiguravajućeg društva za slučaj stečaja ili insolventnosti,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129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Odgovornost za štetu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1. zbog neispunjenja, djelomičnog ispunjenja ili neurednog ispunjenja obveze iz ugovora ili </a:t>
            </a:r>
            <a:r>
              <a:rPr lang="hr-HR" dirty="0" smtClean="0"/>
              <a:t>zakona</a:t>
            </a:r>
            <a:endParaRPr lang="hr-HR" dirty="0" smtClean="0"/>
          </a:p>
          <a:p>
            <a:r>
              <a:rPr lang="hr-HR" dirty="0" smtClean="0"/>
              <a:t>2. ako sam obavlja usluge prijevoza, smještaja ili druge usluge organizator odgovara za štetu putniku prema propisima koji se odnose na te usluge</a:t>
            </a:r>
          </a:p>
          <a:p>
            <a:r>
              <a:rPr lang="hr-HR" dirty="0" smtClean="0"/>
              <a:t>3. u slučaju povjeravanja usluga trećim osobama, organizator odgovara putniku za štetu koja je nastala zbog </a:t>
            </a:r>
            <a:r>
              <a:rPr lang="hr-HR" dirty="0" smtClean="0"/>
              <a:t>nepotpunog </a:t>
            </a:r>
            <a:r>
              <a:rPr lang="hr-HR" dirty="0" smtClean="0"/>
              <a:t>ili djelomičnog neizvršavanja tih </a:t>
            </a:r>
            <a:r>
              <a:rPr lang="hr-HR" dirty="0" smtClean="0"/>
              <a:t>usluga</a:t>
            </a:r>
          </a:p>
          <a:p>
            <a:pPr lvl="1"/>
            <a:r>
              <a:rPr lang="hr-HR" dirty="0" smtClean="0"/>
              <a:t>Ako je usluga potpuno i uredno pružena organizator odgovara za štetu povodom ispunjenja ugovora, osim ako dokaže da je postupao pažljivo prilikom izbora treće osobe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342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Prava i obveze ugovornih strana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Obveze putnika</a:t>
            </a:r>
          </a:p>
          <a:p>
            <a:pPr lvl="1"/>
            <a:r>
              <a:rPr lang="hr-HR" dirty="0" smtClean="0"/>
              <a:t>Plaćanja cijene,</a:t>
            </a:r>
          </a:p>
          <a:p>
            <a:pPr lvl="1"/>
            <a:r>
              <a:rPr lang="hr-HR" dirty="0" smtClean="0"/>
              <a:t>Davanja podataka,</a:t>
            </a:r>
          </a:p>
          <a:p>
            <a:pPr lvl="1"/>
            <a:r>
              <a:rPr lang="hr-HR" dirty="0" smtClean="0"/>
              <a:t>Ispunjavanje zahtjeva graničnih, carinskih, sanitarnih, monetarnih i drugih propisa,</a:t>
            </a:r>
          </a:p>
          <a:p>
            <a:pPr lvl="1"/>
            <a:r>
              <a:rPr lang="hr-HR" dirty="0" smtClean="0"/>
              <a:t>Odgovornost za štetu,</a:t>
            </a:r>
          </a:p>
          <a:p>
            <a:pPr lvl="1"/>
            <a:r>
              <a:rPr lang="hr-HR" dirty="0" smtClean="0"/>
              <a:t>Obavještavanja o nedostacima usluga tijekom putovanja.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986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Prava i obveze ugovornih strana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Posebna prava i obveze</a:t>
            </a:r>
          </a:p>
          <a:p>
            <a:pPr lvl="1"/>
            <a:r>
              <a:rPr lang="hr-HR" dirty="0" smtClean="0"/>
              <a:t>Zamjena putnika</a:t>
            </a:r>
          </a:p>
          <a:p>
            <a:pPr lvl="1"/>
            <a:r>
              <a:rPr lang="hr-HR" dirty="0" smtClean="0"/>
              <a:t>Promjena ugovorene cijene</a:t>
            </a:r>
          </a:p>
          <a:p>
            <a:pPr lvl="1"/>
            <a:r>
              <a:rPr lang="hr-HR" dirty="0" smtClean="0"/>
              <a:t>Pravo na raskid ugovora</a:t>
            </a:r>
          </a:p>
          <a:p>
            <a:pPr lvl="2"/>
            <a:r>
              <a:rPr lang="hr-HR" dirty="0" smtClean="0"/>
              <a:t>Pravo putnika </a:t>
            </a:r>
          </a:p>
          <a:p>
            <a:pPr lvl="2"/>
            <a:r>
              <a:rPr lang="hr-HR" dirty="0" smtClean="0"/>
              <a:t>Pravo organizatora</a:t>
            </a:r>
          </a:p>
          <a:p>
            <a:pPr lvl="1"/>
            <a:r>
              <a:rPr lang="hr-HR" dirty="0" smtClean="0"/>
              <a:t>Izmjena ugovora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9869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Zamjena putnika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Ako je spriječen započeti ugovoreno putovanje, putnik može odrediti drugu osobu </a:t>
            </a:r>
            <a:endParaRPr lang="hr-HR" dirty="0" smtClean="0"/>
          </a:p>
          <a:p>
            <a:pPr lvl="1"/>
            <a:r>
              <a:rPr lang="vi-VN" dirty="0" smtClean="0"/>
              <a:t>ako </a:t>
            </a:r>
            <a:r>
              <a:rPr lang="vi-VN" dirty="0"/>
              <a:t>ta osoba udovoljava posebnim zahtjevima predviđenim za ugovoreno </a:t>
            </a:r>
            <a:r>
              <a:rPr lang="vi-VN" dirty="0" smtClean="0"/>
              <a:t>putovanje</a:t>
            </a:r>
            <a:endParaRPr lang="hr-HR" dirty="0" smtClean="0"/>
          </a:p>
          <a:p>
            <a:pPr lvl="1"/>
            <a:r>
              <a:rPr lang="vi-VN" dirty="0" smtClean="0"/>
              <a:t> </a:t>
            </a:r>
            <a:r>
              <a:rPr lang="vi-VN" dirty="0"/>
              <a:t>i ako o tome pravodobno obavijesti organizatora putovanja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hr-HR" dirty="0" smtClean="0"/>
              <a:t>Solidarna </a:t>
            </a:r>
            <a:r>
              <a:rPr lang="hr-HR" dirty="0" smtClean="0"/>
              <a:t>odgovornost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2258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Promjena ugovorene cijene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Povećanje troškova, promjena tečajeva valuta ako </a:t>
            </a:r>
            <a:r>
              <a:rPr lang="hr-HR" b="1" u="sng" dirty="0" smtClean="0"/>
              <a:t>nije znao niti mogao znati</a:t>
            </a:r>
          </a:p>
          <a:p>
            <a:r>
              <a:rPr lang="hr-HR" b="1" u="sng" dirty="0" smtClean="0"/>
              <a:t>Isključivo ako je predviđeno u ugovoru (mora biti izričito naveden izračun)</a:t>
            </a:r>
          </a:p>
          <a:p>
            <a:r>
              <a:rPr lang="hr-HR" dirty="0" smtClean="0"/>
              <a:t>Ako iznosi više od 10 % putnik ima pravo raskinuti ugovor</a:t>
            </a:r>
          </a:p>
          <a:p>
            <a:r>
              <a:rPr lang="hr-HR" dirty="0" smtClean="0"/>
              <a:t>20 dana prije putovanja cijena se ne može povećati</a:t>
            </a:r>
          </a:p>
          <a:p>
            <a:r>
              <a:rPr lang="hr-HR" dirty="0" smtClean="0"/>
              <a:t>Organizator je dužan vratiti razliku uslijed sniženja cijena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6510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Pravo putnika na raskid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Potpuno ili djelomično</a:t>
            </a:r>
          </a:p>
          <a:p>
            <a:r>
              <a:rPr lang="hr-HR" dirty="0" smtClean="0"/>
              <a:t>Pravodobni raskid</a:t>
            </a:r>
          </a:p>
          <a:p>
            <a:pPr lvl="1"/>
            <a:r>
              <a:rPr lang="hr-HR" dirty="0" smtClean="0"/>
              <a:t>U razumnom roku </a:t>
            </a:r>
          </a:p>
          <a:p>
            <a:pPr lvl="1"/>
            <a:r>
              <a:rPr lang="hr-HR" dirty="0" smtClean="0"/>
              <a:t>Organizator ima samo pravo na administrativne troškove</a:t>
            </a:r>
          </a:p>
          <a:p>
            <a:r>
              <a:rPr lang="hr-HR" dirty="0" smtClean="0"/>
              <a:t>Nepravodobni raskid</a:t>
            </a:r>
          </a:p>
          <a:p>
            <a:pPr lvl="1"/>
            <a:r>
              <a:rPr lang="hr-HR" dirty="0" smtClean="0"/>
              <a:t>Prije početka putovanja – proporcionalni iznos koji mora biti ekonomski opravdana	</a:t>
            </a:r>
          </a:p>
          <a:p>
            <a:pPr lvl="2"/>
            <a:r>
              <a:rPr lang="hr-HR" dirty="0" smtClean="0"/>
              <a:t>Ako je ugovor raskinut zbog okolnosti koje nije mogao izbjeći ili otkloniti, a nisu postojale u vrijeme sklapanja ugovora – naknada troškova</a:t>
            </a:r>
          </a:p>
          <a:p>
            <a:pPr lvl="1"/>
            <a:r>
              <a:rPr lang="hr-HR" dirty="0" smtClean="0"/>
              <a:t>Nakon početka putovanja – puni iznos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577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Pravo EU i ZOO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r>
              <a:rPr lang="vi-VN" sz="5600" dirty="0"/>
              <a:t>Članak 1.a</a:t>
            </a:r>
          </a:p>
          <a:p>
            <a:pPr marL="0" indent="0">
              <a:buNone/>
            </a:pPr>
            <a:endParaRPr lang="vi-VN" sz="5600" dirty="0"/>
          </a:p>
          <a:p>
            <a:pPr marL="0" indent="0">
              <a:buNone/>
            </a:pPr>
            <a:r>
              <a:rPr lang="vi-VN" sz="5600" dirty="0"/>
              <a:t>Ovim se Zakonom u pravni poredak Republike Hrvatske prenose sljedeće direktive Europske unije:</a:t>
            </a:r>
          </a:p>
          <a:p>
            <a:pPr marL="0" indent="0">
              <a:buNone/>
            </a:pPr>
            <a:endParaRPr lang="vi-VN" sz="5600" dirty="0"/>
          </a:p>
          <a:p>
            <a:pPr marL="0" indent="0">
              <a:buNone/>
            </a:pPr>
            <a:r>
              <a:rPr lang="vi-VN" sz="5600" dirty="0"/>
              <a:t>– Direktiva Vijeća od 25. srpnja 1985. o približavanju zakona i drugih propisa država članica u vezi s odgovornošću za neispravne proizvode (85/374/EEZ) (SL L 210, 7. 8. 1985.),</a:t>
            </a:r>
          </a:p>
          <a:p>
            <a:pPr marL="0" indent="0">
              <a:buNone/>
            </a:pPr>
            <a:endParaRPr lang="vi-VN" sz="5600" dirty="0"/>
          </a:p>
          <a:p>
            <a:pPr marL="0" indent="0">
              <a:buNone/>
            </a:pPr>
            <a:r>
              <a:rPr lang="vi-VN" sz="5600" dirty="0"/>
              <a:t>– Direktiva Vijeća od 18. prosinca 1986. o usklađivanju prava država članica u vezi samozaposlenih trgovačkih zastupnika (86/653/EEZ) (SL L 382, 31. 12. 1986.),</a:t>
            </a:r>
          </a:p>
          <a:p>
            <a:pPr marL="0" indent="0">
              <a:buNone/>
            </a:pPr>
            <a:endParaRPr lang="vi-VN" sz="5600" dirty="0"/>
          </a:p>
          <a:p>
            <a:pPr marL="0" indent="0">
              <a:buNone/>
            </a:pPr>
            <a:r>
              <a:rPr lang="vi-VN" sz="5600" b="1" u="sng" dirty="0"/>
              <a:t>– Direktiva Vijeća od 13. lipnja 1990. o putovanjima, odmorima i kružnim putovanjima u paket aranžmanima (90/314/EEZ) (SL L 158, 23. 6. 1990.),</a:t>
            </a:r>
          </a:p>
          <a:p>
            <a:pPr marL="0" indent="0">
              <a:buNone/>
            </a:pPr>
            <a:endParaRPr lang="vi-VN" sz="5600" dirty="0"/>
          </a:p>
          <a:p>
            <a:pPr marL="0" indent="0">
              <a:buNone/>
            </a:pPr>
            <a:r>
              <a:rPr lang="vi-VN" sz="5600" dirty="0"/>
              <a:t>– Direktiva 1999/34/EZ Europskog parlamenta i Vijeća od 10. svibnja 1999. o izmjeni Direktive Vijeća 85/374/EEZ o usklađivanju zakona i drugih propisa država članica u vezi s odgovornošću za neispravne proizvode (SL L 141, 4. 6. 1999.),</a:t>
            </a:r>
          </a:p>
          <a:p>
            <a:pPr marL="0" indent="0">
              <a:buNone/>
            </a:pPr>
            <a:endParaRPr lang="vi-VN" sz="5600" dirty="0"/>
          </a:p>
          <a:p>
            <a:pPr marL="0" indent="0">
              <a:buNone/>
            </a:pPr>
            <a:r>
              <a:rPr lang="vi-VN" sz="5600" dirty="0"/>
              <a:t>– Direktiva 1999/44/EZ Europskog parlamenta i Vijeća od 25. svibnja 1999. o određenim aspektima prodaje robe široke potrošnje i o jamstvima za takvu robu (SL L 171, 7. 7. 1999.),</a:t>
            </a:r>
          </a:p>
          <a:p>
            <a:pPr marL="0" indent="0">
              <a:buNone/>
            </a:pPr>
            <a:endParaRPr lang="vi-VN" sz="5600" dirty="0"/>
          </a:p>
          <a:p>
            <a:pPr marL="0" indent="0">
              <a:buNone/>
            </a:pPr>
            <a:r>
              <a:rPr lang="vi-VN" sz="5600" dirty="0"/>
              <a:t>– Direktiva 2009/138/EZ Europskog parlamenta i Vijeća od 25. studenoga 2009. o osnivanju i obavljanju djelatnosti osiguranja i reosiguranja (Solventnost II) (preinačeno) (Tekst značajan za EGP) (SL L 335, 17. 12. 2009.).</a:t>
            </a:r>
            <a:endParaRPr lang="hr-HR" sz="5600" dirty="0"/>
          </a:p>
        </p:txBody>
      </p:sp>
    </p:spTree>
    <p:extLst>
      <p:ext uri="{BB962C8B-B14F-4D97-AF65-F5344CB8AC3E}">
        <p14:creationId xmlns:p14="http://schemas.microsoft.com/office/powerpoint/2010/main" val="3085410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Pravo organizatora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Potpuno ili djelomično</a:t>
            </a:r>
          </a:p>
          <a:p>
            <a:r>
              <a:rPr lang="hr-HR" dirty="0" smtClean="0"/>
              <a:t>Zbog više sile</a:t>
            </a:r>
          </a:p>
          <a:p>
            <a:r>
              <a:rPr lang="hr-HR" dirty="0" smtClean="0"/>
              <a:t>Ako se nije prijavio dovoljan broj putnika – ako je obavijestio putnika u primjerenom roku (</a:t>
            </a:r>
            <a:r>
              <a:rPr lang="hr-HR" u="sng" dirty="0" smtClean="0"/>
              <a:t>ne kraći od pet dana</a:t>
            </a:r>
            <a:r>
              <a:rPr lang="hr-HR" dirty="0" smtClean="0"/>
              <a:t>)</a:t>
            </a:r>
          </a:p>
          <a:p>
            <a:r>
              <a:rPr lang="hr-HR" dirty="0" smtClean="0"/>
              <a:t>Ako je ugovor raskinut prije početka putovanja organizator je dužan vratiti ono što je primio</a:t>
            </a:r>
          </a:p>
          <a:p>
            <a:r>
              <a:rPr lang="hr-HR" dirty="0" smtClean="0"/>
              <a:t>Kod raskida zbog više sile organizator smije zadržati dio cijene koji pokriva pružene usluge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2564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Izmjena sadržaja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Značajne izmjene u bitnim sastojcima ugovora</a:t>
            </a:r>
          </a:p>
          <a:p>
            <a:r>
              <a:rPr lang="hr-HR" dirty="0" smtClean="0"/>
              <a:t>Organizator je dužan obavijestiti putnika</a:t>
            </a:r>
          </a:p>
          <a:p>
            <a:r>
              <a:rPr lang="hr-HR" dirty="0" smtClean="0"/>
              <a:t>Putnik je ovlašten raskinuti ugovor ili prihvatiti drugo putovanje bez doplate cijene (</a:t>
            </a:r>
            <a:r>
              <a:rPr lang="hr-HR" u="sng" dirty="0" smtClean="0"/>
              <a:t>dva dana od dana primitka prijedloga</a:t>
            </a:r>
            <a:r>
              <a:rPr lang="hr-HR" dirty="0" smtClean="0"/>
              <a:t>)</a:t>
            </a:r>
          </a:p>
          <a:p>
            <a:r>
              <a:rPr lang="hr-HR" dirty="0" smtClean="0"/>
              <a:t>Ako nije pružen veći dio usluga putnik ima pravo na naknadu štete, a organizator je dužan izvršiti odgovarajuće izmjene programa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0421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Daljnji pravci razvoja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Nova Direktiva (2015/230/EU) od 25. 11. 2015.</a:t>
            </a:r>
          </a:p>
          <a:p>
            <a:pPr lvl="1"/>
            <a:r>
              <a:rPr lang="hr-HR" dirty="0" smtClean="0"/>
              <a:t>Rok za implementaciju 1.1.2018.</a:t>
            </a:r>
          </a:p>
          <a:p>
            <a:r>
              <a:rPr lang="hr-HR" dirty="0" smtClean="0"/>
              <a:t>Jačanje pozicije putnika</a:t>
            </a:r>
          </a:p>
          <a:p>
            <a:pPr lvl="1"/>
            <a:r>
              <a:rPr lang="hr-HR" dirty="0" smtClean="0"/>
              <a:t>Obveze obavješćivanja</a:t>
            </a:r>
          </a:p>
          <a:p>
            <a:pPr lvl="1"/>
            <a:r>
              <a:rPr lang="hr-HR" dirty="0" smtClean="0"/>
              <a:t>Raskid ugovora</a:t>
            </a:r>
          </a:p>
          <a:p>
            <a:pPr lvl="1"/>
            <a:r>
              <a:rPr lang="hr-HR" dirty="0" smtClean="0"/>
              <a:t>Zaštita od insolventnosti organizatora putovanja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841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Pojam (ZOO)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Ugovorom o organiziranju putovanja obvezuje se organizator putovanja pribaviti </a:t>
            </a:r>
            <a:r>
              <a:rPr lang="hr-HR" dirty="0" smtClean="0"/>
              <a:t>putniku</a:t>
            </a:r>
          </a:p>
          <a:p>
            <a:pPr lvl="1"/>
            <a:r>
              <a:rPr lang="hr-HR" dirty="0" smtClean="0"/>
              <a:t>najmanje </a:t>
            </a:r>
            <a:r>
              <a:rPr lang="hr-HR" dirty="0"/>
              <a:t>dvije usluge koje se sastoje od prijevoza, smještaja ili drugih turističkih usluga što čine cjelinu </a:t>
            </a:r>
            <a:r>
              <a:rPr lang="hr-HR" dirty="0" smtClean="0"/>
              <a:t>i</a:t>
            </a:r>
          </a:p>
          <a:p>
            <a:pPr lvl="1"/>
            <a:r>
              <a:rPr lang="hr-HR" dirty="0" smtClean="0"/>
              <a:t> </a:t>
            </a:r>
            <a:r>
              <a:rPr lang="hr-HR" dirty="0"/>
              <a:t>koje se pružaju u vremenu dužem od 24 sata </a:t>
            </a:r>
            <a:r>
              <a:rPr lang="hr-HR" b="1" u="sng" dirty="0"/>
              <a:t>ili </a:t>
            </a:r>
            <a:r>
              <a:rPr lang="hr-HR" dirty="0"/>
              <a:t>uključuju barem jedno noćenje (paket-aranžman</a:t>
            </a:r>
            <a:r>
              <a:rPr lang="hr-HR" dirty="0" smtClean="0"/>
              <a:t>),</a:t>
            </a:r>
          </a:p>
          <a:p>
            <a:r>
              <a:rPr lang="hr-HR" dirty="0" smtClean="0"/>
              <a:t>a </a:t>
            </a:r>
            <a:r>
              <a:rPr lang="hr-HR" dirty="0"/>
              <a:t>putnik se obvezuje platiti mu za to jednu ukupnu (paušalnu) cijenu.</a:t>
            </a:r>
          </a:p>
        </p:txBody>
      </p:sp>
    </p:spTree>
    <p:extLst>
      <p:ext uri="{BB962C8B-B14F-4D97-AF65-F5344CB8AC3E}">
        <p14:creationId xmlns:p14="http://schemas.microsoft.com/office/powerpoint/2010/main" val="81164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Ista pravila se primjenjuju i kada se pojedine usluge plaća odvojeno</a:t>
            </a:r>
          </a:p>
          <a:p>
            <a:r>
              <a:rPr lang="hr-HR" dirty="0"/>
              <a:t>Primjenjuje se i na subjekte koji prodaje tuđe paket aranžmane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780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ZOO i posebni propisi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Zakon o pružanju usluga u turizmu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vi-VN" dirty="0" smtClean="0"/>
              <a:t>– </a:t>
            </a:r>
            <a:r>
              <a:rPr lang="vi-VN" dirty="0"/>
              <a:t>Paket aranžman (paušalno putovanje) jest unaprijed utvrđena kombinacija od najmanje dvije pojedinačne usluge koje se sastoje od prijevoza, smještaja ili drugih turističkih i ugostiteljskih usluga što čine cjelinu, a pružaju u vremenu dužem od </a:t>
            </a:r>
            <a:r>
              <a:rPr lang="vi-VN" b="1" u="sng" dirty="0"/>
              <a:t>24 sata ili uključuju barem jedno noćenje</a:t>
            </a:r>
            <a:r>
              <a:rPr lang="vi-VN" dirty="0"/>
              <a:t>, te se prodaju po ukupnoj unaprijed utvrđenoj (paušalnoj) cijeni.</a:t>
            </a:r>
          </a:p>
          <a:p>
            <a:pPr marL="0" indent="0">
              <a:buNone/>
            </a:pPr>
            <a:r>
              <a:rPr lang="vi-VN" dirty="0"/>
              <a:t>	</a:t>
            </a:r>
          </a:p>
          <a:p>
            <a:endParaRPr lang="vi-VN" dirty="0"/>
          </a:p>
          <a:p>
            <a:pPr marL="0" indent="0">
              <a:buNone/>
            </a:pPr>
            <a:r>
              <a:rPr lang="vi-VN" dirty="0"/>
              <a:t>– Izlet jest unaprijed utvrđena kombinacija od najmanje dvije pojedinačne usluge koje se sastoje od prijevoza ili drugih turističkih i ugostiteljskih usluga, a traju </a:t>
            </a:r>
            <a:r>
              <a:rPr lang="vi-VN" b="1" u="sng" dirty="0"/>
              <a:t>manje od 24 sata i ne uključuje noćenje</a:t>
            </a:r>
            <a:r>
              <a:rPr lang="vi-VN" dirty="0"/>
              <a:t>.</a:t>
            </a:r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949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 o pružanju usluga u turizmu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Turističke agencije:</a:t>
            </a:r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organiziranje paket-aranžmana, sklapanje i provedba ugovora o paket-aranžmanu, organiziranje izleta, sklapanje i provedba ugovora o izletu</a:t>
            </a:r>
            <a:r>
              <a:rPr lang="hr-HR" dirty="0" smtClean="0"/>
              <a:t>,</a:t>
            </a:r>
          </a:p>
          <a:p>
            <a:pPr marL="0" indent="0">
              <a:buNone/>
            </a:pPr>
            <a:r>
              <a:rPr lang="hr-HR" dirty="0" smtClean="0"/>
              <a:t>– </a:t>
            </a:r>
            <a:r>
              <a:rPr lang="hr-HR" dirty="0"/>
              <a:t>posredovanje u sklapanju ugovora o organiziranom putovanju (paket-aranžman i izlet</a:t>
            </a:r>
            <a:r>
              <a:rPr lang="hr-HR" dirty="0" smtClean="0"/>
              <a:t>),</a:t>
            </a:r>
          </a:p>
          <a:p>
            <a:pPr marL="0" indent="0">
              <a:buNone/>
            </a:pPr>
            <a:r>
              <a:rPr lang="hr-HR" dirty="0" smtClean="0"/>
              <a:t>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741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 o pružanju usluga u turizmu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Sindikati, udruge umirovljenika, udruge planinara i slične udruge </a:t>
            </a:r>
            <a:r>
              <a:rPr lang="hr-HR" dirty="0" smtClean="0"/>
              <a:t>mogu </a:t>
            </a:r>
            <a:r>
              <a:rPr lang="hr-HR" dirty="0"/>
              <a:t>radi ostvarivanja svojih ciljeva i zadataka propisanih statutom udruge organizirati putovanje (paket-aranžman i izlet) isključivo za svoje članove, s tim da paket-aranžman može trajati </a:t>
            </a:r>
            <a:r>
              <a:rPr lang="hr-HR" b="1" u="sng" dirty="0"/>
              <a:t>do dva dana uključujući najviše jedno noćenje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Samo povremeno i </a:t>
            </a:r>
            <a:r>
              <a:rPr lang="hr-HR" b="1" u="sng" dirty="0" smtClean="0"/>
              <a:t>bez svrhe stjecanja dobiti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353021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Drugi posebni propisi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Propisi koji uređuju prijevoz, ugostiteljstvo …</a:t>
            </a:r>
          </a:p>
          <a:p>
            <a:r>
              <a:rPr lang="hr-HR" dirty="0" smtClean="0"/>
              <a:t>Međunarodne konvencije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71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Karakteristike i </a:t>
            </a:r>
            <a:r>
              <a:rPr lang="hr-HR" dirty="0" smtClean="0"/>
              <a:t>oblik ugovor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Ugovor </a:t>
            </a:r>
            <a:r>
              <a:rPr lang="hr-HR" dirty="0"/>
              <a:t>o organiziranju putovanja sklapa se u pisanom obliku ili putem drugog trajnog, putniku dostupnog i razumljivog </a:t>
            </a:r>
            <a:r>
              <a:rPr lang="hr-HR" dirty="0" smtClean="0"/>
              <a:t>oblika</a:t>
            </a:r>
          </a:p>
          <a:p>
            <a:r>
              <a:rPr lang="hr-HR" dirty="0" smtClean="0"/>
              <a:t>barem </a:t>
            </a:r>
            <a:r>
              <a:rPr lang="hr-HR" dirty="0"/>
              <a:t>jedan primjerak ugovora mora biti </a:t>
            </a:r>
            <a:r>
              <a:rPr lang="hr-HR" dirty="0" err="1"/>
              <a:t>dostav</a:t>
            </a:r>
            <a:r>
              <a:rPr lang="hr-HR" dirty="0"/>
              <a:t>­</a:t>
            </a:r>
            <a:r>
              <a:rPr lang="hr-HR" dirty="0" err="1"/>
              <a:t>ljen</a:t>
            </a:r>
            <a:r>
              <a:rPr lang="hr-HR" dirty="0"/>
              <a:t> </a:t>
            </a:r>
            <a:r>
              <a:rPr lang="hr-HR" dirty="0" smtClean="0"/>
              <a:t>putniku </a:t>
            </a:r>
            <a:endParaRPr lang="hr-HR" dirty="0" smtClean="0"/>
          </a:p>
          <a:p>
            <a:r>
              <a:rPr lang="hr-HR" dirty="0" smtClean="0"/>
              <a:t>NE </a:t>
            </a:r>
            <a:r>
              <a:rPr lang="hr-HR" dirty="0" smtClean="0"/>
              <a:t>PRIMJENJUJE SE NA ZAKAŠNJELE REZERVACIJE I UGOVORE U „POSLJEDNJEM TRENUTKU</a:t>
            </a:r>
            <a:r>
              <a:rPr lang="hr-HR" dirty="0" smtClean="0"/>
              <a:t>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7939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1237</Words>
  <Application>Microsoft Office PowerPoint</Application>
  <PresentationFormat>On-screen Show (4:3)</PresentationFormat>
  <Paragraphs>134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Ugovor o organiziranju putovanja</vt:lpstr>
      <vt:lpstr>Pravo EU i ZOO</vt:lpstr>
      <vt:lpstr>Pojam (ZOO)</vt:lpstr>
      <vt:lpstr>PowerPoint Presentation</vt:lpstr>
      <vt:lpstr>ZOO i posebni propisi</vt:lpstr>
      <vt:lpstr>Zakon o pružanju usluga u turizmu</vt:lpstr>
      <vt:lpstr>Zakon o pružanju usluga u turizmu</vt:lpstr>
      <vt:lpstr>Drugi posebni propisi</vt:lpstr>
      <vt:lpstr>Karakteristike i oblik ugovor</vt:lpstr>
      <vt:lpstr>Obavijesti</vt:lpstr>
      <vt:lpstr>Prethodna obavijest</vt:lpstr>
      <vt:lpstr>Zakonski sadržaj ugovora</vt:lpstr>
      <vt:lpstr>Prava i obveze ugovornih strana</vt:lpstr>
      <vt:lpstr>Odgovornost za štetu</vt:lpstr>
      <vt:lpstr>Prava i obveze ugovornih strana</vt:lpstr>
      <vt:lpstr>Prava i obveze ugovornih strana</vt:lpstr>
      <vt:lpstr>Zamjena putnika</vt:lpstr>
      <vt:lpstr>Promjena ugovorene cijene</vt:lpstr>
      <vt:lpstr>Pravo putnika na raskid ugovora</vt:lpstr>
      <vt:lpstr>Pravo organizatora</vt:lpstr>
      <vt:lpstr>Izmjena sadržaja ugovora</vt:lpstr>
      <vt:lpstr>Daljnji pravci razvoja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 o organiziranju putovanja</dc:title>
  <dc:creator>II</dc:creator>
  <cp:lastModifiedBy>II</cp:lastModifiedBy>
  <cp:revision>21</cp:revision>
  <dcterms:created xsi:type="dcterms:W3CDTF">2015-12-07T16:58:28Z</dcterms:created>
  <dcterms:modified xsi:type="dcterms:W3CDTF">2015-12-22T10:43:14Z</dcterms:modified>
</cp:coreProperties>
</file>