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87" r:id="rId9"/>
    <p:sldId id="263" r:id="rId10"/>
    <p:sldId id="264" r:id="rId11"/>
    <p:sldId id="265" r:id="rId12"/>
    <p:sldId id="266" r:id="rId13"/>
    <p:sldId id="267" r:id="rId14"/>
    <p:sldId id="268" r:id="rId15"/>
    <p:sldId id="275" r:id="rId16"/>
    <p:sldId id="276" r:id="rId17"/>
    <p:sldId id="277" r:id="rId18"/>
    <p:sldId id="278" r:id="rId19"/>
    <p:sldId id="279" r:id="rId20"/>
    <p:sldId id="281" r:id="rId21"/>
    <p:sldId id="283" r:id="rId22"/>
    <p:sldId id="284" r:id="rId23"/>
    <p:sldId id="285" r:id="rId24"/>
    <p:sldId id="269" r:id="rId25"/>
    <p:sldId id="270" r:id="rId26"/>
    <p:sldId id="271" r:id="rId27"/>
    <p:sldId id="272" r:id="rId28"/>
    <p:sldId id="288" r:id="rId29"/>
    <p:sldId id="274" r:id="rId30"/>
    <p:sldId id="286" r:id="rId31"/>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e" initials="F" lastIdx="2" clrIdx="0">
    <p:extLst>
      <p:ext uri="{19B8F6BF-5375-455C-9EA6-DF929625EA0E}">
        <p15:presenceInfo xmlns:p15="http://schemas.microsoft.com/office/powerpoint/2012/main" userId="4b3f299eb5531b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0" d="100"/>
          <a:sy n="60" d="100"/>
        </p:scale>
        <p:origin x="90" y="13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hr-HR" smtClean="0"/>
              <a:t>Uredite stil naslova matrice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Uredite stil podnaslova matrice</a:t>
            </a:r>
            <a:endParaRPr lang="en-US" dirty="0"/>
          </a:p>
        </p:txBody>
      </p:sp>
      <p:sp>
        <p:nvSpPr>
          <p:cNvPr id="4" name="Date Placeholder 3"/>
          <p:cNvSpPr>
            <a:spLocks noGrp="1"/>
          </p:cNvSpPr>
          <p:nvPr>
            <p:ph type="dt" sz="half" idx="10"/>
          </p:nvPr>
        </p:nvSpPr>
        <p:spPr/>
        <p:txBody>
          <a:bodyPr/>
          <a:lstStyle/>
          <a:p>
            <a:fld id="{6A629ECE-1E25-40AB-B32E-CD8DD84E6653}" type="datetimeFigureOut">
              <a:rPr lang="hr-HR" smtClean="0"/>
              <a:t>30.3.2016.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51F2F8F-9224-48EA-A975-6F43F284B1AC}" type="slidenum">
              <a:rPr lang="hr-HR" smtClean="0"/>
              <a:t>‹#›</a:t>
            </a:fld>
            <a:endParaRPr lang="hr-HR"/>
          </a:p>
        </p:txBody>
      </p:sp>
    </p:spTree>
    <p:extLst>
      <p:ext uri="{BB962C8B-B14F-4D97-AF65-F5344CB8AC3E}">
        <p14:creationId xmlns:p14="http://schemas.microsoft.com/office/powerpoint/2010/main" val="124260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6A629ECE-1E25-40AB-B32E-CD8DD84E6653}" type="datetimeFigureOut">
              <a:rPr lang="hr-HR" smtClean="0"/>
              <a:t>30.3.2016.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51F2F8F-9224-48EA-A975-6F43F284B1AC}" type="slidenum">
              <a:rPr lang="hr-HR" smtClean="0"/>
              <a:t>‹#›</a:t>
            </a:fld>
            <a:endParaRPr lang="hr-HR"/>
          </a:p>
        </p:txBody>
      </p:sp>
    </p:spTree>
    <p:extLst>
      <p:ext uri="{BB962C8B-B14F-4D97-AF65-F5344CB8AC3E}">
        <p14:creationId xmlns:p14="http://schemas.microsoft.com/office/powerpoint/2010/main" val="149348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hr-HR" smtClean="0"/>
              <a:t>Uredite stil naslova matrice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6A629ECE-1E25-40AB-B32E-CD8DD84E6653}" type="datetimeFigureOut">
              <a:rPr lang="hr-HR" smtClean="0"/>
              <a:t>30.3.2016.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51F2F8F-9224-48EA-A975-6F43F284B1AC}" type="slidenum">
              <a:rPr lang="hr-HR" smtClean="0"/>
              <a:t>‹#›</a:t>
            </a:fld>
            <a:endParaRPr lang="hr-HR"/>
          </a:p>
        </p:txBody>
      </p:sp>
    </p:spTree>
    <p:extLst>
      <p:ext uri="{BB962C8B-B14F-4D97-AF65-F5344CB8AC3E}">
        <p14:creationId xmlns:p14="http://schemas.microsoft.com/office/powerpoint/2010/main" val="2205340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hr-HR" smtClean="0"/>
              <a:t>Uredite stil naslova matrice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6A629ECE-1E25-40AB-B32E-CD8DD84E6653}" type="datetimeFigureOut">
              <a:rPr lang="hr-HR" smtClean="0"/>
              <a:t>30.3.2016.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51F2F8F-9224-48EA-A975-6F43F284B1AC}" type="slidenum">
              <a:rPr lang="hr-HR" smtClean="0"/>
              <a:t>‹#›</a:t>
            </a:fld>
            <a:endParaRPr lang="hr-H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23846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hr-HR" smtClean="0"/>
              <a:t>Uredite stil naslova matrice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6A629ECE-1E25-40AB-B32E-CD8DD84E6653}" type="datetimeFigureOut">
              <a:rPr lang="hr-HR" smtClean="0"/>
              <a:t>30.3.2016.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51F2F8F-9224-48EA-A975-6F43F284B1AC}" type="slidenum">
              <a:rPr lang="hr-HR" smtClean="0"/>
              <a:t>‹#›</a:t>
            </a:fld>
            <a:endParaRPr lang="hr-HR"/>
          </a:p>
        </p:txBody>
      </p:sp>
    </p:spTree>
    <p:extLst>
      <p:ext uri="{BB962C8B-B14F-4D97-AF65-F5344CB8AC3E}">
        <p14:creationId xmlns:p14="http://schemas.microsoft.com/office/powerpoint/2010/main" val="4237688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hr-HR" smtClean="0"/>
              <a:t>Uredite stil naslova matrice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3" name="Date Placeholder 2"/>
          <p:cNvSpPr>
            <a:spLocks noGrp="1"/>
          </p:cNvSpPr>
          <p:nvPr>
            <p:ph type="dt" sz="half" idx="10"/>
          </p:nvPr>
        </p:nvSpPr>
        <p:spPr/>
        <p:txBody>
          <a:bodyPr/>
          <a:lstStyle/>
          <a:p>
            <a:fld id="{6A629ECE-1E25-40AB-B32E-CD8DD84E6653}" type="datetimeFigureOut">
              <a:rPr lang="hr-HR" smtClean="0"/>
              <a:t>30.3.2016.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651F2F8F-9224-48EA-A975-6F43F284B1AC}" type="slidenum">
              <a:rPr lang="hr-HR" smtClean="0"/>
              <a:t>‹#›</a:t>
            </a:fld>
            <a:endParaRPr lang="hr-HR"/>
          </a:p>
        </p:txBody>
      </p:sp>
    </p:spTree>
    <p:extLst>
      <p:ext uri="{BB962C8B-B14F-4D97-AF65-F5344CB8AC3E}">
        <p14:creationId xmlns:p14="http://schemas.microsoft.com/office/powerpoint/2010/main" val="682721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hr-HR" smtClean="0"/>
              <a:t>Uredite stil naslova matrice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3" name="Date Placeholder 2"/>
          <p:cNvSpPr>
            <a:spLocks noGrp="1"/>
          </p:cNvSpPr>
          <p:nvPr>
            <p:ph type="dt" sz="half" idx="10"/>
          </p:nvPr>
        </p:nvSpPr>
        <p:spPr/>
        <p:txBody>
          <a:bodyPr/>
          <a:lstStyle/>
          <a:p>
            <a:fld id="{6A629ECE-1E25-40AB-B32E-CD8DD84E6653}" type="datetimeFigureOut">
              <a:rPr lang="hr-HR" smtClean="0"/>
              <a:t>30.3.2016.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651F2F8F-9224-48EA-A975-6F43F284B1AC}" type="slidenum">
              <a:rPr lang="hr-HR" smtClean="0"/>
              <a:t>‹#›</a:t>
            </a:fld>
            <a:endParaRPr lang="hr-HR"/>
          </a:p>
        </p:txBody>
      </p:sp>
    </p:spTree>
    <p:extLst>
      <p:ext uri="{BB962C8B-B14F-4D97-AF65-F5344CB8AC3E}">
        <p14:creationId xmlns:p14="http://schemas.microsoft.com/office/powerpoint/2010/main" val="4047337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smtClean="0"/>
              <a:t>Uredite stil naslova matrice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6A629ECE-1E25-40AB-B32E-CD8DD84E6653}" type="datetimeFigureOut">
              <a:rPr lang="hr-HR" smtClean="0"/>
              <a:t>30.3.2016.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51F2F8F-9224-48EA-A975-6F43F284B1AC}" type="slidenum">
              <a:rPr lang="hr-HR" smtClean="0"/>
              <a:t>‹#›</a:t>
            </a:fld>
            <a:endParaRPr lang="hr-HR"/>
          </a:p>
        </p:txBody>
      </p:sp>
    </p:spTree>
    <p:extLst>
      <p:ext uri="{BB962C8B-B14F-4D97-AF65-F5344CB8AC3E}">
        <p14:creationId xmlns:p14="http://schemas.microsoft.com/office/powerpoint/2010/main" val="1433085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hr-HR" smtClean="0"/>
              <a:t>Uredite stil naslova matrice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6A629ECE-1E25-40AB-B32E-CD8DD84E6653}" type="datetimeFigureOut">
              <a:rPr lang="hr-HR" smtClean="0"/>
              <a:t>30.3.2016.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51F2F8F-9224-48EA-A975-6F43F284B1AC}" type="slidenum">
              <a:rPr lang="hr-HR" smtClean="0"/>
              <a:t>‹#›</a:t>
            </a:fld>
            <a:endParaRPr lang="hr-HR"/>
          </a:p>
        </p:txBody>
      </p:sp>
    </p:spTree>
    <p:extLst>
      <p:ext uri="{BB962C8B-B14F-4D97-AF65-F5344CB8AC3E}">
        <p14:creationId xmlns:p14="http://schemas.microsoft.com/office/powerpoint/2010/main" val="76947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smtClean="0"/>
              <a:t>Uredite stil naslova matrice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6A629ECE-1E25-40AB-B32E-CD8DD84E6653}" type="datetimeFigureOut">
              <a:rPr lang="hr-HR" smtClean="0"/>
              <a:t>30.3.2016.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51F2F8F-9224-48EA-A975-6F43F284B1AC}" type="slidenum">
              <a:rPr lang="hr-HR" smtClean="0"/>
              <a:t>‹#›</a:t>
            </a:fld>
            <a:endParaRPr lang="hr-HR"/>
          </a:p>
        </p:txBody>
      </p:sp>
    </p:spTree>
    <p:extLst>
      <p:ext uri="{BB962C8B-B14F-4D97-AF65-F5344CB8AC3E}">
        <p14:creationId xmlns:p14="http://schemas.microsoft.com/office/powerpoint/2010/main" val="187086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hr-HR" smtClean="0"/>
              <a:t>Uredite stil naslova matrice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6A629ECE-1E25-40AB-B32E-CD8DD84E6653}" type="datetimeFigureOut">
              <a:rPr lang="hr-HR" smtClean="0"/>
              <a:t>30.3.2016.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51F2F8F-9224-48EA-A975-6F43F284B1AC}" type="slidenum">
              <a:rPr lang="hr-HR" smtClean="0"/>
              <a:t>‹#›</a:t>
            </a:fld>
            <a:endParaRPr lang="hr-HR"/>
          </a:p>
        </p:txBody>
      </p:sp>
    </p:spTree>
    <p:extLst>
      <p:ext uri="{BB962C8B-B14F-4D97-AF65-F5344CB8AC3E}">
        <p14:creationId xmlns:p14="http://schemas.microsoft.com/office/powerpoint/2010/main" val="236195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r-HR" smtClean="0"/>
              <a:t>Uredite stil naslova matrice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6A629ECE-1E25-40AB-B32E-CD8DD84E6653}" type="datetimeFigureOut">
              <a:rPr lang="hr-HR" smtClean="0"/>
              <a:t>30.3.2016.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51F2F8F-9224-48EA-A975-6F43F284B1AC}" type="slidenum">
              <a:rPr lang="hr-HR" smtClean="0"/>
              <a:t>‹#›</a:t>
            </a:fld>
            <a:endParaRPr lang="hr-HR"/>
          </a:p>
        </p:txBody>
      </p:sp>
    </p:spTree>
    <p:extLst>
      <p:ext uri="{BB962C8B-B14F-4D97-AF65-F5344CB8AC3E}">
        <p14:creationId xmlns:p14="http://schemas.microsoft.com/office/powerpoint/2010/main" val="2717616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r-HR" smtClean="0"/>
              <a:t>Uredite stil naslova matrice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2" name="Content Placeholder 3"/>
          <p:cNvSpPr>
            <a:spLocks noGrp="1"/>
          </p:cNvSpPr>
          <p:nvPr>
            <p:ph sz="quarter" idx="13"/>
          </p:nvPr>
        </p:nvSpPr>
        <p:spPr>
          <a:xfrm>
            <a:off x="913774" y="3051012"/>
            <a:ext cx="5106027" cy="274018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3" name="Content Placeholder 5"/>
          <p:cNvSpPr>
            <a:spLocks noGrp="1"/>
          </p:cNvSpPr>
          <p:nvPr>
            <p:ph sz="quarter" idx="14"/>
          </p:nvPr>
        </p:nvSpPr>
        <p:spPr>
          <a:xfrm>
            <a:off x="6172200" y="3051012"/>
            <a:ext cx="5105401" cy="274018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6A629ECE-1E25-40AB-B32E-CD8DD84E6653}" type="datetimeFigureOut">
              <a:rPr lang="hr-HR" smtClean="0"/>
              <a:t>30.3.2016.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651F2F8F-9224-48EA-A975-6F43F284B1AC}" type="slidenum">
              <a:rPr lang="hr-HR" smtClean="0"/>
              <a:t>‹#›</a:t>
            </a:fld>
            <a:endParaRPr lang="hr-HR"/>
          </a:p>
        </p:txBody>
      </p:sp>
    </p:spTree>
    <p:extLst>
      <p:ext uri="{BB962C8B-B14F-4D97-AF65-F5344CB8AC3E}">
        <p14:creationId xmlns:p14="http://schemas.microsoft.com/office/powerpoint/2010/main" val="2390028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6A629ECE-1E25-40AB-B32E-CD8DD84E6653}" type="datetimeFigureOut">
              <a:rPr lang="hr-HR" smtClean="0"/>
              <a:t>30.3.2016.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651F2F8F-9224-48EA-A975-6F43F284B1AC}" type="slidenum">
              <a:rPr lang="hr-HR" smtClean="0"/>
              <a:t>‹#›</a:t>
            </a:fld>
            <a:endParaRPr lang="hr-HR"/>
          </a:p>
        </p:txBody>
      </p:sp>
    </p:spTree>
    <p:extLst>
      <p:ext uri="{BB962C8B-B14F-4D97-AF65-F5344CB8AC3E}">
        <p14:creationId xmlns:p14="http://schemas.microsoft.com/office/powerpoint/2010/main" val="2330650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A629ECE-1E25-40AB-B32E-CD8DD84E6653}" type="datetimeFigureOut">
              <a:rPr lang="hr-HR" smtClean="0"/>
              <a:t>30.3.2016.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651F2F8F-9224-48EA-A975-6F43F284B1AC}" type="slidenum">
              <a:rPr lang="hr-HR" smtClean="0"/>
              <a:t>‹#›</a:t>
            </a:fld>
            <a:endParaRPr lang="hr-HR"/>
          </a:p>
        </p:txBody>
      </p:sp>
    </p:spTree>
    <p:extLst>
      <p:ext uri="{BB962C8B-B14F-4D97-AF65-F5344CB8AC3E}">
        <p14:creationId xmlns:p14="http://schemas.microsoft.com/office/powerpoint/2010/main" val="69668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hr-HR" smtClean="0"/>
              <a:t>Uredite stil naslova matrice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6A629ECE-1E25-40AB-B32E-CD8DD84E6653}" type="datetimeFigureOut">
              <a:rPr lang="hr-HR" smtClean="0"/>
              <a:t>30.3.2016.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51F2F8F-9224-48EA-A975-6F43F284B1AC}" type="slidenum">
              <a:rPr lang="hr-HR" smtClean="0"/>
              <a:t>‹#›</a:t>
            </a:fld>
            <a:endParaRPr lang="hr-HR"/>
          </a:p>
        </p:txBody>
      </p:sp>
    </p:spTree>
    <p:extLst>
      <p:ext uri="{BB962C8B-B14F-4D97-AF65-F5344CB8AC3E}">
        <p14:creationId xmlns:p14="http://schemas.microsoft.com/office/powerpoint/2010/main" val="361450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6A629ECE-1E25-40AB-B32E-CD8DD84E6653}" type="datetimeFigureOut">
              <a:rPr lang="hr-HR" smtClean="0"/>
              <a:t>30.3.2016.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51F2F8F-9224-48EA-A975-6F43F284B1AC}" type="slidenum">
              <a:rPr lang="hr-HR" smtClean="0"/>
              <a:t>‹#›</a:t>
            </a:fld>
            <a:endParaRPr lang="hr-HR"/>
          </a:p>
        </p:txBody>
      </p:sp>
    </p:spTree>
    <p:extLst>
      <p:ext uri="{BB962C8B-B14F-4D97-AF65-F5344CB8AC3E}">
        <p14:creationId xmlns:p14="http://schemas.microsoft.com/office/powerpoint/2010/main" val="194278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A629ECE-1E25-40AB-B32E-CD8DD84E6653}" type="datetimeFigureOut">
              <a:rPr lang="hr-HR" smtClean="0"/>
              <a:t>30.3.2016.</a:t>
            </a:fld>
            <a:endParaRPr lang="hr-H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hr-H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51F2F8F-9224-48EA-A975-6F43F284B1AC}" type="slidenum">
              <a:rPr lang="hr-HR" smtClean="0"/>
              <a:t>‹#›</a:t>
            </a:fld>
            <a:endParaRPr lang="hr-HR"/>
          </a:p>
        </p:txBody>
      </p:sp>
    </p:spTree>
    <p:extLst>
      <p:ext uri="{BB962C8B-B14F-4D97-AF65-F5344CB8AC3E}">
        <p14:creationId xmlns:p14="http://schemas.microsoft.com/office/powerpoint/2010/main" val="69973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a:bodyPr>
          <a:lstStyle/>
          <a:p>
            <a:r>
              <a:rPr lang="en-US" dirty="0" smtClean="0"/>
              <a:t>The admissibility of ap</a:t>
            </a:r>
            <a:r>
              <a:rPr lang="hr-HR" dirty="0" smtClean="0"/>
              <a:t>p</a:t>
            </a:r>
            <a:r>
              <a:rPr lang="en-US" dirty="0" smtClean="0"/>
              <a:t>lications in front of the ECHR</a:t>
            </a:r>
            <a:endParaRPr lang="en-US" dirty="0"/>
          </a:p>
        </p:txBody>
      </p:sp>
    </p:spTree>
    <p:extLst>
      <p:ext uri="{BB962C8B-B14F-4D97-AF65-F5344CB8AC3E}">
        <p14:creationId xmlns:p14="http://schemas.microsoft.com/office/powerpoint/2010/main" val="447906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Indirect victim</a:t>
            </a:r>
            <a:endParaRPr lang="en-US" dirty="0"/>
          </a:p>
        </p:txBody>
      </p:sp>
      <p:sp>
        <p:nvSpPr>
          <p:cNvPr id="3" name="Rezervirano mjesto sadržaja 2"/>
          <p:cNvSpPr>
            <a:spLocks noGrp="1"/>
          </p:cNvSpPr>
          <p:nvPr>
            <p:ph sz="quarter" idx="13"/>
          </p:nvPr>
        </p:nvSpPr>
        <p:spPr>
          <a:xfrm>
            <a:off x="913774" y="2367092"/>
            <a:ext cx="10363826" cy="4065792"/>
          </a:xfrm>
        </p:spPr>
        <p:txBody>
          <a:bodyPr>
            <a:normAutofit fontScale="92500" lnSpcReduction="20000"/>
          </a:bodyPr>
          <a:lstStyle/>
          <a:p>
            <a:r>
              <a:rPr lang="en-US" dirty="0" smtClean="0"/>
              <a:t> If the alleged victim of a violation has died before the introduction of the application,</a:t>
            </a:r>
            <a:r>
              <a:rPr lang="hr-HR" dirty="0" smtClean="0"/>
              <a:t> </a:t>
            </a:r>
            <a:r>
              <a:rPr lang="en-US" dirty="0" smtClean="0"/>
              <a:t>it may be possible for the person with requisite legal interest as next-of-kin to introduce an</a:t>
            </a:r>
            <a:r>
              <a:rPr lang="hr-HR" dirty="0" smtClean="0"/>
              <a:t> </a:t>
            </a:r>
            <a:r>
              <a:rPr lang="en-US" dirty="0" smtClean="0"/>
              <a:t>application raising complaints related to the death or disappearance (</a:t>
            </a:r>
            <a:r>
              <a:rPr lang="en-US" dirty="0" err="1" smtClean="0"/>
              <a:t>Varnava</a:t>
            </a:r>
            <a:r>
              <a:rPr lang="en-US" dirty="0" smtClean="0"/>
              <a:t> and Others</a:t>
            </a:r>
            <a:r>
              <a:rPr lang="hr-HR" dirty="0" smtClean="0"/>
              <a:t> </a:t>
            </a:r>
            <a:r>
              <a:rPr lang="en-US" dirty="0" smtClean="0"/>
              <a:t>v. Turkey [GC], § 112</a:t>
            </a:r>
            <a:r>
              <a:rPr lang="hr-HR" dirty="0" smtClean="0"/>
              <a:t>).</a:t>
            </a:r>
          </a:p>
          <a:p>
            <a:r>
              <a:rPr lang="hr-HR" dirty="0" smtClean="0"/>
              <a:t>T</a:t>
            </a:r>
            <a:r>
              <a:rPr lang="en-US" dirty="0" smtClean="0"/>
              <a:t>he Court has accepted that close family members, such as parents, of a</a:t>
            </a:r>
            <a:r>
              <a:rPr lang="hr-HR" dirty="0" smtClean="0"/>
              <a:t> </a:t>
            </a:r>
            <a:r>
              <a:rPr lang="en-US" dirty="0" smtClean="0"/>
              <a:t>person whose death or disappearance is alleged to engage the </a:t>
            </a:r>
            <a:r>
              <a:rPr lang="hr-HR" dirty="0" smtClean="0"/>
              <a:t> r</a:t>
            </a:r>
            <a:r>
              <a:rPr lang="en-US" dirty="0" err="1" smtClean="0"/>
              <a:t>esponsibility</a:t>
            </a:r>
            <a:r>
              <a:rPr lang="en-US" dirty="0" smtClean="0"/>
              <a:t> of the State can</a:t>
            </a:r>
            <a:r>
              <a:rPr lang="hr-HR" dirty="0" smtClean="0"/>
              <a:t> </a:t>
            </a:r>
            <a:r>
              <a:rPr lang="en-US" dirty="0" smtClean="0"/>
              <a:t>themselves claim to be indirect victims of the alleged violation of Article 2, the question of</a:t>
            </a:r>
            <a:r>
              <a:rPr lang="hr-HR" dirty="0" smtClean="0"/>
              <a:t> </a:t>
            </a:r>
            <a:r>
              <a:rPr lang="en-US" dirty="0" smtClean="0"/>
              <a:t>whether they were legal heirs of the deceased not being relevant (Van Colle v. the United</a:t>
            </a:r>
            <a:r>
              <a:rPr lang="hr-HR" dirty="0" smtClean="0"/>
              <a:t> </a:t>
            </a:r>
            <a:r>
              <a:rPr lang="en-US" dirty="0" smtClean="0"/>
              <a:t>Kingdom, § 86).</a:t>
            </a:r>
            <a:endParaRPr lang="hr-HR" dirty="0" smtClean="0"/>
          </a:p>
          <a:p>
            <a:r>
              <a:rPr lang="en-US" dirty="0" smtClean="0"/>
              <a:t>The next-of-kin can also bring other complaints, such as under Articles 3 and 5 of the</a:t>
            </a:r>
            <a:r>
              <a:rPr lang="hr-HR" dirty="0" smtClean="0"/>
              <a:t> </a:t>
            </a:r>
            <a:r>
              <a:rPr lang="en-US" dirty="0" smtClean="0"/>
              <a:t>Convention on behalf of deceased or disappeared relatives, provided that the alleged violation</a:t>
            </a:r>
            <a:r>
              <a:rPr lang="hr-HR" dirty="0" smtClean="0"/>
              <a:t> </a:t>
            </a:r>
            <a:r>
              <a:rPr lang="en-US" dirty="0" smtClean="0"/>
              <a:t>is closely linked to the death or disappearance</a:t>
            </a:r>
            <a:r>
              <a:rPr lang="hr-HR" dirty="0" smtClean="0"/>
              <a:t>.</a:t>
            </a:r>
            <a:endParaRPr lang="hr-HR" dirty="0"/>
          </a:p>
        </p:txBody>
      </p:sp>
    </p:spTree>
    <p:extLst>
      <p:ext uri="{BB962C8B-B14F-4D97-AF65-F5344CB8AC3E}">
        <p14:creationId xmlns:p14="http://schemas.microsoft.com/office/powerpoint/2010/main" val="4282542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149" y="265591"/>
            <a:ext cx="10364451" cy="1596177"/>
          </a:xfrm>
        </p:spPr>
        <p:txBody>
          <a:bodyPr/>
          <a:lstStyle/>
          <a:p>
            <a:r>
              <a:rPr lang="en-US" dirty="0" smtClean="0"/>
              <a:t>Potential victims and </a:t>
            </a:r>
            <a:r>
              <a:rPr lang="en-US" i="1" dirty="0" smtClean="0"/>
              <a:t>actio popularis</a:t>
            </a:r>
            <a:endParaRPr lang="en-US" i="1" dirty="0"/>
          </a:p>
        </p:txBody>
      </p:sp>
      <p:sp>
        <p:nvSpPr>
          <p:cNvPr id="3" name="Rezervirano mjesto sadržaja 2"/>
          <p:cNvSpPr>
            <a:spLocks noGrp="1"/>
          </p:cNvSpPr>
          <p:nvPr>
            <p:ph sz="quarter" idx="13"/>
          </p:nvPr>
        </p:nvSpPr>
        <p:spPr>
          <a:xfrm>
            <a:off x="913774" y="1620253"/>
            <a:ext cx="10363826" cy="5237748"/>
          </a:xfrm>
        </p:spPr>
        <p:txBody>
          <a:bodyPr>
            <a:normAutofit fontScale="92500" lnSpcReduction="20000"/>
          </a:bodyPr>
          <a:lstStyle/>
          <a:p>
            <a:r>
              <a:rPr lang="en-US" dirty="0" smtClean="0"/>
              <a:t>In certain specific situations, the Court has accepted that an applicant may be a</a:t>
            </a:r>
            <a:r>
              <a:rPr lang="hr-HR" dirty="0" smtClean="0"/>
              <a:t> </a:t>
            </a:r>
            <a:r>
              <a:rPr lang="en-US" dirty="0" smtClean="0"/>
              <a:t>potential victim. For example, where he was not able to establish that the legislation he</a:t>
            </a:r>
            <a:r>
              <a:rPr lang="hr-HR" dirty="0" smtClean="0"/>
              <a:t> </a:t>
            </a:r>
            <a:r>
              <a:rPr lang="en-US" dirty="0" smtClean="0"/>
              <a:t>complained of had actually been applied to him on account of the secret nature of the</a:t>
            </a:r>
            <a:r>
              <a:rPr lang="hr-HR" dirty="0" smtClean="0"/>
              <a:t> </a:t>
            </a:r>
            <a:r>
              <a:rPr lang="en-US" dirty="0" smtClean="0"/>
              <a:t>measures it authorised</a:t>
            </a:r>
            <a:r>
              <a:rPr lang="hr-HR" dirty="0" smtClean="0"/>
              <a:t>. </a:t>
            </a:r>
          </a:p>
          <a:p>
            <a:r>
              <a:rPr lang="en-US" dirty="0" smtClean="0"/>
              <a:t>However, in order to be able to claim to be a victim in such a situation, an applicant</a:t>
            </a:r>
            <a:r>
              <a:rPr lang="hr-HR" dirty="0" smtClean="0"/>
              <a:t> </a:t>
            </a:r>
            <a:r>
              <a:rPr lang="en-US" dirty="0" smtClean="0"/>
              <a:t>must produce reasonable and convincing evidence of the likelihood that a violation affecting</a:t>
            </a:r>
            <a:r>
              <a:rPr lang="hr-HR" dirty="0" smtClean="0"/>
              <a:t> </a:t>
            </a:r>
            <a:r>
              <a:rPr lang="en-US" dirty="0" smtClean="0"/>
              <a:t>him or her personally will occur; mere suspicion or conjecture is insufficient (Senator Lines</a:t>
            </a:r>
            <a:r>
              <a:rPr lang="hr-HR" dirty="0" smtClean="0"/>
              <a:t> </a:t>
            </a:r>
            <a:r>
              <a:rPr lang="en-US" dirty="0" smtClean="0"/>
              <a:t>GmbH v. fifteen member States of the European Union (</a:t>
            </a:r>
            <a:r>
              <a:rPr lang="en-US" dirty="0" err="1" smtClean="0"/>
              <a:t>dec.</a:t>
            </a:r>
            <a:r>
              <a:rPr lang="en-US" dirty="0" smtClean="0"/>
              <a:t>) [GC])</a:t>
            </a:r>
            <a:r>
              <a:rPr lang="hr-HR" dirty="0" smtClean="0"/>
              <a:t>.</a:t>
            </a:r>
          </a:p>
          <a:p>
            <a:r>
              <a:rPr lang="en-US" dirty="0" smtClean="0"/>
              <a:t> An applicant cannot claim to be a victim in a case where he or she is partly responsible</a:t>
            </a:r>
            <a:r>
              <a:rPr lang="hr-HR" dirty="0" smtClean="0"/>
              <a:t> </a:t>
            </a:r>
            <a:r>
              <a:rPr lang="en-US" dirty="0" smtClean="0"/>
              <a:t>for the alleged violation (</a:t>
            </a:r>
            <a:r>
              <a:rPr lang="en-US" dirty="0" err="1" smtClean="0"/>
              <a:t>Paşa</a:t>
            </a:r>
            <a:r>
              <a:rPr lang="en-US" dirty="0" smtClean="0"/>
              <a:t> and </a:t>
            </a:r>
            <a:r>
              <a:rPr lang="en-US" dirty="0" err="1" smtClean="0"/>
              <a:t>Erkan</a:t>
            </a:r>
            <a:r>
              <a:rPr lang="en-US" dirty="0" smtClean="0"/>
              <a:t> </a:t>
            </a:r>
            <a:r>
              <a:rPr lang="en-US" dirty="0" err="1" smtClean="0"/>
              <a:t>Erol</a:t>
            </a:r>
            <a:r>
              <a:rPr lang="en-US" dirty="0" smtClean="0"/>
              <a:t> v. Turkey).</a:t>
            </a:r>
            <a:endParaRPr lang="hr-HR" dirty="0" smtClean="0"/>
          </a:p>
          <a:p>
            <a:r>
              <a:rPr lang="en-US" dirty="0" smtClean="0"/>
              <a:t> The Court has also underlined that the Convention does not envisage the bringing of</a:t>
            </a:r>
            <a:r>
              <a:rPr lang="hr-HR" dirty="0" smtClean="0"/>
              <a:t> </a:t>
            </a:r>
            <a:r>
              <a:rPr lang="en-US" dirty="0" smtClean="0"/>
              <a:t>an </a:t>
            </a:r>
            <a:r>
              <a:rPr lang="en-US" i="1" dirty="0" smtClean="0"/>
              <a:t>actio popularis </a:t>
            </a:r>
            <a:r>
              <a:rPr lang="en-US" dirty="0" smtClean="0"/>
              <a:t>for the interpretation of the rights it contains or permit individuals to</a:t>
            </a:r>
            <a:r>
              <a:rPr lang="hr-HR" dirty="0" smtClean="0"/>
              <a:t> </a:t>
            </a:r>
            <a:r>
              <a:rPr lang="en-US" dirty="0" smtClean="0"/>
              <a:t>complain about a provision of a domestic law simply because they consider, without having</a:t>
            </a:r>
            <a:r>
              <a:rPr lang="hr-HR" dirty="0" smtClean="0"/>
              <a:t> </a:t>
            </a:r>
            <a:r>
              <a:rPr lang="en-US" dirty="0" smtClean="0"/>
              <a:t>been directly affected by it, that it may contravene the Convention (</a:t>
            </a:r>
            <a:r>
              <a:rPr lang="en-US" dirty="0" err="1" smtClean="0"/>
              <a:t>Aksu</a:t>
            </a:r>
            <a:r>
              <a:rPr lang="en-US" dirty="0" smtClean="0"/>
              <a:t> v. Turkey [GC],</a:t>
            </a:r>
            <a:r>
              <a:rPr lang="hr-HR" dirty="0" smtClean="0"/>
              <a:t> </a:t>
            </a:r>
            <a:r>
              <a:rPr lang="en-US" dirty="0" smtClean="0"/>
              <a:t>§ 50; Burden v. the United Kingdom [GC], § 33).</a:t>
            </a:r>
            <a:endParaRPr lang="hr-HR" dirty="0"/>
          </a:p>
        </p:txBody>
      </p:sp>
    </p:spTree>
    <p:extLst>
      <p:ext uri="{BB962C8B-B14F-4D97-AF65-F5344CB8AC3E}">
        <p14:creationId xmlns:p14="http://schemas.microsoft.com/office/powerpoint/2010/main" val="4268062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Freedom to exercise the right of individual application</a:t>
            </a:r>
            <a:endParaRPr lang="en-US" dirty="0"/>
          </a:p>
        </p:txBody>
      </p:sp>
      <p:sp>
        <p:nvSpPr>
          <p:cNvPr id="3" name="Rezervirano mjesto sadržaja 2"/>
          <p:cNvSpPr>
            <a:spLocks noGrp="1"/>
          </p:cNvSpPr>
          <p:nvPr>
            <p:ph sz="quarter" idx="13"/>
          </p:nvPr>
        </p:nvSpPr>
        <p:spPr>
          <a:xfrm>
            <a:off x="465221" y="2367093"/>
            <a:ext cx="11325726" cy="2782423"/>
          </a:xfrm>
        </p:spPr>
        <p:txBody>
          <a:bodyPr>
            <a:normAutofit fontScale="92500"/>
          </a:bodyPr>
          <a:lstStyle/>
          <a:p>
            <a:r>
              <a:rPr lang="en-US" dirty="0" smtClean="0"/>
              <a:t>The right to apply to the Court is absolute and admits of no hindrance. This principle</a:t>
            </a:r>
            <a:r>
              <a:rPr lang="hr-HR" dirty="0" smtClean="0"/>
              <a:t> </a:t>
            </a:r>
            <a:r>
              <a:rPr lang="en-US" dirty="0" smtClean="0"/>
              <a:t>implies freedom to communicate with the Convention institutions</a:t>
            </a:r>
            <a:r>
              <a:rPr lang="hr-HR" dirty="0" smtClean="0"/>
              <a:t>.</a:t>
            </a:r>
          </a:p>
          <a:p>
            <a:r>
              <a:rPr lang="en-US" dirty="0" smtClean="0"/>
              <a:t>The domestic authorities must refrain from putting any form of pressure on applicants</a:t>
            </a:r>
            <a:r>
              <a:rPr lang="hr-HR" dirty="0" smtClean="0"/>
              <a:t> </a:t>
            </a:r>
            <a:r>
              <a:rPr lang="en-US" dirty="0" smtClean="0"/>
              <a:t>to withdraw or modify their complaints</a:t>
            </a:r>
            <a:r>
              <a:rPr lang="hr-HR" dirty="0" smtClean="0"/>
              <a:t>.</a:t>
            </a:r>
          </a:p>
          <a:p>
            <a:r>
              <a:rPr lang="hr-HR" dirty="0" smtClean="0"/>
              <a:t>P</a:t>
            </a:r>
            <a:r>
              <a:rPr lang="en-US" dirty="0" err="1" smtClean="0"/>
              <a:t>ressure</a:t>
            </a:r>
            <a:r>
              <a:rPr lang="en-US" dirty="0" smtClean="0"/>
              <a:t> may take the form</a:t>
            </a:r>
            <a:r>
              <a:rPr lang="hr-HR" dirty="0" smtClean="0"/>
              <a:t> </a:t>
            </a:r>
            <a:r>
              <a:rPr lang="en-US" dirty="0" smtClean="0"/>
              <a:t>of direct coercion and flagrant acts of intimidation in respect of applicants or potential</a:t>
            </a:r>
            <a:r>
              <a:rPr lang="hr-HR" dirty="0" smtClean="0"/>
              <a:t> </a:t>
            </a:r>
            <a:r>
              <a:rPr lang="en-US" dirty="0" smtClean="0"/>
              <a:t>applicants, their families or their legal representatives, but also improper indirect acts or</a:t>
            </a:r>
            <a:r>
              <a:rPr lang="hr-HR" dirty="0" smtClean="0"/>
              <a:t> </a:t>
            </a:r>
            <a:r>
              <a:rPr lang="en-US" dirty="0" smtClean="0"/>
              <a:t>contacts (</a:t>
            </a:r>
            <a:r>
              <a:rPr lang="en-US" dirty="0" err="1" smtClean="0"/>
              <a:t>Mamatkulov</a:t>
            </a:r>
            <a:r>
              <a:rPr lang="en-US" dirty="0" smtClean="0"/>
              <a:t> and </a:t>
            </a:r>
            <a:r>
              <a:rPr lang="en-US" dirty="0" err="1" smtClean="0"/>
              <a:t>Askarov</a:t>
            </a:r>
            <a:r>
              <a:rPr lang="en-US" dirty="0" smtClean="0"/>
              <a:t> v. Turkey [GC], § 102).</a:t>
            </a:r>
            <a:endParaRPr lang="hr-HR" dirty="0" smtClean="0"/>
          </a:p>
          <a:p>
            <a:endParaRPr lang="hr-HR" dirty="0"/>
          </a:p>
        </p:txBody>
      </p:sp>
      <p:pic>
        <p:nvPicPr>
          <p:cNvPr id="4" name="Slika 3"/>
          <p:cNvPicPr>
            <a:picLocks noChangeAspect="1"/>
          </p:cNvPicPr>
          <p:nvPr/>
        </p:nvPicPr>
        <p:blipFill>
          <a:blip r:embed="rId2"/>
          <a:stretch>
            <a:fillRect/>
          </a:stretch>
        </p:blipFill>
        <p:spPr>
          <a:xfrm>
            <a:off x="0" y="5221705"/>
            <a:ext cx="2181225" cy="1636295"/>
          </a:xfrm>
          <a:prstGeom prst="rect">
            <a:avLst/>
          </a:prstGeom>
        </p:spPr>
      </p:pic>
      <p:pic>
        <p:nvPicPr>
          <p:cNvPr id="5" name="Slika 4"/>
          <p:cNvPicPr>
            <a:picLocks noChangeAspect="1"/>
          </p:cNvPicPr>
          <p:nvPr/>
        </p:nvPicPr>
        <p:blipFill>
          <a:blip r:embed="rId3"/>
          <a:stretch>
            <a:fillRect/>
          </a:stretch>
        </p:blipFill>
        <p:spPr>
          <a:xfrm>
            <a:off x="9324975" y="5221702"/>
            <a:ext cx="2867025" cy="1670889"/>
          </a:xfrm>
          <a:prstGeom prst="rect">
            <a:avLst/>
          </a:prstGeom>
        </p:spPr>
      </p:pic>
      <p:pic>
        <p:nvPicPr>
          <p:cNvPr id="6" name="Slika 5"/>
          <p:cNvPicPr>
            <a:picLocks noChangeAspect="1"/>
          </p:cNvPicPr>
          <p:nvPr/>
        </p:nvPicPr>
        <p:blipFill>
          <a:blip r:embed="rId4"/>
          <a:stretch>
            <a:fillRect/>
          </a:stretch>
        </p:blipFill>
        <p:spPr>
          <a:xfrm>
            <a:off x="7419975" y="5221703"/>
            <a:ext cx="1905000" cy="1714502"/>
          </a:xfrm>
          <a:prstGeom prst="rect">
            <a:avLst/>
          </a:prstGeom>
        </p:spPr>
      </p:pic>
      <p:pic>
        <p:nvPicPr>
          <p:cNvPr id="7" name="Slika 6"/>
          <p:cNvPicPr>
            <a:picLocks noChangeAspect="1"/>
          </p:cNvPicPr>
          <p:nvPr/>
        </p:nvPicPr>
        <p:blipFill>
          <a:blip r:embed="rId5"/>
          <a:stretch>
            <a:fillRect/>
          </a:stretch>
        </p:blipFill>
        <p:spPr>
          <a:xfrm>
            <a:off x="2181225" y="5221705"/>
            <a:ext cx="2952750" cy="1651834"/>
          </a:xfrm>
          <a:prstGeom prst="rect">
            <a:avLst/>
          </a:prstGeom>
        </p:spPr>
      </p:pic>
      <p:pic>
        <p:nvPicPr>
          <p:cNvPr id="8" name="Slika 7"/>
          <p:cNvPicPr>
            <a:picLocks noChangeAspect="1"/>
          </p:cNvPicPr>
          <p:nvPr/>
        </p:nvPicPr>
        <p:blipFill>
          <a:blip r:embed="rId6"/>
          <a:stretch>
            <a:fillRect/>
          </a:stretch>
        </p:blipFill>
        <p:spPr>
          <a:xfrm>
            <a:off x="5133975" y="5221704"/>
            <a:ext cx="2286000" cy="1636295"/>
          </a:xfrm>
          <a:prstGeom prst="rect">
            <a:avLst/>
          </a:prstGeom>
        </p:spPr>
      </p:pic>
    </p:spTree>
    <p:extLst>
      <p:ext uri="{BB962C8B-B14F-4D97-AF65-F5344CB8AC3E}">
        <p14:creationId xmlns:p14="http://schemas.microsoft.com/office/powerpoint/2010/main" val="3130578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52500" y="282998"/>
            <a:ext cx="9401300" cy="1596177"/>
          </a:xfrm>
        </p:spPr>
        <p:txBody>
          <a:bodyPr/>
          <a:lstStyle/>
          <a:p>
            <a:r>
              <a:rPr lang="en-US" dirty="0" smtClean="0"/>
              <a:t>Obligations of the respondent State</a:t>
            </a:r>
            <a:endParaRPr lang="en-US" dirty="0"/>
          </a:p>
        </p:txBody>
      </p:sp>
      <p:sp>
        <p:nvSpPr>
          <p:cNvPr id="3" name="Rezervirano mjesto sadržaja 2"/>
          <p:cNvSpPr>
            <a:spLocks noGrp="1"/>
          </p:cNvSpPr>
          <p:nvPr>
            <p:ph sz="quarter" idx="13"/>
          </p:nvPr>
        </p:nvSpPr>
        <p:spPr>
          <a:xfrm>
            <a:off x="838200" y="2162175"/>
            <a:ext cx="10515600" cy="4511340"/>
          </a:xfrm>
        </p:spPr>
        <p:txBody>
          <a:bodyPr>
            <a:normAutofit fontScale="92500" lnSpcReduction="10000"/>
          </a:bodyPr>
          <a:lstStyle/>
          <a:p>
            <a:r>
              <a:rPr lang="en-US" dirty="0" smtClean="0"/>
              <a:t>Under Rule 39 of the Rules of Court, the Court may indicate interim measures</a:t>
            </a:r>
            <a:r>
              <a:rPr lang="hr-HR" dirty="0" smtClean="0"/>
              <a:t> </a:t>
            </a:r>
            <a:r>
              <a:rPr lang="en-US" dirty="0" smtClean="0"/>
              <a:t>(</a:t>
            </a:r>
            <a:r>
              <a:rPr lang="en-US" dirty="0" err="1" smtClean="0"/>
              <a:t>Mamatkulov</a:t>
            </a:r>
            <a:r>
              <a:rPr lang="en-US" dirty="0" smtClean="0"/>
              <a:t> and </a:t>
            </a:r>
            <a:r>
              <a:rPr lang="en-US" dirty="0" err="1" smtClean="0"/>
              <a:t>Askarov</a:t>
            </a:r>
            <a:r>
              <a:rPr lang="en-US" dirty="0" smtClean="0"/>
              <a:t> v. Turkey [GC], §§ 99-129</a:t>
            </a:r>
            <a:r>
              <a:rPr lang="hr-HR" dirty="0" smtClean="0"/>
              <a:t>). </a:t>
            </a:r>
            <a:r>
              <a:rPr lang="en-US" dirty="0" smtClean="0"/>
              <a:t>Article 34 will be breached if the</a:t>
            </a:r>
            <a:r>
              <a:rPr lang="hr-HR" dirty="0" smtClean="0"/>
              <a:t> </a:t>
            </a:r>
            <a:r>
              <a:rPr lang="en-US" dirty="0" smtClean="0"/>
              <a:t>authorities of a Contracting State fail to take all steps which could reasonably have been taken</a:t>
            </a:r>
            <a:r>
              <a:rPr lang="hr-HR" dirty="0" smtClean="0"/>
              <a:t> </a:t>
            </a:r>
            <a:r>
              <a:rPr lang="en-US" dirty="0" smtClean="0"/>
              <a:t>in order to comply with the measure indicated by the Court (</a:t>
            </a:r>
            <a:r>
              <a:rPr lang="en-US" dirty="0" err="1" smtClean="0"/>
              <a:t>Paladi</a:t>
            </a:r>
            <a:r>
              <a:rPr lang="en-US" dirty="0" smtClean="0"/>
              <a:t> v. Moldova [GC], §§ 87-92).</a:t>
            </a:r>
            <a:endParaRPr lang="hr-HR" dirty="0" smtClean="0"/>
          </a:p>
          <a:p>
            <a:r>
              <a:rPr lang="en-US" dirty="0" smtClean="0"/>
              <a:t>Whereas the Court is responsible for establishing the facts, it is up to the parties to</a:t>
            </a:r>
            <a:r>
              <a:rPr lang="hr-HR" dirty="0" smtClean="0"/>
              <a:t> </a:t>
            </a:r>
            <a:r>
              <a:rPr lang="en-US" dirty="0" smtClean="0"/>
              <a:t>provide active assistance by supplying it with all the relevant information. Their conduct may</a:t>
            </a:r>
            <a:r>
              <a:rPr lang="hr-HR" dirty="0" smtClean="0"/>
              <a:t> </a:t>
            </a:r>
            <a:r>
              <a:rPr lang="en-US" dirty="0" smtClean="0"/>
              <a:t>be taken into account when evidence is sought (Ireland v. the United Kingdom, § 161).</a:t>
            </a:r>
            <a:endParaRPr lang="hr-HR" dirty="0"/>
          </a:p>
          <a:p>
            <a:r>
              <a:rPr lang="en-US" dirty="0" smtClean="0"/>
              <a:t>The respondent State is also expected to assist with investigations (Article 38), for it is</a:t>
            </a:r>
            <a:r>
              <a:rPr lang="hr-HR" dirty="0" smtClean="0"/>
              <a:t> </a:t>
            </a:r>
            <a:r>
              <a:rPr lang="en-US" dirty="0" smtClean="0"/>
              <a:t>up to the State to furnish the “necessary facilities” for the effective examination of</a:t>
            </a:r>
            <a:r>
              <a:rPr lang="hr-HR" dirty="0" smtClean="0"/>
              <a:t> </a:t>
            </a:r>
            <a:r>
              <a:rPr lang="en-US" dirty="0" smtClean="0"/>
              <a:t>applications (</a:t>
            </a:r>
            <a:r>
              <a:rPr lang="en-US" dirty="0" err="1" smtClean="0"/>
              <a:t>Çakıcı</a:t>
            </a:r>
            <a:r>
              <a:rPr lang="en-US" dirty="0" smtClean="0"/>
              <a:t> v. Turkey [GC], § 76). Obstructing a fact-finding visit constitutes a</a:t>
            </a:r>
            <a:r>
              <a:rPr lang="hr-HR" dirty="0" smtClean="0"/>
              <a:t> </a:t>
            </a:r>
            <a:r>
              <a:rPr lang="en-US" dirty="0" smtClean="0"/>
              <a:t>breach of Article 38 (</a:t>
            </a:r>
            <a:r>
              <a:rPr lang="en-US" dirty="0" err="1" smtClean="0"/>
              <a:t>Shamayev</a:t>
            </a:r>
            <a:r>
              <a:rPr lang="en-US" dirty="0" smtClean="0"/>
              <a:t> and Others v. Georgia and Russia, § 504).</a:t>
            </a:r>
            <a:endParaRPr lang="hr-HR" dirty="0"/>
          </a:p>
        </p:txBody>
      </p:sp>
      <p:pic>
        <p:nvPicPr>
          <p:cNvPr id="4" name="Slika 3"/>
          <p:cNvPicPr>
            <a:picLocks noChangeAspect="1"/>
          </p:cNvPicPr>
          <p:nvPr/>
        </p:nvPicPr>
        <p:blipFill>
          <a:blip r:embed="rId2"/>
          <a:stretch>
            <a:fillRect/>
          </a:stretch>
        </p:blipFill>
        <p:spPr>
          <a:xfrm>
            <a:off x="0" y="0"/>
            <a:ext cx="2114550" cy="2162175"/>
          </a:xfrm>
          <a:prstGeom prst="rect">
            <a:avLst/>
          </a:prstGeom>
        </p:spPr>
      </p:pic>
    </p:spTree>
    <p:extLst>
      <p:ext uri="{BB962C8B-B14F-4D97-AF65-F5344CB8AC3E}">
        <p14:creationId xmlns:p14="http://schemas.microsoft.com/office/powerpoint/2010/main" val="2688520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Procedural grounds for inadmissibility</a:t>
            </a:r>
            <a:endParaRPr lang="en-US" dirty="0"/>
          </a:p>
        </p:txBody>
      </p:sp>
      <p:sp>
        <p:nvSpPr>
          <p:cNvPr id="3" name="Rezervirano mjesto sadržaja 2"/>
          <p:cNvSpPr>
            <a:spLocks noGrp="1"/>
          </p:cNvSpPr>
          <p:nvPr>
            <p:ph sz="quarter" idx="13"/>
          </p:nvPr>
        </p:nvSpPr>
        <p:spPr>
          <a:xfrm>
            <a:off x="913774" y="2367092"/>
            <a:ext cx="10363826" cy="4490908"/>
          </a:xfrm>
        </p:spPr>
        <p:txBody>
          <a:bodyPr>
            <a:normAutofit fontScale="92500" lnSpcReduction="10000"/>
          </a:bodyPr>
          <a:lstStyle/>
          <a:p>
            <a:r>
              <a:rPr lang="en-US" dirty="0" smtClean="0"/>
              <a:t>A. Non-exhaustion of domestic remedies</a:t>
            </a:r>
          </a:p>
          <a:p>
            <a:r>
              <a:rPr lang="en-US" dirty="0" smtClean="0"/>
              <a:t>B. Non-compliance with the six-month time-limit</a:t>
            </a:r>
          </a:p>
          <a:p>
            <a:r>
              <a:rPr lang="en-US" dirty="0" smtClean="0"/>
              <a:t>C. Anonymous application</a:t>
            </a:r>
          </a:p>
          <a:p>
            <a:r>
              <a:rPr lang="en-US" dirty="0" smtClean="0"/>
              <a:t>D. Substantially the same</a:t>
            </a:r>
          </a:p>
          <a:p>
            <a:r>
              <a:rPr lang="en-US" dirty="0" smtClean="0"/>
              <a:t>E. Abuse of the right of application</a:t>
            </a:r>
          </a:p>
          <a:p>
            <a:endParaRPr lang="en-US" dirty="0" smtClean="0"/>
          </a:p>
          <a:p>
            <a:r>
              <a:rPr lang="en-US" dirty="0" smtClean="0"/>
              <a:t>Incompatibility </a:t>
            </a:r>
            <a:r>
              <a:rPr lang="en-US" i="1" dirty="0" smtClean="0"/>
              <a:t>ratione personae</a:t>
            </a:r>
          </a:p>
          <a:p>
            <a:r>
              <a:rPr lang="en-US" dirty="0" smtClean="0"/>
              <a:t>B. Incompatibility </a:t>
            </a:r>
            <a:r>
              <a:rPr lang="en-US" i="1" dirty="0" smtClean="0"/>
              <a:t>ratione loci</a:t>
            </a:r>
          </a:p>
          <a:p>
            <a:r>
              <a:rPr lang="en-US" dirty="0" smtClean="0"/>
              <a:t>C. Incompatibility </a:t>
            </a:r>
            <a:r>
              <a:rPr lang="en-US" i="1" dirty="0" smtClean="0"/>
              <a:t>ratione temporis</a:t>
            </a:r>
          </a:p>
          <a:p>
            <a:r>
              <a:rPr lang="en-US" dirty="0" smtClean="0"/>
              <a:t>D. Incompatibility </a:t>
            </a:r>
            <a:r>
              <a:rPr lang="en-US" i="1" dirty="0" smtClean="0"/>
              <a:t>ratione materiae</a:t>
            </a:r>
            <a:endParaRPr lang="en-US" i="1" dirty="0"/>
          </a:p>
        </p:txBody>
      </p:sp>
      <p:pic>
        <p:nvPicPr>
          <p:cNvPr id="4" name="Slika 3"/>
          <p:cNvPicPr>
            <a:picLocks noChangeAspect="1"/>
          </p:cNvPicPr>
          <p:nvPr/>
        </p:nvPicPr>
        <p:blipFill>
          <a:blip r:embed="rId2"/>
          <a:stretch>
            <a:fillRect/>
          </a:stretch>
        </p:blipFill>
        <p:spPr>
          <a:xfrm>
            <a:off x="9448800" y="1993232"/>
            <a:ext cx="2743200" cy="1471864"/>
          </a:xfrm>
          <a:prstGeom prst="rect">
            <a:avLst/>
          </a:prstGeom>
        </p:spPr>
      </p:pic>
      <p:pic>
        <p:nvPicPr>
          <p:cNvPr id="5" name="Slika 4"/>
          <p:cNvPicPr>
            <a:picLocks noChangeAspect="1"/>
          </p:cNvPicPr>
          <p:nvPr/>
        </p:nvPicPr>
        <p:blipFill>
          <a:blip r:embed="rId3"/>
          <a:stretch>
            <a:fillRect/>
          </a:stretch>
        </p:blipFill>
        <p:spPr>
          <a:xfrm>
            <a:off x="9448800" y="3589409"/>
            <a:ext cx="2743200" cy="1752600"/>
          </a:xfrm>
          <a:prstGeom prst="rect">
            <a:avLst/>
          </a:prstGeom>
        </p:spPr>
      </p:pic>
      <p:pic>
        <p:nvPicPr>
          <p:cNvPr id="6" name="Slika 5"/>
          <p:cNvPicPr>
            <a:picLocks noChangeAspect="1"/>
          </p:cNvPicPr>
          <p:nvPr/>
        </p:nvPicPr>
        <p:blipFill>
          <a:blip r:embed="rId4"/>
          <a:stretch>
            <a:fillRect/>
          </a:stretch>
        </p:blipFill>
        <p:spPr>
          <a:xfrm>
            <a:off x="0" y="0"/>
            <a:ext cx="1438275" cy="409575"/>
          </a:xfrm>
          <a:prstGeom prst="rect">
            <a:avLst/>
          </a:prstGeom>
        </p:spPr>
      </p:pic>
      <p:pic>
        <p:nvPicPr>
          <p:cNvPr id="7" name="Slika 6"/>
          <p:cNvPicPr>
            <a:picLocks noChangeAspect="1"/>
          </p:cNvPicPr>
          <p:nvPr/>
        </p:nvPicPr>
        <p:blipFill>
          <a:blip r:embed="rId5"/>
          <a:stretch>
            <a:fillRect/>
          </a:stretch>
        </p:blipFill>
        <p:spPr>
          <a:xfrm>
            <a:off x="9448801" y="5239239"/>
            <a:ext cx="2743200" cy="1618762"/>
          </a:xfrm>
          <a:prstGeom prst="rect">
            <a:avLst/>
          </a:prstGeom>
        </p:spPr>
      </p:pic>
    </p:spTree>
    <p:extLst>
      <p:ext uri="{BB962C8B-B14F-4D97-AF65-F5344CB8AC3E}">
        <p14:creationId xmlns:p14="http://schemas.microsoft.com/office/powerpoint/2010/main" val="3805441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Non-exhaustion of domestic remedies</a:t>
            </a:r>
            <a:endParaRPr lang="en-US" dirty="0"/>
          </a:p>
        </p:txBody>
      </p:sp>
      <p:sp>
        <p:nvSpPr>
          <p:cNvPr id="3" name="Rezervirano mjesto sadržaja 2"/>
          <p:cNvSpPr>
            <a:spLocks noGrp="1"/>
          </p:cNvSpPr>
          <p:nvPr>
            <p:ph sz="quarter" idx="13"/>
          </p:nvPr>
        </p:nvSpPr>
        <p:spPr>
          <a:xfrm>
            <a:off x="838200" y="1825624"/>
            <a:ext cx="10515600" cy="4863933"/>
          </a:xfrm>
        </p:spPr>
        <p:txBody>
          <a:bodyPr>
            <a:normAutofit/>
          </a:bodyPr>
          <a:lstStyle/>
          <a:p>
            <a:r>
              <a:rPr lang="en-US" dirty="0"/>
              <a:t>Article 35 § 1 concerns only domestic remedies; it does not require the exhaustion </a:t>
            </a:r>
            <a:r>
              <a:rPr lang="en-US" dirty="0" smtClean="0"/>
              <a:t>of</a:t>
            </a:r>
            <a:r>
              <a:rPr lang="hr-HR" dirty="0" smtClean="0"/>
              <a:t> </a:t>
            </a:r>
            <a:r>
              <a:rPr lang="en-US" dirty="0" smtClean="0"/>
              <a:t>remedies </a:t>
            </a:r>
            <a:r>
              <a:rPr lang="en-US" dirty="0"/>
              <a:t>within the framework of international </a:t>
            </a:r>
            <a:r>
              <a:rPr lang="en-US" dirty="0" smtClean="0"/>
              <a:t>organisations</a:t>
            </a:r>
            <a:r>
              <a:rPr lang="hr-HR" dirty="0" smtClean="0"/>
              <a:t>.</a:t>
            </a:r>
          </a:p>
          <a:p>
            <a:r>
              <a:rPr lang="en-US" dirty="0"/>
              <a:t>The rationale for the exhaustion rule is to afford the national authorities, primarily </a:t>
            </a:r>
            <a:r>
              <a:rPr lang="en-US" dirty="0" smtClean="0"/>
              <a:t>the</a:t>
            </a:r>
            <a:r>
              <a:rPr lang="hr-HR" dirty="0" smtClean="0"/>
              <a:t> </a:t>
            </a:r>
            <a:r>
              <a:rPr lang="en-US" dirty="0" smtClean="0"/>
              <a:t>courts</a:t>
            </a:r>
            <a:r>
              <a:rPr lang="en-US" dirty="0"/>
              <a:t>, the opportunity to prevent or put right the alleged violations of the Convention. </a:t>
            </a:r>
            <a:endParaRPr lang="hr-HR" dirty="0" smtClean="0"/>
          </a:p>
          <a:p>
            <a:r>
              <a:rPr lang="hr-HR" dirty="0" smtClean="0"/>
              <a:t>„</a:t>
            </a:r>
            <a:r>
              <a:rPr lang="en-US" dirty="0" smtClean="0"/>
              <a:t>The </a:t>
            </a:r>
            <a:r>
              <a:rPr lang="en-US" dirty="0"/>
              <a:t>exhaustion rule may be described as one that is golden rather than cast in stone</a:t>
            </a:r>
            <a:r>
              <a:rPr lang="en-US" dirty="0" smtClean="0"/>
              <a:t>.</a:t>
            </a:r>
            <a:r>
              <a:rPr lang="hr-HR" dirty="0" smtClean="0"/>
              <a:t>” - ECHR</a:t>
            </a:r>
            <a:r>
              <a:rPr lang="en-US" dirty="0"/>
              <a:t> (D.H. and Others v. the Czech Republic [GC], §§ 116-18</a:t>
            </a:r>
            <a:r>
              <a:rPr lang="en-US" dirty="0" smtClean="0"/>
              <a:t>)</a:t>
            </a:r>
            <a:r>
              <a:rPr lang="hr-HR" dirty="0" smtClean="0"/>
              <a:t>.</a:t>
            </a:r>
          </a:p>
          <a:p>
            <a:r>
              <a:rPr lang="en-US" dirty="0"/>
              <a:t>Applicants are only obliged to exhaust domestic remedies which are available </a:t>
            </a:r>
            <a:r>
              <a:rPr lang="en-US" dirty="0" smtClean="0"/>
              <a:t>in</a:t>
            </a:r>
            <a:r>
              <a:rPr lang="hr-HR" dirty="0" smtClean="0"/>
              <a:t> </a:t>
            </a:r>
            <a:r>
              <a:rPr lang="en-US" dirty="0" smtClean="0"/>
              <a:t>theory </a:t>
            </a:r>
            <a:r>
              <a:rPr lang="en-US" dirty="0"/>
              <a:t>and in practice at the relevant time and which they can directly institute themselves </a:t>
            </a:r>
            <a:r>
              <a:rPr lang="en-US" dirty="0" smtClean="0"/>
              <a:t>–</a:t>
            </a:r>
            <a:r>
              <a:rPr lang="hr-HR" dirty="0" smtClean="0"/>
              <a:t> </a:t>
            </a:r>
            <a:r>
              <a:rPr lang="en-US" dirty="0" smtClean="0"/>
              <a:t>that </a:t>
            </a:r>
            <a:r>
              <a:rPr lang="en-US" dirty="0"/>
              <a:t>is to say, remedies that are accessible, capable of providing redress in respect of </a:t>
            </a:r>
            <a:r>
              <a:rPr lang="en-US" dirty="0" smtClean="0"/>
              <a:t>their</a:t>
            </a:r>
            <a:r>
              <a:rPr lang="hr-HR" dirty="0" smtClean="0"/>
              <a:t> </a:t>
            </a:r>
            <a:r>
              <a:rPr lang="en-US" dirty="0" smtClean="0"/>
              <a:t>complaints </a:t>
            </a:r>
            <a:r>
              <a:rPr lang="en-US" dirty="0"/>
              <a:t>and offering reasonable prospects of success (</a:t>
            </a:r>
            <a:r>
              <a:rPr lang="en-US" dirty="0" err="1"/>
              <a:t>Sejdovic</a:t>
            </a:r>
            <a:r>
              <a:rPr lang="en-US" dirty="0"/>
              <a:t> v. Italy [GC], § </a:t>
            </a:r>
            <a:r>
              <a:rPr lang="en-US" dirty="0" smtClean="0"/>
              <a:t>46</a:t>
            </a:r>
            <a:r>
              <a:rPr lang="hr-HR" dirty="0" smtClean="0"/>
              <a:t>).</a:t>
            </a:r>
            <a:endParaRPr lang="hr-HR" dirty="0"/>
          </a:p>
        </p:txBody>
      </p:sp>
      <p:pic>
        <p:nvPicPr>
          <p:cNvPr id="4" name="Slika 3"/>
          <p:cNvPicPr>
            <a:picLocks noChangeAspect="1"/>
          </p:cNvPicPr>
          <p:nvPr/>
        </p:nvPicPr>
        <p:blipFill>
          <a:blip r:embed="rId2"/>
          <a:stretch>
            <a:fillRect/>
          </a:stretch>
        </p:blipFill>
        <p:spPr>
          <a:xfrm>
            <a:off x="0" y="1"/>
            <a:ext cx="2791326" cy="962526"/>
          </a:xfrm>
          <a:prstGeom prst="rect">
            <a:avLst/>
          </a:prstGeom>
        </p:spPr>
      </p:pic>
      <p:pic>
        <p:nvPicPr>
          <p:cNvPr id="5" name="Slika 4"/>
          <p:cNvPicPr>
            <a:picLocks noChangeAspect="1"/>
          </p:cNvPicPr>
          <p:nvPr/>
        </p:nvPicPr>
        <p:blipFill>
          <a:blip r:embed="rId3"/>
          <a:stretch>
            <a:fillRect/>
          </a:stretch>
        </p:blipFill>
        <p:spPr>
          <a:xfrm>
            <a:off x="3424989" y="7709"/>
            <a:ext cx="2646948" cy="962527"/>
          </a:xfrm>
          <a:prstGeom prst="rect">
            <a:avLst/>
          </a:prstGeom>
        </p:spPr>
      </p:pic>
      <p:pic>
        <p:nvPicPr>
          <p:cNvPr id="6" name="Slika 5"/>
          <p:cNvPicPr>
            <a:picLocks noChangeAspect="1"/>
          </p:cNvPicPr>
          <p:nvPr/>
        </p:nvPicPr>
        <p:blipFill>
          <a:blip r:embed="rId4"/>
          <a:stretch>
            <a:fillRect/>
          </a:stretch>
        </p:blipFill>
        <p:spPr>
          <a:xfrm>
            <a:off x="6761747" y="7709"/>
            <a:ext cx="2935705" cy="962527"/>
          </a:xfrm>
          <a:prstGeom prst="rect">
            <a:avLst/>
          </a:prstGeom>
        </p:spPr>
      </p:pic>
      <p:pic>
        <p:nvPicPr>
          <p:cNvPr id="7" name="Slika 6"/>
          <p:cNvPicPr>
            <a:picLocks noChangeAspect="1"/>
          </p:cNvPicPr>
          <p:nvPr/>
        </p:nvPicPr>
        <p:blipFill>
          <a:blip r:embed="rId5"/>
          <a:stretch>
            <a:fillRect/>
          </a:stretch>
        </p:blipFill>
        <p:spPr>
          <a:xfrm>
            <a:off x="10228222" y="7709"/>
            <a:ext cx="1963779" cy="954818"/>
          </a:xfrm>
          <a:prstGeom prst="rect">
            <a:avLst/>
          </a:prstGeom>
        </p:spPr>
      </p:pic>
    </p:spTree>
    <p:extLst>
      <p:ext uri="{BB962C8B-B14F-4D97-AF65-F5344CB8AC3E}">
        <p14:creationId xmlns:p14="http://schemas.microsoft.com/office/powerpoint/2010/main" val="3349866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775" y="618517"/>
            <a:ext cx="7363951" cy="1596177"/>
          </a:xfrm>
        </p:spPr>
        <p:txBody>
          <a:bodyPr>
            <a:normAutofit/>
          </a:bodyPr>
          <a:lstStyle/>
          <a:p>
            <a:r>
              <a:rPr lang="en-US" dirty="0"/>
              <a:t>Non-compliance with the six-month time-limit</a:t>
            </a:r>
            <a:br>
              <a:rPr lang="en-US" dirty="0"/>
            </a:br>
            <a:endParaRPr lang="hr-HR" dirty="0"/>
          </a:p>
        </p:txBody>
      </p:sp>
      <p:sp>
        <p:nvSpPr>
          <p:cNvPr id="3" name="Rezervirano mjesto sadržaja 2"/>
          <p:cNvSpPr>
            <a:spLocks noGrp="1"/>
          </p:cNvSpPr>
          <p:nvPr>
            <p:ph sz="quarter" idx="13"/>
          </p:nvPr>
        </p:nvSpPr>
        <p:spPr/>
        <p:txBody>
          <a:bodyPr>
            <a:normAutofit/>
          </a:bodyPr>
          <a:lstStyle/>
          <a:p>
            <a:r>
              <a:rPr lang="en-US" dirty="0"/>
              <a:t>Article 35 § 1 – Admissibility criteria</a:t>
            </a:r>
          </a:p>
          <a:p>
            <a:r>
              <a:rPr lang="en-US" dirty="0"/>
              <a:t>“1. The Court may only deal with the matter … within a period of six months from the date on </a:t>
            </a:r>
            <a:r>
              <a:rPr lang="en-US" dirty="0" smtClean="0"/>
              <a:t>which</a:t>
            </a:r>
            <a:r>
              <a:rPr lang="hr-HR" dirty="0" smtClean="0"/>
              <a:t> </a:t>
            </a:r>
            <a:r>
              <a:rPr lang="en-US" dirty="0" smtClean="0"/>
              <a:t>the </a:t>
            </a:r>
            <a:r>
              <a:rPr lang="en-US" dirty="0"/>
              <a:t>final decision was taken</a:t>
            </a:r>
            <a:r>
              <a:rPr lang="en-US" dirty="0" smtClean="0"/>
              <a:t>.”</a:t>
            </a:r>
            <a:endParaRPr lang="hr-HR" dirty="0" smtClean="0"/>
          </a:p>
          <a:p>
            <a:r>
              <a:rPr lang="en-US" dirty="0"/>
              <a:t>The six-month period runs from the final decision in the process of exhaustion </a:t>
            </a:r>
            <a:r>
              <a:rPr lang="en-US" dirty="0" smtClean="0"/>
              <a:t>of</a:t>
            </a:r>
            <a:r>
              <a:rPr lang="hr-HR" dirty="0" smtClean="0"/>
              <a:t> </a:t>
            </a:r>
            <a:r>
              <a:rPr lang="en-US" dirty="0" smtClean="0"/>
              <a:t>domestic </a:t>
            </a:r>
            <a:r>
              <a:rPr lang="en-US" dirty="0"/>
              <a:t>remedies (Paul and Audrey Edwards v. the United Kingdom (</a:t>
            </a:r>
            <a:r>
              <a:rPr lang="en-US" dirty="0" err="1" smtClean="0"/>
              <a:t>dec.</a:t>
            </a:r>
            <a:r>
              <a:rPr lang="hr-HR" dirty="0" smtClean="0"/>
              <a:t>)).</a:t>
            </a:r>
          </a:p>
          <a:p>
            <a:r>
              <a:rPr lang="en-US" dirty="0"/>
              <a:t>The six-month period starts running from the date on which the applicant and/or his </a:t>
            </a:r>
            <a:r>
              <a:rPr lang="en-US" dirty="0" smtClean="0"/>
              <a:t>or</a:t>
            </a:r>
            <a:r>
              <a:rPr lang="hr-HR" dirty="0" smtClean="0"/>
              <a:t> </a:t>
            </a:r>
            <a:r>
              <a:rPr lang="en-US" dirty="0" smtClean="0"/>
              <a:t>her </a:t>
            </a:r>
            <a:r>
              <a:rPr lang="en-US" dirty="0"/>
              <a:t>representative has sufficient knowledge of the final domestic decision (</a:t>
            </a:r>
            <a:r>
              <a:rPr lang="en-US" dirty="0" err="1"/>
              <a:t>Koç</a:t>
            </a:r>
            <a:r>
              <a:rPr lang="en-US" dirty="0"/>
              <a:t> and </a:t>
            </a:r>
            <a:r>
              <a:rPr lang="en-US" dirty="0" err="1" smtClean="0"/>
              <a:t>Tosun</a:t>
            </a:r>
            <a:r>
              <a:rPr lang="hr-HR" dirty="0" smtClean="0"/>
              <a:t> </a:t>
            </a:r>
            <a:r>
              <a:rPr lang="en-US" dirty="0" smtClean="0"/>
              <a:t>v</a:t>
            </a:r>
            <a:r>
              <a:rPr lang="en-US" dirty="0"/>
              <a:t>. Turkey (</a:t>
            </a:r>
            <a:r>
              <a:rPr lang="en-US" dirty="0" err="1"/>
              <a:t>dec.</a:t>
            </a:r>
            <a:r>
              <a:rPr lang="en-US" dirty="0"/>
              <a:t>)).</a:t>
            </a:r>
            <a:endParaRPr lang="hr-HR" dirty="0"/>
          </a:p>
        </p:txBody>
      </p:sp>
      <p:pic>
        <p:nvPicPr>
          <p:cNvPr id="4" name="Slika 3"/>
          <p:cNvPicPr>
            <a:picLocks noChangeAspect="1"/>
          </p:cNvPicPr>
          <p:nvPr/>
        </p:nvPicPr>
        <p:blipFill>
          <a:blip r:embed="rId2"/>
          <a:stretch>
            <a:fillRect/>
          </a:stretch>
        </p:blipFill>
        <p:spPr>
          <a:xfrm>
            <a:off x="9111916" y="0"/>
            <a:ext cx="3080084" cy="2401010"/>
          </a:xfrm>
          <a:prstGeom prst="rect">
            <a:avLst/>
          </a:prstGeom>
        </p:spPr>
      </p:pic>
    </p:spTree>
    <p:extLst>
      <p:ext uri="{BB962C8B-B14F-4D97-AF65-F5344CB8AC3E}">
        <p14:creationId xmlns:p14="http://schemas.microsoft.com/office/powerpoint/2010/main" val="424169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Anonymous application</a:t>
            </a:r>
          </a:p>
        </p:txBody>
      </p:sp>
      <p:sp>
        <p:nvSpPr>
          <p:cNvPr id="3" name="Rezervirano mjesto sadržaja 2"/>
          <p:cNvSpPr>
            <a:spLocks noGrp="1"/>
          </p:cNvSpPr>
          <p:nvPr>
            <p:ph sz="quarter" idx="13"/>
          </p:nvPr>
        </p:nvSpPr>
        <p:spPr>
          <a:xfrm>
            <a:off x="0" y="2367092"/>
            <a:ext cx="8919411" cy="4490908"/>
          </a:xfrm>
        </p:spPr>
        <p:txBody>
          <a:bodyPr>
            <a:normAutofit/>
          </a:bodyPr>
          <a:lstStyle/>
          <a:p>
            <a:r>
              <a:rPr lang="en-US" dirty="0"/>
              <a:t>The </a:t>
            </a:r>
            <a:r>
              <a:rPr lang="en-US" dirty="0" smtClean="0"/>
              <a:t>applicant</a:t>
            </a:r>
            <a:r>
              <a:rPr lang="hr-HR" dirty="0" smtClean="0"/>
              <a:t> </a:t>
            </a:r>
            <a:r>
              <a:rPr lang="en-US" dirty="0" smtClean="0"/>
              <a:t>must </a:t>
            </a:r>
            <a:r>
              <a:rPr lang="en-US" dirty="0"/>
              <a:t>be duly identified in the application </a:t>
            </a:r>
            <a:r>
              <a:rPr lang="en-US" dirty="0" smtClean="0"/>
              <a:t>form</a:t>
            </a:r>
            <a:r>
              <a:rPr lang="hr-HR" dirty="0" smtClean="0"/>
              <a:t>.</a:t>
            </a:r>
            <a:endParaRPr lang="hr-HR" dirty="0"/>
          </a:p>
          <a:p>
            <a:r>
              <a:rPr lang="en-US" dirty="0"/>
              <a:t>The Court alone is competent to determine whether an application is </a:t>
            </a:r>
            <a:r>
              <a:rPr lang="en-US" dirty="0" smtClean="0"/>
              <a:t>anonymous</a:t>
            </a:r>
            <a:r>
              <a:rPr lang="hr-HR" dirty="0" smtClean="0"/>
              <a:t> </a:t>
            </a:r>
            <a:r>
              <a:rPr lang="en-US" dirty="0" smtClean="0"/>
              <a:t>within </a:t>
            </a:r>
            <a:r>
              <a:rPr lang="en-US" dirty="0"/>
              <a:t>the meaning of Article 35 § 2 (a) (</a:t>
            </a:r>
            <a:r>
              <a:rPr lang="en-US" dirty="0" err="1"/>
              <a:t>Sindicatul</a:t>
            </a:r>
            <a:r>
              <a:rPr lang="en-US" dirty="0"/>
              <a:t> </a:t>
            </a:r>
            <a:r>
              <a:rPr lang="en-US" dirty="0" err="1"/>
              <a:t>Păstorul</a:t>
            </a:r>
            <a:r>
              <a:rPr lang="en-US" dirty="0"/>
              <a:t> </a:t>
            </a:r>
            <a:r>
              <a:rPr lang="en-US" dirty="0" err="1"/>
              <a:t>cel</a:t>
            </a:r>
            <a:r>
              <a:rPr lang="en-US" dirty="0"/>
              <a:t> Bun v. Romania [GC], § 69</a:t>
            </a:r>
            <a:r>
              <a:rPr lang="en-US" dirty="0" smtClean="0"/>
              <a:t>).</a:t>
            </a:r>
            <a:endParaRPr lang="hr-HR" dirty="0" smtClean="0"/>
          </a:p>
          <a:p>
            <a:r>
              <a:rPr lang="en-US" dirty="0"/>
              <a:t>An application to the Court is regarded as anonymous where the case file does </a:t>
            </a:r>
            <a:r>
              <a:rPr lang="en-US" dirty="0" smtClean="0"/>
              <a:t>not</a:t>
            </a:r>
            <a:r>
              <a:rPr lang="hr-HR" dirty="0" smtClean="0"/>
              <a:t> </a:t>
            </a:r>
            <a:r>
              <a:rPr lang="en-US" dirty="0" smtClean="0"/>
              <a:t>indicate </a:t>
            </a:r>
            <a:r>
              <a:rPr lang="en-US" dirty="0"/>
              <a:t>any element enabling the Court to identify the applicant (“</a:t>
            </a:r>
            <a:r>
              <a:rPr lang="en-US" dirty="0" err="1"/>
              <a:t>Blondje</a:t>
            </a:r>
            <a:r>
              <a:rPr lang="en-US" dirty="0"/>
              <a:t>” v. </a:t>
            </a:r>
            <a:r>
              <a:rPr lang="en-US" dirty="0" smtClean="0"/>
              <a:t>the</a:t>
            </a:r>
            <a:r>
              <a:rPr lang="hr-HR" dirty="0" smtClean="0"/>
              <a:t> </a:t>
            </a:r>
            <a:r>
              <a:rPr lang="en-US" dirty="0" smtClean="0"/>
              <a:t>Netherlands </a:t>
            </a:r>
            <a:r>
              <a:rPr lang="en-US" dirty="0"/>
              <a:t>(</a:t>
            </a:r>
            <a:r>
              <a:rPr lang="en-US" dirty="0" err="1"/>
              <a:t>dec</a:t>
            </a:r>
            <a:r>
              <a:rPr lang="en-US" dirty="0" err="1" smtClean="0"/>
              <a:t>.</a:t>
            </a:r>
            <a:r>
              <a:rPr lang="en-US" dirty="0" smtClean="0"/>
              <a:t>)</a:t>
            </a:r>
            <a:r>
              <a:rPr lang="hr-HR" dirty="0" smtClean="0"/>
              <a:t>.</a:t>
            </a:r>
          </a:p>
          <a:p>
            <a:r>
              <a:rPr lang="en-US" dirty="0"/>
              <a:t> </a:t>
            </a:r>
            <a:r>
              <a:rPr lang="hr-HR" dirty="0" smtClean="0"/>
              <a:t>If the </a:t>
            </a:r>
            <a:r>
              <a:rPr lang="en-US" dirty="0" smtClean="0"/>
              <a:t>applicants have</a:t>
            </a:r>
            <a:r>
              <a:rPr lang="hr-HR" dirty="0" smtClean="0"/>
              <a:t> </a:t>
            </a:r>
            <a:r>
              <a:rPr lang="en-US" dirty="0" smtClean="0"/>
              <a:t>submitted </a:t>
            </a:r>
            <a:r>
              <a:rPr lang="en-US" dirty="0"/>
              <a:t>factual and legal information enabling the Court to identify them and establish </a:t>
            </a:r>
            <a:r>
              <a:rPr lang="en-US" dirty="0" smtClean="0"/>
              <a:t>their</a:t>
            </a:r>
            <a:r>
              <a:rPr lang="hr-HR" dirty="0" smtClean="0"/>
              <a:t> </a:t>
            </a:r>
            <a:r>
              <a:rPr lang="en-US" dirty="0" smtClean="0"/>
              <a:t>links </a:t>
            </a:r>
            <a:r>
              <a:rPr lang="en-US" dirty="0"/>
              <a:t>with the facts in issue and the complaint </a:t>
            </a:r>
            <a:r>
              <a:rPr lang="en-US" dirty="0" smtClean="0"/>
              <a:t>raised</a:t>
            </a:r>
            <a:r>
              <a:rPr lang="hr-HR" dirty="0" smtClean="0"/>
              <a:t> – Art. </a:t>
            </a:r>
            <a:r>
              <a:rPr lang="hr-HR" dirty="0"/>
              <a:t>35 § 2 (a</a:t>
            </a:r>
            <a:r>
              <a:rPr lang="hr-HR" dirty="0" smtClean="0"/>
              <a:t>) </a:t>
            </a:r>
            <a:r>
              <a:rPr lang="en-US" dirty="0" smtClean="0"/>
              <a:t>does not apply.</a:t>
            </a:r>
            <a:endParaRPr lang="en-US" dirty="0"/>
          </a:p>
        </p:txBody>
      </p:sp>
      <p:pic>
        <p:nvPicPr>
          <p:cNvPr id="4" name="Slika 3"/>
          <p:cNvPicPr>
            <a:picLocks noChangeAspect="1"/>
          </p:cNvPicPr>
          <p:nvPr/>
        </p:nvPicPr>
        <p:blipFill>
          <a:blip r:embed="rId2"/>
          <a:stretch>
            <a:fillRect/>
          </a:stretch>
        </p:blipFill>
        <p:spPr>
          <a:xfrm>
            <a:off x="9480885" y="2214694"/>
            <a:ext cx="2711116" cy="2597938"/>
          </a:xfrm>
          <a:prstGeom prst="rect">
            <a:avLst/>
          </a:prstGeom>
        </p:spPr>
      </p:pic>
      <p:pic>
        <p:nvPicPr>
          <p:cNvPr id="5" name="Slika 4"/>
          <p:cNvPicPr>
            <a:picLocks noChangeAspect="1"/>
          </p:cNvPicPr>
          <p:nvPr/>
        </p:nvPicPr>
        <p:blipFill>
          <a:blip r:embed="rId3"/>
          <a:stretch>
            <a:fillRect/>
          </a:stretch>
        </p:blipFill>
        <p:spPr>
          <a:xfrm>
            <a:off x="9480885" y="4812632"/>
            <a:ext cx="2711115" cy="2045368"/>
          </a:xfrm>
          <a:prstGeom prst="rect">
            <a:avLst/>
          </a:prstGeom>
        </p:spPr>
      </p:pic>
    </p:spTree>
    <p:extLst>
      <p:ext uri="{BB962C8B-B14F-4D97-AF65-F5344CB8AC3E}">
        <p14:creationId xmlns:p14="http://schemas.microsoft.com/office/powerpoint/2010/main" val="1362558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67200" y="0"/>
            <a:ext cx="7010400" cy="1596177"/>
          </a:xfrm>
        </p:spPr>
        <p:txBody>
          <a:bodyPr/>
          <a:lstStyle/>
          <a:p>
            <a:r>
              <a:rPr lang="hr-HR" dirty="0"/>
              <a:t>Substantially the same</a:t>
            </a:r>
          </a:p>
        </p:txBody>
      </p:sp>
      <p:sp>
        <p:nvSpPr>
          <p:cNvPr id="3" name="Rezervirano mjesto sadržaja 2"/>
          <p:cNvSpPr>
            <a:spLocks noGrp="1"/>
          </p:cNvSpPr>
          <p:nvPr>
            <p:ph sz="quarter" idx="13"/>
          </p:nvPr>
        </p:nvSpPr>
        <p:spPr>
          <a:xfrm>
            <a:off x="5117432" y="1596177"/>
            <a:ext cx="6160168" cy="5013170"/>
          </a:xfrm>
        </p:spPr>
        <p:txBody>
          <a:bodyPr>
            <a:normAutofit/>
          </a:bodyPr>
          <a:lstStyle/>
          <a:p>
            <a:r>
              <a:rPr lang="en-US" dirty="0"/>
              <a:t>An application or a complaint is declared inadmissible if it “is substantially the </a:t>
            </a:r>
            <a:r>
              <a:rPr lang="en-US" dirty="0" smtClean="0"/>
              <a:t>same</a:t>
            </a:r>
            <a:r>
              <a:rPr lang="hr-HR" dirty="0" smtClean="0"/>
              <a:t> </a:t>
            </a:r>
            <a:r>
              <a:rPr lang="en-US" dirty="0" smtClean="0"/>
              <a:t>as </a:t>
            </a:r>
            <a:r>
              <a:rPr lang="en-US" dirty="0"/>
              <a:t>a matter that has already been examined by the Court … and contains no relevant </a:t>
            </a:r>
            <a:r>
              <a:rPr lang="en-US" dirty="0" smtClean="0"/>
              <a:t>new</a:t>
            </a:r>
            <a:r>
              <a:rPr lang="hr-HR" dirty="0" smtClean="0"/>
              <a:t> </a:t>
            </a:r>
            <a:r>
              <a:rPr lang="en-US" dirty="0" smtClean="0"/>
              <a:t>information</a:t>
            </a:r>
            <a:r>
              <a:rPr lang="en-US" dirty="0"/>
              <a:t>”. </a:t>
            </a:r>
            <a:endParaRPr lang="hr-HR" dirty="0" smtClean="0"/>
          </a:p>
          <a:p>
            <a:endParaRPr lang="hr-HR" dirty="0" smtClean="0"/>
          </a:p>
          <a:p>
            <a:r>
              <a:rPr lang="en-US" dirty="0" smtClean="0"/>
              <a:t>Also, if the complaint is substantially the same as a matter submitted to another procedure of international investigation or settlement, the Court’s jurisdiction is excluded.</a:t>
            </a:r>
            <a:endParaRPr lang="en-US" dirty="0"/>
          </a:p>
        </p:txBody>
      </p:sp>
      <p:pic>
        <p:nvPicPr>
          <p:cNvPr id="5" name="Slika 4"/>
          <p:cNvPicPr>
            <a:picLocks noChangeAspect="1"/>
          </p:cNvPicPr>
          <p:nvPr/>
        </p:nvPicPr>
        <p:blipFill>
          <a:blip r:embed="rId2"/>
          <a:stretch>
            <a:fillRect/>
          </a:stretch>
        </p:blipFill>
        <p:spPr>
          <a:xfrm>
            <a:off x="-626" y="0"/>
            <a:ext cx="5118058" cy="6858001"/>
          </a:xfrm>
          <a:prstGeom prst="rect">
            <a:avLst/>
          </a:prstGeom>
        </p:spPr>
      </p:pic>
    </p:spTree>
    <p:extLst>
      <p:ext uri="{BB962C8B-B14F-4D97-AF65-F5344CB8AC3E}">
        <p14:creationId xmlns:p14="http://schemas.microsoft.com/office/powerpoint/2010/main" val="3710675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45860" y="0"/>
            <a:ext cx="10364451" cy="1596177"/>
          </a:xfrm>
        </p:spPr>
        <p:txBody>
          <a:bodyPr/>
          <a:lstStyle/>
          <a:p>
            <a:r>
              <a:rPr lang="en-US" dirty="0"/>
              <a:t>Abuse of the right of application</a:t>
            </a:r>
            <a:endParaRPr lang="hr-HR" dirty="0"/>
          </a:p>
        </p:txBody>
      </p:sp>
      <p:sp>
        <p:nvSpPr>
          <p:cNvPr id="3" name="Rezervirano mjesto sadržaja 2"/>
          <p:cNvSpPr>
            <a:spLocks noGrp="1"/>
          </p:cNvSpPr>
          <p:nvPr>
            <p:ph sz="quarter" idx="13"/>
          </p:nvPr>
        </p:nvSpPr>
        <p:spPr>
          <a:xfrm>
            <a:off x="224590" y="1596177"/>
            <a:ext cx="9111916" cy="5261823"/>
          </a:xfrm>
        </p:spPr>
        <p:txBody>
          <a:bodyPr>
            <a:normAutofit fontScale="92500" lnSpcReduction="10000"/>
          </a:bodyPr>
          <a:lstStyle/>
          <a:p>
            <a:r>
              <a:rPr lang="en-US" dirty="0"/>
              <a:t>An application is an abuse of the right of application if it is knowingly based </a:t>
            </a:r>
            <a:r>
              <a:rPr lang="en-US" dirty="0" smtClean="0"/>
              <a:t>on</a:t>
            </a:r>
            <a:r>
              <a:rPr lang="hr-HR" dirty="0" smtClean="0"/>
              <a:t> </a:t>
            </a:r>
            <a:r>
              <a:rPr lang="en-US" dirty="0" smtClean="0"/>
              <a:t>untrue </a:t>
            </a:r>
            <a:r>
              <a:rPr lang="en-US" dirty="0"/>
              <a:t>facts with a view to deceiving the Court (</a:t>
            </a:r>
            <a:r>
              <a:rPr lang="en-US" dirty="0" err="1"/>
              <a:t>Varbanov</a:t>
            </a:r>
            <a:r>
              <a:rPr lang="en-US" dirty="0"/>
              <a:t> v. Bulgaria, § </a:t>
            </a:r>
            <a:r>
              <a:rPr lang="en-US" dirty="0" smtClean="0"/>
              <a:t>36</a:t>
            </a:r>
            <a:r>
              <a:rPr lang="hr-HR" dirty="0" smtClean="0"/>
              <a:t>).</a:t>
            </a:r>
          </a:p>
          <a:p>
            <a:r>
              <a:rPr lang="en-US" dirty="0"/>
              <a:t>There will be an abuse of the right of application where the applicant, in his or </a:t>
            </a:r>
            <a:r>
              <a:rPr lang="en-US" dirty="0" smtClean="0"/>
              <a:t>her</a:t>
            </a:r>
            <a:r>
              <a:rPr lang="hr-HR" dirty="0" smtClean="0"/>
              <a:t> </a:t>
            </a:r>
            <a:r>
              <a:rPr lang="en-US" dirty="0" smtClean="0"/>
              <a:t>correspondence </a:t>
            </a:r>
            <a:r>
              <a:rPr lang="en-US" dirty="0"/>
              <a:t>with the Court, uses particularly vexatious, insulting, threatening </a:t>
            </a:r>
            <a:r>
              <a:rPr lang="en-US" dirty="0" smtClean="0"/>
              <a:t>or</a:t>
            </a:r>
            <a:r>
              <a:rPr lang="hr-HR" dirty="0" smtClean="0"/>
              <a:t> </a:t>
            </a:r>
            <a:r>
              <a:rPr lang="en-US" dirty="0" smtClean="0"/>
              <a:t>provocative </a:t>
            </a:r>
            <a:r>
              <a:rPr lang="en-US" dirty="0"/>
              <a:t>language – whether this be against the respondent government, its Agent, </a:t>
            </a:r>
            <a:r>
              <a:rPr lang="en-US" dirty="0" smtClean="0"/>
              <a:t>the</a:t>
            </a:r>
            <a:r>
              <a:rPr lang="hr-HR" dirty="0" smtClean="0"/>
              <a:t> </a:t>
            </a:r>
            <a:r>
              <a:rPr lang="en-US" dirty="0" smtClean="0"/>
              <a:t>authorities </a:t>
            </a:r>
            <a:r>
              <a:rPr lang="en-US" dirty="0"/>
              <a:t>of the respondent State, the Court itself, its judges, its Registry or members </a:t>
            </a:r>
            <a:r>
              <a:rPr lang="en-US" dirty="0" smtClean="0"/>
              <a:t>thereof</a:t>
            </a:r>
            <a:r>
              <a:rPr lang="hr-HR" dirty="0" smtClean="0"/>
              <a:t> </a:t>
            </a:r>
            <a:r>
              <a:rPr lang="en-US" dirty="0" smtClean="0"/>
              <a:t>(</a:t>
            </a:r>
            <a:r>
              <a:rPr lang="en-US" dirty="0" err="1"/>
              <a:t>Řehák</a:t>
            </a:r>
            <a:r>
              <a:rPr lang="en-US" dirty="0"/>
              <a:t> v. the Czech Republic (</a:t>
            </a:r>
            <a:r>
              <a:rPr lang="en-US" dirty="0" err="1"/>
              <a:t>dec</a:t>
            </a:r>
            <a:r>
              <a:rPr lang="en-US" dirty="0" err="1" smtClean="0"/>
              <a:t>.</a:t>
            </a:r>
            <a:r>
              <a:rPr lang="en-US" dirty="0" smtClean="0"/>
              <a:t>)</a:t>
            </a:r>
            <a:r>
              <a:rPr lang="hr-HR" dirty="0" smtClean="0"/>
              <a:t>.</a:t>
            </a:r>
          </a:p>
          <a:p>
            <a:r>
              <a:rPr lang="en-US" dirty="0" smtClean="0"/>
              <a:t>Intentional disclosure of confidential information (settlement).</a:t>
            </a:r>
          </a:p>
          <a:p>
            <a:r>
              <a:rPr lang="en-US" dirty="0" smtClean="0"/>
              <a:t>Applicant repeatedly lodges</a:t>
            </a:r>
            <a:r>
              <a:rPr lang="hr-HR" dirty="0" smtClean="0"/>
              <a:t> </a:t>
            </a:r>
            <a:r>
              <a:rPr lang="en-US" dirty="0" smtClean="0"/>
              <a:t>vexatious </a:t>
            </a:r>
            <a:r>
              <a:rPr lang="en-US" dirty="0"/>
              <a:t>and manifestly ill-founded applications with the Court that are similar to </a:t>
            </a:r>
            <a:r>
              <a:rPr lang="en-US" dirty="0" smtClean="0"/>
              <a:t>an</a:t>
            </a:r>
            <a:r>
              <a:rPr lang="hr-HR" dirty="0" smtClean="0"/>
              <a:t> </a:t>
            </a:r>
            <a:r>
              <a:rPr lang="en-US" dirty="0" smtClean="0"/>
              <a:t>application </a:t>
            </a:r>
            <a:r>
              <a:rPr lang="en-US" dirty="0"/>
              <a:t>that he or she has lodged in the past that has already been declared </a:t>
            </a:r>
            <a:r>
              <a:rPr lang="en-US" dirty="0" smtClean="0"/>
              <a:t>inadmissible</a:t>
            </a:r>
            <a:r>
              <a:rPr lang="hr-HR" dirty="0" smtClean="0"/>
              <a:t> </a:t>
            </a:r>
            <a:r>
              <a:rPr lang="en-US" dirty="0" smtClean="0"/>
              <a:t>(</a:t>
            </a:r>
            <a:r>
              <a:rPr lang="en-US" dirty="0"/>
              <a:t>M. v. the United Kingdom and </a:t>
            </a:r>
            <a:r>
              <a:rPr lang="en-US" dirty="0" err="1"/>
              <a:t>Philis</a:t>
            </a:r>
            <a:r>
              <a:rPr lang="en-US" dirty="0"/>
              <a:t> v. Greece, both Commission </a:t>
            </a:r>
            <a:r>
              <a:rPr lang="en-US" dirty="0" smtClean="0"/>
              <a:t>decisions</a:t>
            </a:r>
            <a:r>
              <a:rPr lang="hr-HR" dirty="0" smtClean="0"/>
              <a:t>).</a:t>
            </a:r>
            <a:endParaRPr lang="hr-HR" dirty="0"/>
          </a:p>
        </p:txBody>
      </p:sp>
      <p:pic>
        <p:nvPicPr>
          <p:cNvPr id="4" name="Slika 3"/>
          <p:cNvPicPr>
            <a:picLocks noChangeAspect="1"/>
          </p:cNvPicPr>
          <p:nvPr/>
        </p:nvPicPr>
        <p:blipFill>
          <a:blip r:embed="rId2"/>
          <a:stretch>
            <a:fillRect/>
          </a:stretch>
        </p:blipFill>
        <p:spPr>
          <a:xfrm>
            <a:off x="9336506" y="3609473"/>
            <a:ext cx="2855494" cy="1743075"/>
          </a:xfrm>
          <a:prstGeom prst="rect">
            <a:avLst/>
          </a:prstGeom>
        </p:spPr>
      </p:pic>
      <p:pic>
        <p:nvPicPr>
          <p:cNvPr id="5" name="Slika 4"/>
          <p:cNvPicPr>
            <a:picLocks noChangeAspect="1"/>
          </p:cNvPicPr>
          <p:nvPr/>
        </p:nvPicPr>
        <p:blipFill>
          <a:blip r:embed="rId3"/>
          <a:stretch>
            <a:fillRect/>
          </a:stretch>
        </p:blipFill>
        <p:spPr>
          <a:xfrm>
            <a:off x="9336506" y="1596176"/>
            <a:ext cx="2855494" cy="2013297"/>
          </a:xfrm>
          <a:prstGeom prst="rect">
            <a:avLst/>
          </a:prstGeom>
        </p:spPr>
      </p:pic>
      <p:pic>
        <p:nvPicPr>
          <p:cNvPr id="6" name="Slika 5"/>
          <p:cNvPicPr>
            <a:picLocks noChangeAspect="1"/>
          </p:cNvPicPr>
          <p:nvPr/>
        </p:nvPicPr>
        <p:blipFill>
          <a:blip r:embed="rId4"/>
          <a:stretch>
            <a:fillRect/>
          </a:stretch>
        </p:blipFill>
        <p:spPr>
          <a:xfrm>
            <a:off x="9336506" y="5352548"/>
            <a:ext cx="2855494" cy="1505452"/>
          </a:xfrm>
          <a:prstGeom prst="rect">
            <a:avLst/>
          </a:prstGeom>
        </p:spPr>
      </p:pic>
    </p:spTree>
    <p:extLst>
      <p:ext uri="{BB962C8B-B14F-4D97-AF65-F5344CB8AC3E}">
        <p14:creationId xmlns:p14="http://schemas.microsoft.com/office/powerpoint/2010/main" val="258238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Protection of fundamental rights and freedoms</a:t>
            </a:r>
            <a:endParaRPr lang="en-US" dirty="0"/>
          </a:p>
        </p:txBody>
      </p:sp>
      <p:sp>
        <p:nvSpPr>
          <p:cNvPr id="3" name="Rezervirano mjesto sadržaja 2"/>
          <p:cNvSpPr>
            <a:spLocks noGrp="1"/>
          </p:cNvSpPr>
          <p:nvPr>
            <p:ph sz="quarter" idx="13"/>
          </p:nvPr>
        </p:nvSpPr>
        <p:spPr>
          <a:xfrm>
            <a:off x="913774" y="2367092"/>
            <a:ext cx="7091237" cy="4274340"/>
          </a:xfrm>
        </p:spPr>
        <p:txBody>
          <a:bodyPr>
            <a:normAutofit/>
          </a:bodyPr>
          <a:lstStyle/>
          <a:p>
            <a:r>
              <a:rPr lang="en-US" dirty="0" smtClean="0"/>
              <a:t>Established by the Convention.</a:t>
            </a:r>
          </a:p>
          <a:p>
            <a:r>
              <a:rPr lang="en-US" dirty="0" smtClean="0"/>
              <a:t>The principle of subsidiarity (the task ensuring the </a:t>
            </a:r>
            <a:r>
              <a:rPr lang="en-US" dirty="0" smtClean="0"/>
              <a:t>ap</a:t>
            </a:r>
            <a:r>
              <a:rPr lang="hr-HR" dirty="0" smtClean="0"/>
              <a:t>p</a:t>
            </a:r>
            <a:r>
              <a:rPr lang="en-US" dirty="0" err="1" smtClean="0"/>
              <a:t>lication</a:t>
            </a:r>
            <a:r>
              <a:rPr lang="en-US" dirty="0" smtClean="0"/>
              <a:t> </a:t>
            </a:r>
            <a:r>
              <a:rPr lang="en-US" dirty="0" smtClean="0"/>
              <a:t>of the Convention falls primarily to the states – the ECHR acts only as a supervisory mechanism).</a:t>
            </a:r>
          </a:p>
          <a:p>
            <a:r>
              <a:rPr lang="en-US" dirty="0" smtClean="0"/>
              <a:t>Supervision by Strasbourg is triggered mainly by individual applications (individuals or legal persons).</a:t>
            </a:r>
          </a:p>
          <a:p>
            <a:r>
              <a:rPr lang="en-US" dirty="0" smtClean="0"/>
              <a:t>Individual – everyone living on the territory of the Council of Europe member states.</a:t>
            </a:r>
            <a:endParaRPr lang="en-US" dirty="0"/>
          </a:p>
        </p:txBody>
      </p:sp>
      <p:pic>
        <p:nvPicPr>
          <p:cNvPr id="4" name="Slika 3"/>
          <p:cNvPicPr>
            <a:picLocks noChangeAspect="1"/>
          </p:cNvPicPr>
          <p:nvPr/>
        </p:nvPicPr>
        <p:blipFill>
          <a:blip r:embed="rId2"/>
          <a:stretch>
            <a:fillRect/>
          </a:stretch>
        </p:blipFill>
        <p:spPr>
          <a:xfrm>
            <a:off x="8382000" y="4299284"/>
            <a:ext cx="3810000" cy="2558716"/>
          </a:xfrm>
          <a:prstGeom prst="rect">
            <a:avLst/>
          </a:prstGeom>
        </p:spPr>
      </p:pic>
      <p:pic>
        <p:nvPicPr>
          <p:cNvPr id="5" name="Slika 4"/>
          <p:cNvPicPr>
            <a:picLocks noChangeAspect="1"/>
          </p:cNvPicPr>
          <p:nvPr/>
        </p:nvPicPr>
        <p:blipFill>
          <a:blip r:embed="rId3"/>
          <a:stretch>
            <a:fillRect/>
          </a:stretch>
        </p:blipFill>
        <p:spPr>
          <a:xfrm>
            <a:off x="8381999" y="2214694"/>
            <a:ext cx="3810001" cy="2084590"/>
          </a:xfrm>
          <a:prstGeom prst="rect">
            <a:avLst/>
          </a:prstGeom>
        </p:spPr>
      </p:pic>
    </p:spTree>
    <p:extLst>
      <p:ext uri="{BB962C8B-B14F-4D97-AF65-F5344CB8AC3E}">
        <p14:creationId xmlns:p14="http://schemas.microsoft.com/office/powerpoint/2010/main" val="3637738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Incompatibility </a:t>
            </a:r>
            <a:r>
              <a:rPr lang="en-US" i="1" dirty="0" smtClean="0"/>
              <a:t>ratione personae</a:t>
            </a:r>
            <a:endParaRPr lang="en-US" i="1" dirty="0"/>
          </a:p>
        </p:txBody>
      </p:sp>
      <p:sp>
        <p:nvSpPr>
          <p:cNvPr id="3" name="Rezervirano mjesto sadržaja 2"/>
          <p:cNvSpPr>
            <a:spLocks noGrp="1"/>
          </p:cNvSpPr>
          <p:nvPr>
            <p:ph sz="quarter" idx="13"/>
          </p:nvPr>
        </p:nvSpPr>
        <p:spPr/>
        <p:txBody>
          <a:bodyPr>
            <a:normAutofit lnSpcReduction="10000"/>
          </a:bodyPr>
          <a:lstStyle/>
          <a:p>
            <a:r>
              <a:rPr lang="en-US" dirty="0"/>
              <a:t>Compatibility </a:t>
            </a:r>
            <a:r>
              <a:rPr lang="en-US" dirty="0" smtClean="0"/>
              <a:t>ratione </a:t>
            </a:r>
            <a:r>
              <a:rPr lang="en-US" dirty="0"/>
              <a:t>personae requires the alleged violation of the Convention </a:t>
            </a:r>
            <a:r>
              <a:rPr lang="en-US" dirty="0" smtClean="0"/>
              <a:t>to</a:t>
            </a:r>
            <a:r>
              <a:rPr lang="hr-HR" dirty="0" smtClean="0"/>
              <a:t> </a:t>
            </a:r>
            <a:r>
              <a:rPr lang="en-US" dirty="0" smtClean="0"/>
              <a:t>have </a:t>
            </a:r>
            <a:r>
              <a:rPr lang="en-US" dirty="0"/>
              <a:t>been committed by a Contracting State or to be in some way attributable to </a:t>
            </a:r>
            <a:r>
              <a:rPr lang="en-US" dirty="0" smtClean="0"/>
              <a:t>it</a:t>
            </a:r>
            <a:r>
              <a:rPr lang="hr-HR" dirty="0" smtClean="0"/>
              <a:t>.</a:t>
            </a:r>
          </a:p>
          <a:p>
            <a:r>
              <a:rPr lang="en-US" dirty="0"/>
              <a:t>States may be held responsible for acts of their authorities, whether performed </a:t>
            </a:r>
            <a:r>
              <a:rPr lang="en-US" dirty="0" smtClean="0"/>
              <a:t>within</a:t>
            </a:r>
            <a:r>
              <a:rPr lang="hr-HR" dirty="0" smtClean="0"/>
              <a:t> </a:t>
            </a:r>
            <a:r>
              <a:rPr lang="en-US" dirty="0" smtClean="0"/>
              <a:t>or </a:t>
            </a:r>
            <a:r>
              <a:rPr lang="en-US" dirty="0"/>
              <a:t>outside national boundaries, which produce effects outside their own territory (</a:t>
            </a:r>
            <a:r>
              <a:rPr lang="en-US" dirty="0" err="1"/>
              <a:t>Drozd</a:t>
            </a:r>
            <a:r>
              <a:rPr lang="en-US" dirty="0"/>
              <a:t> </a:t>
            </a:r>
            <a:r>
              <a:rPr lang="en-US" dirty="0" smtClean="0"/>
              <a:t>and</a:t>
            </a:r>
            <a:r>
              <a:rPr lang="hr-HR" dirty="0" smtClean="0"/>
              <a:t> </a:t>
            </a:r>
            <a:r>
              <a:rPr lang="en-US" dirty="0" smtClean="0"/>
              <a:t>Janousek </a:t>
            </a:r>
            <a:r>
              <a:rPr lang="en-US" dirty="0"/>
              <a:t>v. France and Spain, § </a:t>
            </a:r>
            <a:r>
              <a:rPr lang="en-US" dirty="0" smtClean="0"/>
              <a:t>91</a:t>
            </a:r>
            <a:r>
              <a:rPr lang="hr-HR" dirty="0" smtClean="0"/>
              <a:t>) - </a:t>
            </a:r>
            <a:r>
              <a:rPr lang="en-US" dirty="0"/>
              <a:t>where a Contracting State is in effective control over an </a:t>
            </a:r>
            <a:r>
              <a:rPr lang="en-US" dirty="0" smtClean="0"/>
              <a:t>area</a:t>
            </a:r>
            <a:r>
              <a:rPr lang="hr-HR" dirty="0" smtClean="0"/>
              <a:t> </a:t>
            </a:r>
            <a:r>
              <a:rPr lang="en-US" dirty="0" smtClean="0"/>
              <a:t>or </a:t>
            </a:r>
            <a:r>
              <a:rPr lang="en-US" dirty="0"/>
              <a:t>has at the very least a decisive influence over </a:t>
            </a:r>
            <a:r>
              <a:rPr lang="en-US" dirty="0" smtClean="0"/>
              <a:t>it</a:t>
            </a:r>
            <a:r>
              <a:rPr lang="hr-HR" dirty="0" smtClean="0"/>
              <a:t> (</a:t>
            </a:r>
            <a:r>
              <a:rPr lang="en-US" dirty="0" err="1"/>
              <a:t>Catan</a:t>
            </a:r>
            <a:r>
              <a:rPr lang="en-US" dirty="0"/>
              <a:t> </a:t>
            </a:r>
            <a:r>
              <a:rPr lang="en-US" dirty="0" smtClean="0"/>
              <a:t>and</a:t>
            </a:r>
            <a:r>
              <a:rPr lang="hr-HR" dirty="0" smtClean="0"/>
              <a:t> </a:t>
            </a:r>
            <a:r>
              <a:rPr lang="en-US" dirty="0" smtClean="0"/>
              <a:t>Others </a:t>
            </a:r>
            <a:r>
              <a:rPr lang="en-US" dirty="0"/>
              <a:t>v. Moldova and Russia [GC], §§ </a:t>
            </a:r>
            <a:r>
              <a:rPr lang="en-US" dirty="0" smtClean="0"/>
              <a:t>106-07</a:t>
            </a:r>
            <a:r>
              <a:rPr lang="hr-HR" dirty="0" smtClean="0"/>
              <a:t>).</a:t>
            </a:r>
          </a:p>
          <a:p>
            <a:endParaRPr lang="hr-HR" dirty="0" smtClean="0"/>
          </a:p>
          <a:p>
            <a:endParaRPr lang="hr-HR" dirty="0"/>
          </a:p>
        </p:txBody>
      </p:sp>
      <p:pic>
        <p:nvPicPr>
          <p:cNvPr id="5" name="Slika 4"/>
          <p:cNvPicPr>
            <a:picLocks noChangeAspect="1"/>
          </p:cNvPicPr>
          <p:nvPr/>
        </p:nvPicPr>
        <p:blipFill>
          <a:blip r:embed="rId2"/>
          <a:stretch>
            <a:fillRect/>
          </a:stretch>
        </p:blipFill>
        <p:spPr>
          <a:xfrm>
            <a:off x="8005011" y="5261811"/>
            <a:ext cx="4186989" cy="1596189"/>
          </a:xfrm>
          <a:prstGeom prst="rect">
            <a:avLst/>
          </a:prstGeom>
        </p:spPr>
      </p:pic>
    </p:spTree>
    <p:extLst>
      <p:ext uri="{BB962C8B-B14F-4D97-AF65-F5344CB8AC3E}">
        <p14:creationId xmlns:p14="http://schemas.microsoft.com/office/powerpoint/2010/main" val="3971505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Incompatibility </a:t>
            </a:r>
            <a:r>
              <a:rPr lang="en-US" i="1" dirty="0" smtClean="0"/>
              <a:t>ratione loci</a:t>
            </a:r>
            <a:endParaRPr lang="en-US" i="1" dirty="0"/>
          </a:p>
        </p:txBody>
      </p:sp>
      <p:sp>
        <p:nvSpPr>
          <p:cNvPr id="3" name="Rezervirano mjesto sadržaja 2"/>
          <p:cNvSpPr>
            <a:spLocks noGrp="1"/>
          </p:cNvSpPr>
          <p:nvPr>
            <p:ph sz="quarter" idx="13"/>
          </p:nvPr>
        </p:nvSpPr>
        <p:spPr/>
        <p:txBody>
          <a:bodyPr>
            <a:normAutofit/>
          </a:bodyPr>
          <a:lstStyle/>
          <a:p>
            <a:r>
              <a:rPr lang="en-US" dirty="0"/>
              <a:t>Compatibility </a:t>
            </a:r>
            <a:r>
              <a:rPr lang="en-US" i="1" dirty="0"/>
              <a:t>ratione loci </a:t>
            </a:r>
            <a:r>
              <a:rPr lang="en-US" dirty="0"/>
              <a:t>requires the alleged violation of the Convention to </a:t>
            </a:r>
            <a:r>
              <a:rPr lang="en-US" dirty="0" smtClean="0"/>
              <a:t>have</a:t>
            </a:r>
            <a:r>
              <a:rPr lang="hr-HR" dirty="0" smtClean="0"/>
              <a:t> </a:t>
            </a:r>
            <a:r>
              <a:rPr lang="en-US" dirty="0" smtClean="0"/>
              <a:t>taken </a:t>
            </a:r>
            <a:r>
              <a:rPr lang="en-US" dirty="0"/>
              <a:t>place within the jurisdiction of the respondent State or in territory effectively </a:t>
            </a:r>
            <a:r>
              <a:rPr lang="en-US" dirty="0" smtClean="0"/>
              <a:t>controlled</a:t>
            </a:r>
            <a:r>
              <a:rPr lang="hr-HR" dirty="0" smtClean="0"/>
              <a:t> </a:t>
            </a:r>
            <a:r>
              <a:rPr lang="en-US" dirty="0" smtClean="0"/>
              <a:t>by </a:t>
            </a:r>
            <a:r>
              <a:rPr lang="en-US" dirty="0"/>
              <a:t>it (Cyprus v. Turkey [GC], §§ </a:t>
            </a:r>
            <a:r>
              <a:rPr lang="en-US" dirty="0" smtClean="0"/>
              <a:t>75-81</a:t>
            </a:r>
            <a:r>
              <a:rPr lang="hr-HR" dirty="0" smtClean="0"/>
              <a:t>).</a:t>
            </a:r>
          </a:p>
          <a:p>
            <a:r>
              <a:rPr lang="en-US" dirty="0"/>
              <a:t>As regards applications concerning dependent territories, if the Contracting State </a:t>
            </a:r>
            <a:r>
              <a:rPr lang="en-US" dirty="0" smtClean="0"/>
              <a:t>has</a:t>
            </a:r>
            <a:r>
              <a:rPr lang="hr-HR" dirty="0" smtClean="0"/>
              <a:t> </a:t>
            </a:r>
            <a:r>
              <a:rPr lang="en-US" dirty="0" smtClean="0"/>
              <a:t>not </a:t>
            </a:r>
            <a:r>
              <a:rPr lang="en-US" dirty="0"/>
              <a:t>made a declaration under Article 56 extending the application of the Convention to </a:t>
            </a:r>
            <a:r>
              <a:rPr lang="en-US" dirty="0" smtClean="0"/>
              <a:t>the</a:t>
            </a:r>
            <a:r>
              <a:rPr lang="hr-HR" dirty="0" smtClean="0"/>
              <a:t> </a:t>
            </a:r>
            <a:r>
              <a:rPr lang="en-US" dirty="0" smtClean="0"/>
              <a:t>territory </a:t>
            </a:r>
            <a:r>
              <a:rPr lang="en-US" dirty="0"/>
              <a:t>in question, the application will be incompatible ratione loci (</a:t>
            </a:r>
            <a:r>
              <a:rPr lang="en-US" dirty="0" err="1"/>
              <a:t>Gillow</a:t>
            </a:r>
            <a:r>
              <a:rPr lang="en-US" dirty="0"/>
              <a:t> v. the </a:t>
            </a:r>
            <a:r>
              <a:rPr lang="en-US" dirty="0" smtClean="0"/>
              <a:t>United</a:t>
            </a:r>
            <a:r>
              <a:rPr lang="hr-HR" dirty="0" smtClean="0"/>
              <a:t> </a:t>
            </a:r>
            <a:r>
              <a:rPr lang="en-US" dirty="0" smtClean="0"/>
              <a:t>Kingdom</a:t>
            </a:r>
            <a:r>
              <a:rPr lang="en-US" dirty="0"/>
              <a:t>, §§ </a:t>
            </a:r>
            <a:r>
              <a:rPr lang="en-US" dirty="0" smtClean="0"/>
              <a:t>60-62)</a:t>
            </a:r>
            <a:r>
              <a:rPr lang="hr-HR" dirty="0" smtClean="0"/>
              <a:t>.</a:t>
            </a:r>
            <a:endParaRPr lang="hr-HR" dirty="0"/>
          </a:p>
        </p:txBody>
      </p:sp>
      <p:pic>
        <p:nvPicPr>
          <p:cNvPr id="4" name="Slika 3"/>
          <p:cNvPicPr>
            <a:picLocks noChangeAspect="1"/>
          </p:cNvPicPr>
          <p:nvPr/>
        </p:nvPicPr>
        <p:blipFill>
          <a:blip r:embed="rId2"/>
          <a:stretch>
            <a:fillRect/>
          </a:stretch>
        </p:blipFill>
        <p:spPr>
          <a:xfrm>
            <a:off x="0" y="-31201"/>
            <a:ext cx="2885888" cy="2084590"/>
          </a:xfrm>
          <a:prstGeom prst="rect">
            <a:avLst/>
          </a:prstGeom>
        </p:spPr>
      </p:pic>
      <p:pic>
        <p:nvPicPr>
          <p:cNvPr id="5" name="Slika 4"/>
          <p:cNvPicPr>
            <a:picLocks noChangeAspect="1"/>
          </p:cNvPicPr>
          <p:nvPr/>
        </p:nvPicPr>
        <p:blipFill>
          <a:blip r:embed="rId3"/>
          <a:stretch>
            <a:fillRect/>
          </a:stretch>
        </p:blipFill>
        <p:spPr>
          <a:xfrm>
            <a:off x="8871285" y="5019672"/>
            <a:ext cx="3320716" cy="1847850"/>
          </a:xfrm>
          <a:prstGeom prst="rect">
            <a:avLst/>
          </a:prstGeom>
        </p:spPr>
      </p:pic>
    </p:spTree>
    <p:extLst>
      <p:ext uri="{BB962C8B-B14F-4D97-AF65-F5344CB8AC3E}">
        <p14:creationId xmlns:p14="http://schemas.microsoft.com/office/powerpoint/2010/main" val="4169431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92379" y="618517"/>
            <a:ext cx="8085847" cy="1596177"/>
          </a:xfrm>
        </p:spPr>
        <p:txBody>
          <a:bodyPr/>
          <a:lstStyle/>
          <a:p>
            <a:r>
              <a:rPr lang="en-US" dirty="0" smtClean="0"/>
              <a:t>Incompatibility </a:t>
            </a:r>
            <a:r>
              <a:rPr lang="en-US" i="1" dirty="0" smtClean="0"/>
              <a:t>ratione temporis</a:t>
            </a:r>
            <a:endParaRPr lang="en-US" i="1" dirty="0"/>
          </a:p>
        </p:txBody>
      </p:sp>
      <p:sp>
        <p:nvSpPr>
          <p:cNvPr id="3" name="Rezervirano mjesto sadržaja 2"/>
          <p:cNvSpPr>
            <a:spLocks noGrp="1"/>
          </p:cNvSpPr>
          <p:nvPr>
            <p:ph sz="quarter" idx="13"/>
          </p:nvPr>
        </p:nvSpPr>
        <p:spPr/>
        <p:txBody>
          <a:bodyPr>
            <a:normAutofit lnSpcReduction="10000"/>
          </a:bodyPr>
          <a:lstStyle/>
          <a:p>
            <a:r>
              <a:rPr lang="en-US" dirty="0"/>
              <a:t> </a:t>
            </a:r>
            <a:r>
              <a:rPr lang="hr-HR" dirty="0" smtClean="0"/>
              <a:t>T</a:t>
            </a:r>
            <a:r>
              <a:rPr lang="en-US" dirty="0" smtClean="0"/>
              <a:t>he </a:t>
            </a:r>
            <a:r>
              <a:rPr lang="en-US" dirty="0"/>
              <a:t>provisions of the Convention do not bind a Contracting Party </a:t>
            </a:r>
            <a:r>
              <a:rPr lang="en-US" dirty="0" smtClean="0"/>
              <a:t>in</a:t>
            </a:r>
            <a:r>
              <a:rPr lang="hr-HR" dirty="0" smtClean="0"/>
              <a:t> </a:t>
            </a:r>
            <a:r>
              <a:rPr lang="en-US" dirty="0" smtClean="0"/>
              <a:t>relation </a:t>
            </a:r>
            <a:r>
              <a:rPr lang="en-US" dirty="0"/>
              <a:t>to any act or fact which took place or any situation which ceased to exist before </a:t>
            </a:r>
            <a:r>
              <a:rPr lang="en-US" dirty="0" smtClean="0"/>
              <a:t>the</a:t>
            </a:r>
            <a:r>
              <a:rPr lang="hr-HR" dirty="0" smtClean="0"/>
              <a:t> </a:t>
            </a:r>
            <a:r>
              <a:rPr lang="en-US" dirty="0" smtClean="0"/>
              <a:t>date </a:t>
            </a:r>
            <a:r>
              <a:rPr lang="en-US" dirty="0"/>
              <a:t>of the entry into force of the Convention in respect of that Party (</a:t>
            </a:r>
            <a:r>
              <a:rPr lang="en-US" dirty="0" err="1"/>
              <a:t>Blečić</a:t>
            </a:r>
            <a:r>
              <a:rPr lang="en-US" dirty="0"/>
              <a:t> v. Croatia [GC</a:t>
            </a:r>
            <a:r>
              <a:rPr lang="en-US" dirty="0" smtClean="0"/>
              <a:t>],</a:t>
            </a:r>
            <a:r>
              <a:rPr lang="hr-HR" dirty="0" smtClean="0"/>
              <a:t> </a:t>
            </a:r>
            <a:r>
              <a:rPr lang="en-US" dirty="0" smtClean="0"/>
              <a:t>§ 70</a:t>
            </a:r>
            <a:r>
              <a:rPr lang="hr-HR" dirty="0" smtClean="0"/>
              <a:t>).</a:t>
            </a:r>
          </a:p>
          <a:p>
            <a:r>
              <a:rPr lang="en-US" dirty="0"/>
              <a:t>The Convention institutions have accepted the extension of their jurisdiction </a:t>
            </a:r>
            <a:r>
              <a:rPr lang="en-US" i="1" dirty="0" smtClean="0"/>
              <a:t>ratione</a:t>
            </a:r>
            <a:r>
              <a:rPr lang="hr-HR" i="1" dirty="0"/>
              <a:t> </a:t>
            </a:r>
            <a:r>
              <a:rPr lang="en-US" i="1" dirty="0" smtClean="0"/>
              <a:t>temporis </a:t>
            </a:r>
            <a:r>
              <a:rPr lang="en-US" dirty="0"/>
              <a:t>to situations involving a continuing violation which originated before the entry </a:t>
            </a:r>
            <a:r>
              <a:rPr lang="en-US" dirty="0" smtClean="0"/>
              <a:t>into</a:t>
            </a:r>
            <a:r>
              <a:rPr lang="hr-HR" dirty="0" smtClean="0"/>
              <a:t> </a:t>
            </a:r>
            <a:r>
              <a:rPr lang="en-US" dirty="0" smtClean="0"/>
              <a:t>force </a:t>
            </a:r>
            <a:r>
              <a:rPr lang="en-US" dirty="0"/>
              <a:t>of the Convention but persists after that date (De Becker v. Belgium, </a:t>
            </a:r>
            <a:r>
              <a:rPr lang="hr-HR" dirty="0" smtClean="0"/>
              <a:t> C</a:t>
            </a:r>
            <a:r>
              <a:rPr lang="en-US" dirty="0" err="1" smtClean="0"/>
              <a:t>ommission</a:t>
            </a:r>
            <a:r>
              <a:rPr lang="hr-HR" dirty="0" smtClean="0"/>
              <a:t> </a:t>
            </a:r>
            <a:r>
              <a:rPr lang="en-US" dirty="0" smtClean="0"/>
              <a:t>decision).</a:t>
            </a:r>
            <a:endParaRPr lang="hr-HR" dirty="0" smtClean="0"/>
          </a:p>
          <a:p>
            <a:r>
              <a:rPr lang="en-US" dirty="0" smtClean="0"/>
              <a:t>Special rules for investigating disappearances, investigate a death</a:t>
            </a:r>
            <a:r>
              <a:rPr lang="hr-HR" dirty="0" smtClean="0"/>
              <a:t>. </a:t>
            </a:r>
            <a:endParaRPr lang="hr-HR" dirty="0"/>
          </a:p>
        </p:txBody>
      </p:sp>
      <p:pic>
        <p:nvPicPr>
          <p:cNvPr id="4" name="Slika 3"/>
          <p:cNvPicPr>
            <a:picLocks noChangeAspect="1"/>
          </p:cNvPicPr>
          <p:nvPr/>
        </p:nvPicPr>
        <p:blipFill>
          <a:blip r:embed="rId2"/>
          <a:stretch>
            <a:fillRect/>
          </a:stretch>
        </p:blipFill>
        <p:spPr>
          <a:xfrm>
            <a:off x="0" y="0"/>
            <a:ext cx="3340194" cy="2214694"/>
          </a:xfrm>
          <a:prstGeom prst="rect">
            <a:avLst/>
          </a:prstGeom>
        </p:spPr>
      </p:pic>
    </p:spTree>
    <p:extLst>
      <p:ext uri="{BB962C8B-B14F-4D97-AF65-F5344CB8AC3E}">
        <p14:creationId xmlns:p14="http://schemas.microsoft.com/office/powerpoint/2010/main" val="3656092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Incompatibility </a:t>
            </a:r>
            <a:r>
              <a:rPr lang="en-US" i="1" dirty="0" smtClean="0"/>
              <a:t>ratione materiae</a:t>
            </a:r>
            <a:endParaRPr lang="en-US" i="1" dirty="0"/>
          </a:p>
        </p:txBody>
      </p:sp>
      <p:sp>
        <p:nvSpPr>
          <p:cNvPr id="3" name="Rezervirano mjesto sadržaja 2"/>
          <p:cNvSpPr>
            <a:spLocks noGrp="1"/>
          </p:cNvSpPr>
          <p:nvPr>
            <p:ph sz="quarter" idx="13"/>
          </p:nvPr>
        </p:nvSpPr>
        <p:spPr>
          <a:xfrm>
            <a:off x="0" y="2356623"/>
            <a:ext cx="8277726" cy="4210171"/>
          </a:xfrm>
        </p:spPr>
        <p:txBody>
          <a:bodyPr>
            <a:normAutofit lnSpcReduction="10000"/>
          </a:bodyPr>
          <a:lstStyle/>
          <a:p>
            <a:r>
              <a:rPr lang="en-US" dirty="0"/>
              <a:t> </a:t>
            </a:r>
            <a:r>
              <a:rPr lang="en-US" dirty="0" smtClean="0"/>
              <a:t>For a complaint to be compatible </a:t>
            </a:r>
            <a:r>
              <a:rPr lang="en-US" i="1" dirty="0" smtClean="0"/>
              <a:t>ratione materiae </a:t>
            </a:r>
            <a:r>
              <a:rPr lang="en-US" dirty="0" smtClean="0"/>
              <a:t>with the  Convention, the right relied on by the applicant must be protected by the Convention and the Protocols thereto that have come into force.</a:t>
            </a:r>
          </a:p>
          <a:p>
            <a:r>
              <a:rPr lang="en-US" dirty="0" smtClean="0"/>
              <a:t>Important notions: „civil rights and obligations”, „criminal charge” in Art. 6., „private life”, family life”, „home” and „correspondence” in Art. 8, „possessions” in Art. 1 of Protocol No. 1.</a:t>
            </a:r>
          </a:p>
          <a:p>
            <a:endParaRPr lang="en-US" dirty="0" smtClean="0"/>
          </a:p>
          <a:p>
            <a:r>
              <a:rPr lang="en-US" dirty="0" smtClean="0"/>
              <a:t>Usually, the Court gives autonomous, broad meaning to these terms.</a:t>
            </a:r>
          </a:p>
          <a:p>
            <a:endParaRPr lang="en-US" dirty="0"/>
          </a:p>
        </p:txBody>
      </p:sp>
      <p:pic>
        <p:nvPicPr>
          <p:cNvPr id="4" name="Slika 3"/>
          <p:cNvPicPr>
            <a:picLocks noChangeAspect="1"/>
          </p:cNvPicPr>
          <p:nvPr/>
        </p:nvPicPr>
        <p:blipFill>
          <a:blip r:embed="rId2"/>
          <a:stretch>
            <a:fillRect/>
          </a:stretch>
        </p:blipFill>
        <p:spPr>
          <a:xfrm>
            <a:off x="9176084" y="2356623"/>
            <a:ext cx="3015917" cy="4577576"/>
          </a:xfrm>
          <a:prstGeom prst="rect">
            <a:avLst/>
          </a:prstGeom>
        </p:spPr>
      </p:pic>
    </p:spTree>
    <p:extLst>
      <p:ext uri="{BB962C8B-B14F-4D97-AF65-F5344CB8AC3E}">
        <p14:creationId xmlns:p14="http://schemas.microsoft.com/office/powerpoint/2010/main" val="516471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Inadmissibility based on the merits</a:t>
            </a:r>
            <a:endParaRPr lang="en-US" dirty="0"/>
          </a:p>
        </p:txBody>
      </p:sp>
      <p:sp>
        <p:nvSpPr>
          <p:cNvPr id="3" name="Rezervirano mjesto sadržaja 2"/>
          <p:cNvSpPr>
            <a:spLocks noGrp="1"/>
          </p:cNvSpPr>
          <p:nvPr>
            <p:ph sz="quarter" idx="13"/>
          </p:nvPr>
        </p:nvSpPr>
        <p:spPr>
          <a:xfrm>
            <a:off x="838200" y="1825624"/>
            <a:ext cx="10515600" cy="5032375"/>
          </a:xfrm>
        </p:spPr>
        <p:txBody>
          <a:bodyPr>
            <a:normAutofit fontScale="77500" lnSpcReduction="20000"/>
          </a:bodyPr>
          <a:lstStyle/>
          <a:p>
            <a:r>
              <a:rPr lang="en-US" dirty="0" smtClean="0"/>
              <a:t>A. Manifestly ill-founded</a:t>
            </a:r>
          </a:p>
          <a:p>
            <a:r>
              <a:rPr lang="en-US" dirty="0" smtClean="0"/>
              <a:t>B. No significant disadvantage</a:t>
            </a:r>
          </a:p>
          <a:p>
            <a:endParaRPr lang="en-US" dirty="0" smtClean="0"/>
          </a:p>
          <a:p>
            <a:r>
              <a:rPr lang="en-US" dirty="0" smtClean="0"/>
              <a:t> Any application will be considered “manifestly ill-founded” if a preliminary examination of its substance does not disclose any appearance of a violation of the rights guaranteed by the Convention, with the result that it can be declared inadmissible at the outset without proceeding to a formal examination on the merits (which would normally result in a judgment). This is done by a single judge or a three judge committee.</a:t>
            </a:r>
          </a:p>
          <a:p>
            <a:r>
              <a:rPr lang="en-US" dirty="0" smtClean="0"/>
              <a:t>Examples: the ECHR is not a „fourth instance” court -  it is not a court of appeal or a court which can quash rulings given by the courts in the States Parties to the Convention or retry cases heard by them, nor can it re-examine cases in the same way as a Supreme Court.</a:t>
            </a:r>
          </a:p>
          <a:p>
            <a:r>
              <a:rPr lang="en-US" dirty="0" smtClean="0"/>
              <a:t>Examples: there is a clear and apparent absence of a violation. This can mean that there is no: appearance of arbitrariness or unfairness, appearance of a lack of proportionality between the aims and the means.</a:t>
            </a:r>
          </a:p>
          <a:p>
            <a:r>
              <a:rPr lang="en-US" dirty="0" smtClean="0"/>
              <a:t>Examples: The complaint is unsubstantiated because of lack of evidence.</a:t>
            </a:r>
          </a:p>
          <a:p>
            <a:r>
              <a:rPr lang="en-US" dirty="0" smtClean="0"/>
              <a:t>Examples: the complaint is confused or it is far-fetched</a:t>
            </a:r>
            <a:r>
              <a:rPr lang="hr-HR" dirty="0" smtClean="0"/>
              <a:t>.</a:t>
            </a:r>
          </a:p>
          <a:p>
            <a:endParaRPr lang="en-US" dirty="0"/>
          </a:p>
        </p:txBody>
      </p:sp>
    </p:spTree>
    <p:extLst>
      <p:ext uri="{BB962C8B-B14F-4D97-AF65-F5344CB8AC3E}">
        <p14:creationId xmlns:p14="http://schemas.microsoft.com/office/powerpoint/2010/main" val="3328891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No significant </a:t>
            </a:r>
            <a:r>
              <a:rPr lang="en-US" dirty="0" err="1" smtClean="0"/>
              <a:t>disadva</a:t>
            </a:r>
            <a:r>
              <a:rPr lang="hr-HR" dirty="0" smtClean="0"/>
              <a:t>n</a:t>
            </a:r>
            <a:r>
              <a:rPr lang="en-US" dirty="0" err="1" smtClean="0"/>
              <a:t>tage</a:t>
            </a:r>
            <a:endParaRPr lang="en-US" dirty="0"/>
          </a:p>
        </p:txBody>
      </p:sp>
      <p:sp>
        <p:nvSpPr>
          <p:cNvPr id="3" name="Rezervirano mjesto sadržaja 2"/>
          <p:cNvSpPr>
            <a:spLocks noGrp="1"/>
          </p:cNvSpPr>
          <p:nvPr>
            <p:ph sz="quarter" idx="13"/>
          </p:nvPr>
        </p:nvSpPr>
        <p:spPr/>
        <p:txBody>
          <a:bodyPr>
            <a:normAutofit/>
          </a:bodyPr>
          <a:lstStyle/>
          <a:p>
            <a:r>
              <a:rPr lang="en-US" dirty="0" smtClean="0"/>
              <a:t>Article 35 § 3 (b) is composed of three distinct elements. Firstly, the admissibility</a:t>
            </a:r>
            <a:r>
              <a:rPr lang="hr-HR" dirty="0" smtClean="0"/>
              <a:t> </a:t>
            </a:r>
            <a:r>
              <a:rPr lang="en-US" dirty="0" smtClean="0"/>
              <a:t>criterion itself: the Court may declare inadmissible any individual application where the</a:t>
            </a:r>
            <a:r>
              <a:rPr lang="hr-HR" dirty="0" smtClean="0"/>
              <a:t> </a:t>
            </a:r>
            <a:r>
              <a:rPr lang="en-US" dirty="0" smtClean="0"/>
              <a:t>applicant has suffered no significant disadvantage. </a:t>
            </a:r>
            <a:endParaRPr lang="hr-HR" dirty="0" smtClean="0"/>
          </a:p>
          <a:p>
            <a:r>
              <a:rPr lang="en-US" dirty="0" smtClean="0"/>
              <a:t>Next come two safeguard clauses. Firstly,</a:t>
            </a:r>
            <a:r>
              <a:rPr lang="hr-HR" dirty="0" smtClean="0"/>
              <a:t> </a:t>
            </a:r>
            <a:r>
              <a:rPr lang="en-US" dirty="0" smtClean="0"/>
              <a:t>the Court may not declare such an application inadmissible where respect for human rights</a:t>
            </a:r>
            <a:r>
              <a:rPr lang="hr-HR" dirty="0" smtClean="0"/>
              <a:t> </a:t>
            </a:r>
            <a:r>
              <a:rPr lang="en-US" dirty="0" smtClean="0"/>
              <a:t>requires an examination of the application on the merits. </a:t>
            </a:r>
            <a:endParaRPr lang="hr-HR" dirty="0" smtClean="0"/>
          </a:p>
          <a:p>
            <a:r>
              <a:rPr lang="en-US" dirty="0" smtClean="0"/>
              <a:t>Secondly, no case may be rejected</a:t>
            </a:r>
            <a:r>
              <a:rPr lang="hr-HR" dirty="0" smtClean="0"/>
              <a:t> </a:t>
            </a:r>
            <a:r>
              <a:rPr lang="en-US" dirty="0" smtClean="0"/>
              <a:t>under this new criterion</a:t>
            </a:r>
            <a:r>
              <a:rPr lang="hr-HR" dirty="0" smtClean="0"/>
              <a:t> (</a:t>
            </a:r>
            <a:r>
              <a:rPr lang="hr-HR" dirty="0" err="1" smtClean="0"/>
              <a:t>since</a:t>
            </a:r>
            <a:r>
              <a:rPr lang="hr-HR" dirty="0" smtClean="0"/>
              <a:t> 2014)</a:t>
            </a:r>
            <a:r>
              <a:rPr lang="en-US" dirty="0" smtClean="0"/>
              <a:t> which has not been duly considered by a domestic authority.</a:t>
            </a:r>
            <a:endParaRPr lang="hr-HR" dirty="0"/>
          </a:p>
        </p:txBody>
      </p:sp>
      <p:pic>
        <p:nvPicPr>
          <p:cNvPr id="4" name="Slika 3"/>
          <p:cNvPicPr>
            <a:picLocks noChangeAspect="1"/>
          </p:cNvPicPr>
          <p:nvPr/>
        </p:nvPicPr>
        <p:blipFill>
          <a:blip r:embed="rId2"/>
          <a:stretch>
            <a:fillRect/>
          </a:stretch>
        </p:blipFill>
        <p:spPr>
          <a:xfrm>
            <a:off x="0" y="0"/>
            <a:ext cx="2518611" cy="2143125"/>
          </a:xfrm>
          <a:prstGeom prst="rect">
            <a:avLst/>
          </a:prstGeom>
        </p:spPr>
      </p:pic>
    </p:spTree>
    <p:extLst>
      <p:ext uri="{BB962C8B-B14F-4D97-AF65-F5344CB8AC3E}">
        <p14:creationId xmlns:p14="http://schemas.microsoft.com/office/powerpoint/2010/main" val="2207002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Significant disadvantage</a:t>
            </a:r>
            <a:endParaRPr lang="en-US" dirty="0"/>
          </a:p>
        </p:txBody>
      </p:sp>
      <p:sp>
        <p:nvSpPr>
          <p:cNvPr id="3" name="Rezervirano mjesto sadržaja 2"/>
          <p:cNvSpPr>
            <a:spLocks noGrp="1"/>
          </p:cNvSpPr>
          <p:nvPr>
            <p:ph sz="quarter" idx="13"/>
          </p:nvPr>
        </p:nvSpPr>
        <p:spPr/>
        <p:txBody>
          <a:bodyPr/>
          <a:lstStyle/>
          <a:p>
            <a:r>
              <a:rPr lang="en-US" dirty="0" smtClean="0"/>
              <a:t>“Significant disadvantage” hinges on the idea that a</a:t>
            </a:r>
            <a:r>
              <a:rPr lang="hr-HR" dirty="0" smtClean="0"/>
              <a:t> </a:t>
            </a:r>
            <a:r>
              <a:rPr lang="en-US" dirty="0" smtClean="0"/>
              <a:t>violation of a right, however real from a purely legal point of view, should attain a minimum</a:t>
            </a:r>
            <a:r>
              <a:rPr lang="hr-HR" dirty="0" smtClean="0"/>
              <a:t> </a:t>
            </a:r>
            <a:r>
              <a:rPr lang="en-US" dirty="0" smtClean="0"/>
              <a:t>level of severity to warrant consideration by an international court. Violations which are</a:t>
            </a:r>
            <a:r>
              <a:rPr lang="hr-HR" dirty="0" smtClean="0"/>
              <a:t> </a:t>
            </a:r>
            <a:r>
              <a:rPr lang="en-US" dirty="0" smtClean="0"/>
              <a:t>purely technical and insignificant outside a formalistic framework do not merit European</a:t>
            </a:r>
            <a:r>
              <a:rPr lang="hr-HR" dirty="0" smtClean="0"/>
              <a:t> </a:t>
            </a:r>
            <a:r>
              <a:rPr lang="en-US" dirty="0" smtClean="0"/>
              <a:t>supervision (</a:t>
            </a:r>
            <a:r>
              <a:rPr lang="en-US" dirty="0" err="1" smtClean="0"/>
              <a:t>Shefer</a:t>
            </a:r>
            <a:r>
              <a:rPr lang="en-US" dirty="0" smtClean="0"/>
              <a:t> v. Russia (</a:t>
            </a:r>
            <a:r>
              <a:rPr lang="en-US" dirty="0" err="1" smtClean="0"/>
              <a:t>dec.</a:t>
            </a:r>
            <a:r>
              <a:rPr lang="en-US" dirty="0" smtClean="0"/>
              <a:t>))</a:t>
            </a:r>
            <a:r>
              <a:rPr lang="hr-HR" dirty="0" smtClean="0"/>
              <a:t>.</a:t>
            </a:r>
          </a:p>
          <a:p>
            <a:r>
              <a:rPr lang="en-US" dirty="0" smtClean="0"/>
              <a:t>Examples of disadvantages: financial disadvantage, non-financial disadvantage</a:t>
            </a:r>
            <a:r>
              <a:rPr lang="hr-HR" dirty="0" smtClean="0"/>
              <a:t>. </a:t>
            </a:r>
            <a:endParaRPr lang="hr-HR" dirty="0" smtClean="0"/>
          </a:p>
          <a:p>
            <a:endParaRPr lang="hr-HR" dirty="0"/>
          </a:p>
        </p:txBody>
      </p:sp>
      <p:pic>
        <p:nvPicPr>
          <p:cNvPr id="4" name="Slika 3"/>
          <p:cNvPicPr>
            <a:picLocks noChangeAspect="1"/>
          </p:cNvPicPr>
          <p:nvPr/>
        </p:nvPicPr>
        <p:blipFill>
          <a:blip r:embed="rId2"/>
          <a:stretch>
            <a:fillRect/>
          </a:stretch>
        </p:blipFill>
        <p:spPr>
          <a:xfrm>
            <a:off x="3914274" y="4876801"/>
            <a:ext cx="4443663" cy="1981200"/>
          </a:xfrm>
          <a:prstGeom prst="rect">
            <a:avLst/>
          </a:prstGeom>
        </p:spPr>
      </p:pic>
    </p:spTree>
    <p:extLst>
      <p:ext uri="{BB962C8B-B14F-4D97-AF65-F5344CB8AC3E}">
        <p14:creationId xmlns:p14="http://schemas.microsoft.com/office/powerpoint/2010/main" val="3246364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Safeguard clauses</a:t>
            </a:r>
            <a:endParaRPr lang="en-US" dirty="0"/>
          </a:p>
        </p:txBody>
      </p:sp>
      <p:sp>
        <p:nvSpPr>
          <p:cNvPr id="3" name="Rezervirano mjesto sadržaja 2"/>
          <p:cNvSpPr>
            <a:spLocks noGrp="1"/>
          </p:cNvSpPr>
          <p:nvPr>
            <p:ph sz="quarter" idx="13"/>
          </p:nvPr>
        </p:nvSpPr>
        <p:spPr/>
        <p:txBody>
          <a:bodyPr/>
          <a:lstStyle/>
          <a:p>
            <a:r>
              <a:rPr lang="en-US" dirty="0" smtClean="0"/>
              <a:t>Once the Court has determined</a:t>
            </a:r>
            <a:r>
              <a:rPr lang="hr-HR" dirty="0" smtClean="0"/>
              <a:t> </a:t>
            </a:r>
            <a:r>
              <a:rPr lang="en-US" dirty="0" smtClean="0"/>
              <a:t>that no significant</a:t>
            </a:r>
            <a:r>
              <a:rPr lang="hr-HR" dirty="0" smtClean="0"/>
              <a:t> </a:t>
            </a:r>
            <a:r>
              <a:rPr lang="en-US" dirty="0" smtClean="0"/>
              <a:t>disadvantage has been caused, it should proceed to check whether one of the two safeguard clauses contained in Article 35 § 3 (b) would nevertheless oblige it to consider the complaint on the merits.</a:t>
            </a:r>
          </a:p>
          <a:p>
            <a:r>
              <a:rPr lang="en-US" dirty="0" smtClean="0"/>
              <a:t>It must examine: whether respect for human rights requires an examination of the case on the merits or whether the case has been duly considered by a domestic tribunal.</a:t>
            </a:r>
            <a:endParaRPr lang="en-US" dirty="0"/>
          </a:p>
        </p:txBody>
      </p:sp>
      <p:pic>
        <p:nvPicPr>
          <p:cNvPr id="4" name="Slika 3"/>
          <p:cNvPicPr>
            <a:picLocks noChangeAspect="1"/>
          </p:cNvPicPr>
          <p:nvPr/>
        </p:nvPicPr>
        <p:blipFill>
          <a:blip r:embed="rId2"/>
          <a:stretch>
            <a:fillRect/>
          </a:stretch>
        </p:blipFill>
        <p:spPr>
          <a:xfrm>
            <a:off x="10048875" y="4714875"/>
            <a:ext cx="2143125" cy="2143125"/>
          </a:xfrm>
          <a:prstGeom prst="rect">
            <a:avLst/>
          </a:prstGeom>
        </p:spPr>
      </p:pic>
    </p:spTree>
    <p:extLst>
      <p:ext uri="{BB962C8B-B14F-4D97-AF65-F5344CB8AC3E}">
        <p14:creationId xmlns:p14="http://schemas.microsoft.com/office/powerpoint/2010/main" val="3172066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128946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Literature </a:t>
            </a:r>
            <a:r>
              <a:rPr lang="en-US" dirty="0" smtClean="0"/>
              <a:t>used</a:t>
            </a:r>
            <a:endParaRPr lang="en-US" dirty="0"/>
          </a:p>
        </p:txBody>
      </p:sp>
      <p:sp>
        <p:nvSpPr>
          <p:cNvPr id="3" name="Rezervirano mjesto sadržaja 2"/>
          <p:cNvSpPr>
            <a:spLocks noGrp="1"/>
          </p:cNvSpPr>
          <p:nvPr>
            <p:ph sz="quarter" idx="13"/>
          </p:nvPr>
        </p:nvSpPr>
        <p:spPr/>
        <p:txBody>
          <a:bodyPr/>
          <a:lstStyle/>
          <a:p>
            <a:r>
              <a:rPr lang="en-US" dirty="0" smtClean="0"/>
              <a:t>This presentation is based on the „PRACTICAL GUIDE ON ADMISSIBILITY CRITERIA” which is available on: http://www.echr.coe.int/Documents/Admissibility_guide_ENG.pdf</a:t>
            </a:r>
            <a:endParaRPr lang="en-US" dirty="0"/>
          </a:p>
        </p:txBody>
      </p:sp>
    </p:spTree>
    <p:extLst>
      <p:ext uri="{BB962C8B-B14F-4D97-AF65-F5344CB8AC3E}">
        <p14:creationId xmlns:p14="http://schemas.microsoft.com/office/powerpoint/2010/main" val="1530497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775" y="618517"/>
            <a:ext cx="5563225" cy="1596177"/>
          </a:xfrm>
        </p:spPr>
        <p:txBody>
          <a:bodyPr/>
          <a:lstStyle/>
          <a:p>
            <a:r>
              <a:rPr lang="en-US" dirty="0" smtClean="0"/>
              <a:t>Individual application</a:t>
            </a:r>
            <a:endParaRPr lang="en-US" dirty="0"/>
          </a:p>
        </p:txBody>
      </p:sp>
      <p:sp>
        <p:nvSpPr>
          <p:cNvPr id="3" name="Rezervirano mjesto sadržaja 2"/>
          <p:cNvSpPr>
            <a:spLocks noGrp="1"/>
          </p:cNvSpPr>
          <p:nvPr>
            <p:ph sz="quarter" idx="13"/>
          </p:nvPr>
        </p:nvSpPr>
        <p:spPr>
          <a:xfrm>
            <a:off x="192505" y="1812758"/>
            <a:ext cx="7988969" cy="5045242"/>
          </a:xfrm>
        </p:spPr>
        <p:txBody>
          <a:bodyPr>
            <a:normAutofit fontScale="92500" lnSpcReduction="10000"/>
          </a:bodyPr>
          <a:lstStyle/>
          <a:p>
            <a:r>
              <a:rPr lang="en-US" dirty="0" smtClean="0"/>
              <a:t>Article 34 – Individual applications</a:t>
            </a:r>
          </a:p>
          <a:p>
            <a:r>
              <a:rPr lang="en-US" dirty="0" smtClean="0"/>
              <a:t>“The Court may receive applications from any person, non-governmental organisation or group of</a:t>
            </a:r>
            <a:r>
              <a:rPr lang="hr-HR" dirty="0" smtClean="0"/>
              <a:t> </a:t>
            </a:r>
            <a:r>
              <a:rPr lang="en-US" dirty="0" smtClean="0"/>
              <a:t>individuals claiming to be the victim of a violation by one of the High Contracting Parties of the rights</a:t>
            </a:r>
            <a:r>
              <a:rPr lang="hr-HR" dirty="0" smtClean="0"/>
              <a:t> </a:t>
            </a:r>
            <a:r>
              <a:rPr lang="en-US" dirty="0" smtClean="0"/>
              <a:t>set forth in the Convention or the Protocols thereto. …”</a:t>
            </a:r>
            <a:endParaRPr lang="hr-HR" dirty="0" smtClean="0"/>
          </a:p>
          <a:p>
            <a:r>
              <a:rPr lang="en-US" dirty="0" smtClean="0"/>
              <a:t>Article 34 gives individuals a</a:t>
            </a:r>
            <a:r>
              <a:rPr lang="hr-HR" dirty="0" smtClean="0"/>
              <a:t> </a:t>
            </a:r>
            <a:r>
              <a:rPr lang="en-US" dirty="0" smtClean="0"/>
              <a:t>genuine right to take legal action at international level</a:t>
            </a:r>
            <a:r>
              <a:rPr lang="hr-HR" dirty="0" smtClean="0"/>
              <a:t>.</a:t>
            </a:r>
          </a:p>
          <a:p>
            <a:r>
              <a:rPr lang="en-US" dirty="0" smtClean="0"/>
              <a:t>In order to rely on Article 34 of the Convention, an applicant must meet two conditions:</a:t>
            </a:r>
            <a:r>
              <a:rPr lang="hr-HR" dirty="0" smtClean="0"/>
              <a:t> </a:t>
            </a:r>
            <a:r>
              <a:rPr lang="en-US" dirty="0" smtClean="0"/>
              <a:t>he or she must fall into one of the categories of petitioners mentioned in Article 34 and must</a:t>
            </a:r>
            <a:r>
              <a:rPr lang="hr-HR" dirty="0" smtClean="0"/>
              <a:t> </a:t>
            </a:r>
            <a:r>
              <a:rPr lang="en-US" dirty="0" smtClean="0"/>
              <a:t>be able to make out a case that he or she is the victim of a violation of the Convention</a:t>
            </a:r>
            <a:r>
              <a:rPr lang="hr-HR" dirty="0" smtClean="0"/>
              <a:t> </a:t>
            </a:r>
            <a:r>
              <a:rPr lang="en-US" dirty="0" smtClean="0"/>
              <a:t>(</a:t>
            </a:r>
            <a:r>
              <a:rPr lang="en-US" dirty="0" err="1" smtClean="0"/>
              <a:t>Vallianatos</a:t>
            </a:r>
            <a:r>
              <a:rPr lang="en-US" dirty="0" smtClean="0"/>
              <a:t> and Others v. Greece [GC], § 47)</a:t>
            </a:r>
            <a:endParaRPr lang="hr-HR" dirty="0"/>
          </a:p>
        </p:txBody>
      </p:sp>
      <p:pic>
        <p:nvPicPr>
          <p:cNvPr id="4" name="Slika 3"/>
          <p:cNvPicPr>
            <a:picLocks noChangeAspect="1"/>
          </p:cNvPicPr>
          <p:nvPr/>
        </p:nvPicPr>
        <p:blipFill>
          <a:blip r:embed="rId2"/>
          <a:stretch>
            <a:fillRect/>
          </a:stretch>
        </p:blipFill>
        <p:spPr>
          <a:xfrm>
            <a:off x="8181474" y="0"/>
            <a:ext cx="4010525" cy="6858000"/>
          </a:xfrm>
          <a:prstGeom prst="rect">
            <a:avLst/>
          </a:prstGeom>
        </p:spPr>
      </p:pic>
    </p:spTree>
    <p:extLst>
      <p:ext uri="{BB962C8B-B14F-4D97-AF65-F5344CB8AC3E}">
        <p14:creationId xmlns:p14="http://schemas.microsoft.com/office/powerpoint/2010/main" val="3886547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stretch>
            <a:fillRect/>
          </a:stretch>
        </p:blipFill>
        <p:spPr>
          <a:xfrm>
            <a:off x="1" y="0"/>
            <a:ext cx="12192000" cy="6978315"/>
          </a:xfrm>
          <a:prstGeom prst="rect">
            <a:avLst/>
          </a:prstGeom>
        </p:spPr>
      </p:pic>
    </p:spTree>
    <p:extLst>
      <p:ext uri="{BB962C8B-B14F-4D97-AF65-F5344CB8AC3E}">
        <p14:creationId xmlns:p14="http://schemas.microsoft.com/office/powerpoint/2010/main" val="2356715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Categories of petitioners</a:t>
            </a:r>
            <a:endParaRPr lang="en-US" dirty="0"/>
          </a:p>
        </p:txBody>
      </p:sp>
      <p:sp>
        <p:nvSpPr>
          <p:cNvPr id="3" name="Rezervirano mjesto sadržaja 2"/>
          <p:cNvSpPr>
            <a:spLocks noGrp="1"/>
          </p:cNvSpPr>
          <p:nvPr>
            <p:ph sz="quarter" idx="13"/>
          </p:nvPr>
        </p:nvSpPr>
        <p:spPr/>
        <p:txBody>
          <a:bodyPr/>
          <a:lstStyle/>
          <a:p>
            <a:r>
              <a:rPr lang="hr-HR" dirty="0" smtClean="0"/>
              <a:t>1</a:t>
            </a:r>
            <a:r>
              <a:rPr lang="en-US" dirty="0" smtClean="0"/>
              <a:t>) Physical person</a:t>
            </a:r>
          </a:p>
          <a:p>
            <a:r>
              <a:rPr lang="en-US" dirty="0" smtClean="0"/>
              <a:t>2) Legal person</a:t>
            </a:r>
          </a:p>
          <a:p>
            <a:r>
              <a:rPr lang="en-US" dirty="0" smtClean="0"/>
              <a:t>3) </a:t>
            </a:r>
            <a:r>
              <a:rPr lang="hr-HR" dirty="0" smtClean="0"/>
              <a:t>A</a:t>
            </a:r>
            <a:r>
              <a:rPr lang="en-US" dirty="0" err="1" smtClean="0"/>
              <a:t>ny</a:t>
            </a:r>
            <a:r>
              <a:rPr lang="en-US" dirty="0" smtClean="0"/>
              <a:t> group of individuals</a:t>
            </a:r>
            <a:endParaRPr lang="en-US" dirty="0"/>
          </a:p>
        </p:txBody>
      </p:sp>
      <p:pic>
        <p:nvPicPr>
          <p:cNvPr id="4" name="Slika 3"/>
          <p:cNvPicPr>
            <a:picLocks noChangeAspect="1"/>
          </p:cNvPicPr>
          <p:nvPr/>
        </p:nvPicPr>
        <p:blipFill>
          <a:blip r:embed="rId2"/>
          <a:stretch>
            <a:fillRect/>
          </a:stretch>
        </p:blipFill>
        <p:spPr>
          <a:xfrm>
            <a:off x="9334500" y="5257800"/>
            <a:ext cx="2857500" cy="1600200"/>
          </a:xfrm>
          <a:prstGeom prst="rect">
            <a:avLst/>
          </a:prstGeom>
        </p:spPr>
      </p:pic>
      <p:pic>
        <p:nvPicPr>
          <p:cNvPr id="5" name="Slika 4"/>
          <p:cNvPicPr>
            <a:picLocks noChangeAspect="1"/>
          </p:cNvPicPr>
          <p:nvPr/>
        </p:nvPicPr>
        <p:blipFill>
          <a:blip r:embed="rId3"/>
          <a:stretch>
            <a:fillRect/>
          </a:stretch>
        </p:blipFill>
        <p:spPr>
          <a:xfrm>
            <a:off x="1393847" y="4152900"/>
            <a:ext cx="1905000" cy="1905000"/>
          </a:xfrm>
          <a:prstGeom prst="rect">
            <a:avLst/>
          </a:prstGeom>
        </p:spPr>
      </p:pic>
      <p:pic>
        <p:nvPicPr>
          <p:cNvPr id="6" name="Slika 5"/>
          <p:cNvPicPr>
            <a:picLocks noChangeAspect="1"/>
          </p:cNvPicPr>
          <p:nvPr/>
        </p:nvPicPr>
        <p:blipFill>
          <a:blip r:embed="rId4"/>
          <a:stretch>
            <a:fillRect/>
          </a:stretch>
        </p:blipFill>
        <p:spPr>
          <a:xfrm>
            <a:off x="5459423" y="3164745"/>
            <a:ext cx="2272872" cy="2272872"/>
          </a:xfrm>
          <a:prstGeom prst="rect">
            <a:avLst/>
          </a:prstGeom>
        </p:spPr>
      </p:pic>
    </p:spTree>
    <p:extLst>
      <p:ext uri="{BB962C8B-B14F-4D97-AF65-F5344CB8AC3E}">
        <p14:creationId xmlns:p14="http://schemas.microsoft.com/office/powerpoint/2010/main" val="298880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Physical person</a:t>
            </a:r>
            <a:endParaRPr lang="en-US" dirty="0"/>
          </a:p>
        </p:txBody>
      </p:sp>
      <p:sp>
        <p:nvSpPr>
          <p:cNvPr id="3" name="Rezervirano mjesto sadržaja 2"/>
          <p:cNvSpPr>
            <a:spLocks noGrp="1"/>
          </p:cNvSpPr>
          <p:nvPr>
            <p:ph sz="quarter" idx="13"/>
          </p:nvPr>
        </p:nvSpPr>
        <p:spPr/>
        <p:txBody>
          <a:bodyPr>
            <a:normAutofit/>
          </a:bodyPr>
          <a:lstStyle/>
          <a:p>
            <a:r>
              <a:rPr lang="en-US" dirty="0" smtClean="0"/>
              <a:t>Any person may rely on the protection of the Convention against a State Party when the</a:t>
            </a:r>
            <a:r>
              <a:rPr lang="hr-HR" dirty="0" smtClean="0"/>
              <a:t> </a:t>
            </a:r>
            <a:r>
              <a:rPr lang="en-US" dirty="0" smtClean="0"/>
              <a:t>alleged violation took place within the jurisdiction of the State concerned, in accordance with</a:t>
            </a:r>
            <a:r>
              <a:rPr lang="hr-HR" dirty="0" smtClean="0"/>
              <a:t> </a:t>
            </a:r>
            <a:r>
              <a:rPr lang="en-US" dirty="0" smtClean="0"/>
              <a:t>Article 1 of the Convention (Van der Tang v. Spain, § 53)</a:t>
            </a:r>
            <a:r>
              <a:rPr lang="hr-HR" dirty="0" smtClean="0"/>
              <a:t>.</a:t>
            </a:r>
            <a:endParaRPr lang="hr-HR" dirty="0"/>
          </a:p>
          <a:p>
            <a:r>
              <a:rPr lang="en-US" dirty="0" smtClean="0"/>
              <a:t>Applications can be brought only by living persons or on their behalf; a deceased</a:t>
            </a:r>
            <a:r>
              <a:rPr lang="hr-HR" dirty="0" smtClean="0"/>
              <a:t> </a:t>
            </a:r>
            <a:r>
              <a:rPr lang="en-US" dirty="0" smtClean="0"/>
              <a:t>person cannot lodge an application (</a:t>
            </a:r>
            <a:r>
              <a:rPr lang="en-US" dirty="0" err="1" smtClean="0"/>
              <a:t>Aizpurua</a:t>
            </a:r>
            <a:r>
              <a:rPr lang="en-US" dirty="0" smtClean="0"/>
              <a:t> Ortiz and Others v. Spain, § 30; </a:t>
            </a:r>
            <a:r>
              <a:rPr lang="en-US" dirty="0" err="1" smtClean="0"/>
              <a:t>Dvořáček</a:t>
            </a:r>
            <a:r>
              <a:rPr lang="en-US" dirty="0" smtClean="0"/>
              <a:t> and</a:t>
            </a:r>
            <a:r>
              <a:rPr lang="hr-HR" dirty="0" smtClean="0"/>
              <a:t> </a:t>
            </a:r>
            <a:r>
              <a:rPr lang="en-US" dirty="0" err="1" smtClean="0"/>
              <a:t>Dvořáčková</a:t>
            </a:r>
            <a:r>
              <a:rPr lang="en-US" dirty="0" smtClean="0"/>
              <a:t> v. Slovakia, § 41), even through a representative (Kaya and </a:t>
            </a:r>
            <a:r>
              <a:rPr lang="en-US" dirty="0" err="1" smtClean="0"/>
              <a:t>Polat</a:t>
            </a:r>
            <a:r>
              <a:rPr lang="en-US" dirty="0" smtClean="0"/>
              <a:t> v. Turkey</a:t>
            </a:r>
            <a:r>
              <a:rPr lang="hr-HR" dirty="0" smtClean="0"/>
              <a:t> </a:t>
            </a:r>
            <a:r>
              <a:rPr lang="en-US" dirty="0" smtClean="0"/>
              <a:t>(</a:t>
            </a:r>
            <a:r>
              <a:rPr lang="en-US" dirty="0" err="1" smtClean="0"/>
              <a:t>dec.</a:t>
            </a:r>
            <a:r>
              <a:rPr lang="en-US" dirty="0" smtClean="0"/>
              <a:t>); </a:t>
            </a:r>
            <a:r>
              <a:rPr lang="en-US" dirty="0" err="1" smtClean="0"/>
              <a:t>Ciobanu</a:t>
            </a:r>
            <a:r>
              <a:rPr lang="en-US" dirty="0" smtClean="0"/>
              <a:t> v. Romania</a:t>
            </a:r>
            <a:r>
              <a:rPr lang="hr-HR" dirty="0" smtClean="0"/>
              <a:t> (</a:t>
            </a:r>
            <a:r>
              <a:rPr lang="hr-HR" dirty="0" err="1" smtClean="0"/>
              <a:t>dec</a:t>
            </a:r>
            <a:r>
              <a:rPr lang="hr-HR" dirty="0" smtClean="0"/>
              <a:t>.)).</a:t>
            </a:r>
            <a:endParaRPr lang="hr-HR" dirty="0"/>
          </a:p>
        </p:txBody>
      </p:sp>
    </p:spTree>
    <p:extLst>
      <p:ext uri="{BB962C8B-B14F-4D97-AF65-F5344CB8AC3E}">
        <p14:creationId xmlns:p14="http://schemas.microsoft.com/office/powerpoint/2010/main" val="2890281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Legal </a:t>
            </a:r>
            <a:r>
              <a:rPr lang="en-US" dirty="0" smtClean="0"/>
              <a:t>person</a:t>
            </a:r>
            <a:endParaRPr lang="en-US" dirty="0"/>
          </a:p>
        </p:txBody>
      </p:sp>
      <p:sp>
        <p:nvSpPr>
          <p:cNvPr id="3" name="Rezervirano mjesto sadržaja 2"/>
          <p:cNvSpPr>
            <a:spLocks noGrp="1"/>
          </p:cNvSpPr>
          <p:nvPr>
            <p:ph sz="quarter" idx="13"/>
          </p:nvPr>
        </p:nvSpPr>
        <p:spPr/>
        <p:txBody>
          <a:bodyPr>
            <a:normAutofit fontScale="85000" lnSpcReduction="20000"/>
          </a:bodyPr>
          <a:lstStyle/>
          <a:p>
            <a:r>
              <a:rPr lang="en-US" dirty="0" smtClean="0"/>
              <a:t>A legal entity claiming to be the victim of a violation by a member State of the rights</a:t>
            </a:r>
            <a:r>
              <a:rPr lang="hr-HR" dirty="0" smtClean="0"/>
              <a:t> </a:t>
            </a:r>
            <a:r>
              <a:rPr lang="en-US" dirty="0" smtClean="0"/>
              <a:t>set forth in the Convention and the Protocols has standing before the Court only if it is a “nongovernmental</a:t>
            </a:r>
            <a:r>
              <a:rPr lang="hr-HR" dirty="0" smtClean="0"/>
              <a:t> </a:t>
            </a:r>
            <a:r>
              <a:rPr lang="en-US" dirty="0" smtClean="0"/>
              <a:t>organisation” within the meaning of Article 34 of the Convention</a:t>
            </a:r>
            <a:r>
              <a:rPr lang="hr-HR" dirty="0" smtClean="0"/>
              <a:t>.</a:t>
            </a:r>
          </a:p>
          <a:p>
            <a:r>
              <a:rPr lang="en-US" dirty="0" smtClean="0"/>
              <a:t>The term “governmental organisations” includes: </a:t>
            </a:r>
          </a:p>
          <a:p>
            <a:r>
              <a:rPr lang="en-US" dirty="0" smtClean="0"/>
              <a:t>central organs of the state, decentralised authorities that exercise public functions ((Radio France and Others v. France (</a:t>
            </a:r>
            <a:r>
              <a:rPr lang="en-US" dirty="0" err="1" smtClean="0"/>
              <a:t>dec.</a:t>
            </a:r>
            <a:r>
              <a:rPr lang="en-US" dirty="0" smtClean="0"/>
              <a:t>), § 26), </a:t>
            </a:r>
          </a:p>
          <a:p>
            <a:r>
              <a:rPr lang="en-US" dirty="0" smtClean="0"/>
              <a:t>part of a municipality in the exercise of public authority (Municipal Section of </a:t>
            </a:r>
            <a:r>
              <a:rPr lang="en-US" dirty="0" err="1" smtClean="0"/>
              <a:t>Antilly</a:t>
            </a:r>
            <a:r>
              <a:rPr lang="en-US" dirty="0" smtClean="0"/>
              <a:t> v. France (</a:t>
            </a:r>
            <a:r>
              <a:rPr lang="en-US" dirty="0" err="1" smtClean="0"/>
              <a:t>dec</a:t>
            </a:r>
            <a:r>
              <a:rPr lang="en-US" dirty="0" smtClean="0"/>
              <a:t>)), </a:t>
            </a:r>
          </a:p>
          <a:p>
            <a:r>
              <a:rPr lang="en-US" dirty="0" smtClean="0"/>
              <a:t>legal entities which participate in the exercise of governmental powers or run a public service under government control</a:t>
            </a:r>
            <a:r>
              <a:rPr lang="hr-HR" dirty="0" smtClean="0"/>
              <a:t> </a:t>
            </a:r>
            <a:r>
              <a:rPr lang="fi-FI" dirty="0" smtClean="0"/>
              <a:t> </a:t>
            </a:r>
            <a:r>
              <a:rPr lang="hr-HR" dirty="0" smtClean="0"/>
              <a:t>(</a:t>
            </a:r>
            <a:r>
              <a:rPr lang="fi-FI" dirty="0" smtClean="0"/>
              <a:t>Kotov v. Russia [GC], § 93</a:t>
            </a:r>
            <a:r>
              <a:rPr lang="hr-HR" dirty="0" smtClean="0"/>
              <a:t>).</a:t>
            </a:r>
            <a:endParaRPr lang="hr-HR" dirty="0"/>
          </a:p>
        </p:txBody>
      </p:sp>
    </p:spTree>
    <p:extLst>
      <p:ext uri="{BB962C8B-B14F-4D97-AF65-F5344CB8AC3E}">
        <p14:creationId xmlns:p14="http://schemas.microsoft.com/office/powerpoint/2010/main" val="329632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Any group of individuals</a:t>
            </a:r>
            <a:endParaRPr lang="en-US" dirty="0"/>
          </a:p>
        </p:txBody>
      </p:sp>
      <p:sp>
        <p:nvSpPr>
          <p:cNvPr id="3" name="Rezervirano mjesto sadržaja 2"/>
          <p:cNvSpPr>
            <a:spLocks noGrp="1"/>
          </p:cNvSpPr>
          <p:nvPr>
            <p:ph sz="quarter" idx="13"/>
          </p:nvPr>
        </p:nvSpPr>
        <p:spPr/>
        <p:txBody>
          <a:bodyPr/>
          <a:lstStyle/>
          <a:p>
            <a:r>
              <a:rPr lang="en-US" dirty="0" smtClean="0"/>
              <a:t>An application can be brought by a group of individuals. However, local authorities or</a:t>
            </a:r>
            <a:r>
              <a:rPr lang="hr-HR" dirty="0" smtClean="0"/>
              <a:t> </a:t>
            </a:r>
            <a:r>
              <a:rPr lang="en-US" dirty="0" smtClean="0"/>
              <a:t>any other government bodies cannot lodge applications through the individuals who make up</a:t>
            </a:r>
            <a:r>
              <a:rPr lang="hr-HR" dirty="0" smtClean="0"/>
              <a:t> </a:t>
            </a:r>
            <a:r>
              <a:rPr lang="en-US" dirty="0" smtClean="0"/>
              <a:t>them or represent them, relating to acts punishable by the State to which they are attached and</a:t>
            </a:r>
            <a:r>
              <a:rPr lang="hr-HR" dirty="0" smtClean="0"/>
              <a:t> </a:t>
            </a:r>
            <a:r>
              <a:rPr lang="en-US" dirty="0" smtClean="0"/>
              <a:t>on behalf of which they exercise public authority (</a:t>
            </a:r>
            <a:r>
              <a:rPr lang="en-US" dirty="0" err="1" smtClean="0"/>
              <a:t>Demirbaş</a:t>
            </a:r>
            <a:r>
              <a:rPr lang="en-US" dirty="0" smtClean="0"/>
              <a:t> and Others v. Turkey (</a:t>
            </a:r>
            <a:r>
              <a:rPr lang="en-US" dirty="0" err="1" smtClean="0"/>
              <a:t>dec.</a:t>
            </a:r>
            <a:r>
              <a:rPr lang="en-US" dirty="0" smtClean="0"/>
              <a:t>)).</a:t>
            </a:r>
            <a:endParaRPr lang="hr-HR" dirty="0"/>
          </a:p>
        </p:txBody>
      </p:sp>
    </p:spTree>
    <p:extLst>
      <p:ext uri="{BB962C8B-B14F-4D97-AF65-F5344CB8AC3E}">
        <p14:creationId xmlns:p14="http://schemas.microsoft.com/office/powerpoint/2010/main" val="1048185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sz="quarter" idx="13"/>
          </p:nvPr>
        </p:nvSpPr>
        <p:spPr/>
        <p:txBody>
          <a:bodyPr/>
          <a:lstStyle/>
          <a:p>
            <a:endParaRPr lang="hr-HR" dirty="0"/>
          </a:p>
        </p:txBody>
      </p:sp>
      <p:pic>
        <p:nvPicPr>
          <p:cNvPr id="4" name="Slika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0088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Victim </a:t>
            </a:r>
            <a:r>
              <a:rPr lang="hr-HR" dirty="0" smtClean="0"/>
              <a:t>status</a:t>
            </a:r>
            <a:endParaRPr lang="hr-HR" dirty="0"/>
          </a:p>
        </p:txBody>
      </p:sp>
      <p:sp>
        <p:nvSpPr>
          <p:cNvPr id="3" name="Rezervirano mjesto sadržaja 2"/>
          <p:cNvSpPr>
            <a:spLocks noGrp="1"/>
          </p:cNvSpPr>
          <p:nvPr>
            <p:ph sz="quarter" idx="13"/>
          </p:nvPr>
        </p:nvSpPr>
        <p:spPr>
          <a:xfrm>
            <a:off x="529390" y="1933575"/>
            <a:ext cx="5646822" cy="4924425"/>
          </a:xfrm>
        </p:spPr>
        <p:txBody>
          <a:bodyPr>
            <a:normAutofit lnSpcReduction="10000"/>
          </a:bodyPr>
          <a:lstStyle/>
          <a:p>
            <a:r>
              <a:rPr lang="en-US" dirty="0" smtClean="0"/>
              <a:t>The word “victim”, in the context of Article 34 of the Convention, denotes the person</a:t>
            </a:r>
            <a:r>
              <a:rPr lang="hr-HR" dirty="0" smtClean="0"/>
              <a:t> </a:t>
            </a:r>
            <a:r>
              <a:rPr lang="en-US" dirty="0" smtClean="0"/>
              <a:t>or persons directly or indirectly affected by the alleged violation. </a:t>
            </a:r>
            <a:endParaRPr lang="hr-HR" dirty="0" smtClean="0"/>
          </a:p>
          <a:p>
            <a:r>
              <a:rPr lang="en-US" dirty="0" smtClean="0"/>
              <a:t>Direct victim but also indirect victim.</a:t>
            </a:r>
          </a:p>
          <a:p>
            <a:r>
              <a:rPr lang="en-US" dirty="0" smtClean="0"/>
              <a:t>In order to be able to lodge an application in accordance with Article 34, an applicant must be able to show that he or she was “directly affected” by the measure complained of (</a:t>
            </a:r>
            <a:r>
              <a:rPr lang="en-US" dirty="0" err="1" smtClean="0"/>
              <a:t>Tănase</a:t>
            </a:r>
            <a:r>
              <a:rPr lang="en-US" dirty="0" smtClean="0"/>
              <a:t> v. Moldova [GC], § 104; Burden v. the United Kingdom [GC], § 33).</a:t>
            </a:r>
          </a:p>
          <a:p>
            <a:r>
              <a:rPr lang="en-US" dirty="0" smtClean="0"/>
              <a:t>However</a:t>
            </a:r>
            <a:r>
              <a:rPr lang="hr-HR" dirty="0" smtClean="0"/>
              <a:t>:</a:t>
            </a:r>
            <a:endParaRPr lang="hr-HR" dirty="0"/>
          </a:p>
        </p:txBody>
      </p:sp>
      <p:pic>
        <p:nvPicPr>
          <p:cNvPr id="4" name="Slika 3"/>
          <p:cNvPicPr>
            <a:picLocks noChangeAspect="1"/>
          </p:cNvPicPr>
          <p:nvPr/>
        </p:nvPicPr>
        <p:blipFill>
          <a:blip r:embed="rId2"/>
          <a:stretch>
            <a:fillRect/>
          </a:stretch>
        </p:blipFill>
        <p:spPr>
          <a:xfrm>
            <a:off x="7267074" y="1933575"/>
            <a:ext cx="4924926" cy="4924425"/>
          </a:xfrm>
          <a:prstGeom prst="rect">
            <a:avLst/>
          </a:prstGeom>
        </p:spPr>
      </p:pic>
    </p:spTree>
    <p:extLst>
      <p:ext uri="{BB962C8B-B14F-4D97-AF65-F5344CB8AC3E}">
        <p14:creationId xmlns:p14="http://schemas.microsoft.com/office/powerpoint/2010/main" val="902084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pljica">
  <a:themeElements>
    <a:clrScheme name="Kapljic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Kapljic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pljic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Kapljica</Template>
  <TotalTime>339</TotalTime>
  <Words>2950</Words>
  <Application>Microsoft Office PowerPoint</Application>
  <PresentationFormat>Široki zaslon</PresentationFormat>
  <Paragraphs>119</Paragraphs>
  <Slides>30</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30</vt:i4>
      </vt:variant>
    </vt:vector>
  </HeadingPairs>
  <TitlesOfParts>
    <vt:vector size="33" baseType="lpstr">
      <vt:lpstr>Arial</vt:lpstr>
      <vt:lpstr>Tw Cen MT</vt:lpstr>
      <vt:lpstr>Kapljica</vt:lpstr>
      <vt:lpstr>The admissibility of applications in front of the ECHR</vt:lpstr>
      <vt:lpstr>Protection of fundamental rights and freedoms</vt:lpstr>
      <vt:lpstr>Individual application</vt:lpstr>
      <vt:lpstr>Categories of petitioners</vt:lpstr>
      <vt:lpstr>Physical person</vt:lpstr>
      <vt:lpstr>Legal person</vt:lpstr>
      <vt:lpstr>Any group of individuals</vt:lpstr>
      <vt:lpstr>PowerPointova prezentacija</vt:lpstr>
      <vt:lpstr>Victim status</vt:lpstr>
      <vt:lpstr>Indirect victim</vt:lpstr>
      <vt:lpstr>Potential victims and actio popularis</vt:lpstr>
      <vt:lpstr>Freedom to exercise the right of individual application</vt:lpstr>
      <vt:lpstr>Obligations of the respondent State</vt:lpstr>
      <vt:lpstr>Procedural grounds for inadmissibility</vt:lpstr>
      <vt:lpstr>Non-exhaustion of domestic remedies</vt:lpstr>
      <vt:lpstr>Non-compliance with the six-month time-limit </vt:lpstr>
      <vt:lpstr>Anonymous application</vt:lpstr>
      <vt:lpstr>Substantially the same</vt:lpstr>
      <vt:lpstr>Abuse of the right of application</vt:lpstr>
      <vt:lpstr>Incompatibility ratione personae</vt:lpstr>
      <vt:lpstr>Incompatibility ratione loci</vt:lpstr>
      <vt:lpstr>Incompatibility ratione temporis</vt:lpstr>
      <vt:lpstr>Incompatibility ratione materiae</vt:lpstr>
      <vt:lpstr>Inadmissibility based on the merits</vt:lpstr>
      <vt:lpstr>No significant disadvantage</vt:lpstr>
      <vt:lpstr>Significant disadvantage</vt:lpstr>
      <vt:lpstr>Safeguard clauses</vt:lpstr>
      <vt:lpstr>PowerPointova prezentacija</vt:lpstr>
      <vt:lpstr>Literature used</vt:lpstr>
      <vt:lpstr>PowerPointova prezentacija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admissibility of applications in front of the ECHR</dc:title>
  <dc:creator>Frane</dc:creator>
  <cp:lastModifiedBy>Frane</cp:lastModifiedBy>
  <cp:revision>23</cp:revision>
  <dcterms:created xsi:type="dcterms:W3CDTF">2016-03-30T07:45:26Z</dcterms:created>
  <dcterms:modified xsi:type="dcterms:W3CDTF">2016-03-30T18:21:12Z</dcterms:modified>
</cp:coreProperties>
</file>