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69" r:id="rId4"/>
    <p:sldId id="271" r:id="rId5"/>
    <p:sldId id="273" r:id="rId6"/>
    <p:sldId id="274" r:id="rId7"/>
    <p:sldId id="257" r:id="rId8"/>
    <p:sldId id="258" r:id="rId9"/>
    <p:sldId id="281" r:id="rId10"/>
    <p:sldId id="282" r:id="rId11"/>
    <p:sldId id="283" r:id="rId12"/>
    <p:sldId id="259" r:id="rId13"/>
    <p:sldId id="279" r:id="rId14"/>
    <p:sldId id="280" r:id="rId15"/>
    <p:sldId id="260" r:id="rId16"/>
    <p:sldId id="262" r:id="rId17"/>
    <p:sldId id="263" r:id="rId18"/>
    <p:sldId id="266" r:id="rId19"/>
    <p:sldId id="264" r:id="rId20"/>
    <p:sldId id="261" r:id="rId21"/>
    <p:sldId id="265" r:id="rId22"/>
    <p:sldId id="267" r:id="rId23"/>
    <p:sldId id="268" r:id="rId24"/>
    <p:sldId id="275" r:id="rId25"/>
    <p:sldId id="276" r:id="rId26"/>
    <p:sldId id="285" r:id="rId27"/>
    <p:sldId id="284" r:id="rId28"/>
    <p:sldId id="278" r:id="rId29"/>
    <p:sldId id="286" r:id="rId30"/>
    <p:sldId id="27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271A5C3-EDAC-454D-B94F-A0A19922B3C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A5C3-EDAC-454D-B94F-A0A19922B3C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A5C3-EDAC-454D-B94F-A0A19922B3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902B67-C655-4792-9057-19C4B3D550F6}"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271A5C3-EDAC-454D-B94F-A0A19922B3C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902B67-C655-4792-9057-19C4B3D550F6}" type="datetimeFigureOut">
              <a:rPr lang="en-US" smtClean="0"/>
              <a:pPr/>
              <a:t>11/14/2018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71A5C3-EDAC-454D-B94F-A0A19922B3C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QtA6KCvsdL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hr/url?sa=i&amp;rct=j&amp;q=the+law+of+twelve+tables&amp;source=images&amp;cd=&amp;cad=rja&amp;docid=Nto92pT9WvjEBM&amp;tbnid=I2t1Tu0W6JNSoM:&amp;ved=0CAUQjRw&amp;url=http://virtualrome.homestead.com/753BC.html&amp;ei=0aw0UYTBN4no9ASJooD4Ag&amp;bvm=bv.43148975,d.Yms&amp;psig=AFQjCNEA4SoKHvuTvatsaNSsb67IwNIcHw&amp;ust=136249300301815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clmPMqeQs_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8Y2pAGcW51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tc92zC0P0Iw"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cc_cLLBYQJ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oDALXORbtR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The Historical Development of Law</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hr-HR" dirty="0" smtClean="0"/>
              <a:t>„</a:t>
            </a:r>
            <a:r>
              <a:rPr lang="hr-HR" dirty="0" err="1" smtClean="0"/>
              <a:t>An</a:t>
            </a:r>
            <a:r>
              <a:rPr lang="hr-HR" dirty="0" smtClean="0"/>
              <a:t> </a:t>
            </a:r>
            <a:r>
              <a:rPr lang="hr-HR" dirty="0" err="1" smtClean="0"/>
              <a:t>eye</a:t>
            </a:r>
            <a:r>
              <a:rPr lang="hr-HR" dirty="0" smtClean="0"/>
              <a:t> for </a:t>
            </a:r>
            <a:r>
              <a:rPr lang="hr-HR" dirty="0" err="1" smtClean="0"/>
              <a:t>an</a:t>
            </a:r>
            <a:r>
              <a:rPr lang="hr-HR" dirty="0" smtClean="0"/>
              <a:t> </a:t>
            </a:r>
            <a:r>
              <a:rPr lang="hr-HR" dirty="0" err="1" smtClean="0"/>
              <a:t>eye</a:t>
            </a:r>
            <a:r>
              <a:rPr lang="hr-HR" dirty="0" smtClean="0"/>
              <a:t>”</a:t>
            </a:r>
            <a:endParaRPr lang="hr-HR" dirty="0"/>
          </a:p>
        </p:txBody>
      </p:sp>
      <p:sp>
        <p:nvSpPr>
          <p:cNvPr id="6" name="Content Placeholder 5"/>
          <p:cNvSpPr>
            <a:spLocks noGrp="1"/>
          </p:cNvSpPr>
          <p:nvPr>
            <p:ph idx="1"/>
          </p:nvPr>
        </p:nvSpPr>
        <p:spPr/>
        <p:txBody>
          <a:bodyPr>
            <a:normAutofit fontScale="92500"/>
          </a:bodyPr>
          <a:lstStyle/>
          <a:p>
            <a:r>
              <a:rPr lang="en-US" dirty="0"/>
              <a:t>Hammurabi’s Code provides some of the earliest examples of the doctrine of “</a:t>
            </a:r>
            <a:r>
              <a:rPr lang="en-US" dirty="0" err="1"/>
              <a:t>lex</a:t>
            </a:r>
            <a:r>
              <a:rPr lang="en-US" dirty="0"/>
              <a:t> </a:t>
            </a:r>
            <a:r>
              <a:rPr lang="en-US" dirty="0" err="1"/>
              <a:t>talionis</a:t>
            </a:r>
            <a:r>
              <a:rPr lang="en-US" dirty="0"/>
              <a:t>,” or the laws of retribution, sometimes better known as “an eye for an eye</a:t>
            </a:r>
            <a:r>
              <a:rPr lang="en-US" dirty="0" smtClean="0"/>
              <a:t>.”</a:t>
            </a:r>
            <a:endParaRPr lang="hr-HR" dirty="0" smtClean="0"/>
          </a:p>
          <a:p>
            <a:r>
              <a:rPr lang="en-US" dirty="0"/>
              <a:t>The Code of Hammurabi includes many harsh </a:t>
            </a:r>
            <a:r>
              <a:rPr lang="en-US" dirty="0" smtClean="0"/>
              <a:t>punishments, </a:t>
            </a:r>
            <a:r>
              <a:rPr lang="en-US" dirty="0"/>
              <a:t>sometimes demanding the removal of the guilty party’s tongue, hands, breasts, eye or ear. But the code is also one of the earliest examples of an accused person being considered innocent until proven guilty</a:t>
            </a:r>
            <a:r>
              <a:rPr lang="en-US" dirty="0" smtClean="0"/>
              <a:t>.</a:t>
            </a:r>
            <a:r>
              <a:rPr lang="hr-HR" dirty="0" smtClean="0"/>
              <a:t> </a:t>
            </a:r>
          </a:p>
          <a:p>
            <a:r>
              <a:rPr lang="en-US" dirty="0"/>
              <a:t> The code explicitly mentions about 28 crimes that warrant death, including robbery, adultery and casting spells </a:t>
            </a:r>
            <a:r>
              <a:rPr lang="en-US" dirty="0" smtClean="0"/>
              <a:t>of</a:t>
            </a:r>
            <a:r>
              <a:rPr lang="hr-HR" dirty="0" smtClean="0"/>
              <a:t> </a:t>
            </a:r>
            <a:r>
              <a:rPr lang="hr-HR" dirty="0" err="1" smtClean="0"/>
              <a:t>witchcraft</a:t>
            </a:r>
            <a:r>
              <a:rPr lang="hr-HR" dirty="0" smtClean="0"/>
              <a:t>.</a:t>
            </a:r>
            <a:endParaRPr lang="hr-HR" dirty="0"/>
          </a:p>
        </p:txBody>
      </p:sp>
    </p:spTree>
    <p:extLst>
      <p:ext uri="{BB962C8B-B14F-4D97-AF65-F5344CB8AC3E}">
        <p14:creationId xmlns:p14="http://schemas.microsoft.com/office/powerpoint/2010/main" val="196476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smtClean="0"/>
              <a:t>Examples</a:t>
            </a:r>
            <a:r>
              <a:rPr lang="hr-HR" dirty="0" smtClean="0"/>
              <a:t> </a:t>
            </a:r>
            <a:r>
              <a:rPr lang="hr-HR" dirty="0" err="1" smtClean="0"/>
              <a:t>of</a:t>
            </a:r>
            <a:r>
              <a:rPr lang="hr-HR" dirty="0" smtClean="0"/>
              <a:t> </a:t>
            </a:r>
            <a:r>
              <a:rPr lang="hr-HR" dirty="0" err="1" smtClean="0"/>
              <a:t>punishments</a:t>
            </a:r>
            <a:endParaRPr lang="hr-HR" dirty="0"/>
          </a:p>
        </p:txBody>
      </p:sp>
      <p:sp>
        <p:nvSpPr>
          <p:cNvPr id="3" name="Content Placeholder 2"/>
          <p:cNvSpPr>
            <a:spLocks noGrp="1"/>
          </p:cNvSpPr>
          <p:nvPr>
            <p:ph idx="1"/>
          </p:nvPr>
        </p:nvSpPr>
        <p:spPr/>
        <p:txBody>
          <a:bodyPr/>
          <a:lstStyle/>
          <a:p>
            <a:r>
              <a:rPr lang="en-US" dirty="0"/>
              <a:t>If a son should strike his father, his hands shall be cut off.</a:t>
            </a:r>
          </a:p>
          <a:p>
            <a:r>
              <a:rPr lang="en-US" dirty="0"/>
              <a:t>If a man put out the eye of another man, his eye shall be put out.</a:t>
            </a:r>
          </a:p>
          <a:p>
            <a:r>
              <a:rPr lang="en-US" dirty="0"/>
              <a:t>If any man should strike a man of higher rank, he shall receive sixty blows with an ox-whip.</a:t>
            </a:r>
          </a:p>
          <a:p>
            <a:r>
              <a:rPr lang="en-US" dirty="0"/>
              <a:t>If a builder builds a house for someone and that house collapses killing them, then the builder shall be put to death.</a:t>
            </a:r>
            <a:endParaRPr lang="hr-HR" dirty="0"/>
          </a:p>
        </p:txBody>
      </p:sp>
    </p:spTree>
    <p:extLst>
      <p:ext uri="{BB962C8B-B14F-4D97-AF65-F5344CB8AC3E}">
        <p14:creationId xmlns:p14="http://schemas.microsoft.com/office/powerpoint/2010/main" val="3601342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Solon</a:t>
            </a:r>
            <a:endParaRPr lang="en-US" dirty="0"/>
          </a:p>
        </p:txBody>
      </p:sp>
      <p:sp>
        <p:nvSpPr>
          <p:cNvPr id="3" name="Content Placeholder 2"/>
          <p:cNvSpPr>
            <a:spLocks noGrp="1"/>
          </p:cNvSpPr>
          <p:nvPr>
            <p:ph idx="1"/>
          </p:nvPr>
        </p:nvSpPr>
        <p:spPr/>
        <p:txBody>
          <a:bodyPr/>
          <a:lstStyle/>
          <a:p>
            <a:r>
              <a:rPr lang="en-GB" dirty="0"/>
              <a:t>An outstanding example of early law-making may be found in the</a:t>
            </a:r>
            <a:r>
              <a:rPr lang="en-GB" b="1" dirty="0"/>
              <a:t> </a:t>
            </a:r>
            <a:r>
              <a:rPr lang="en-GB" dirty="0"/>
              <a:t>laws of the Athenian statesman </a:t>
            </a:r>
            <a:r>
              <a:rPr lang="en-GB" dirty="0" err="1"/>
              <a:t>Solon</a:t>
            </a:r>
            <a:r>
              <a:rPr lang="en-GB" dirty="0"/>
              <a:t> in the 6th century BC. Regarded by the ancient Greeks as one of the Seven Wise Men, he was granted the authority to legislate in order to assist Athens in overcoming its social and economic crisis. </a:t>
            </a:r>
            <a:endParaRPr lang="hr-HR" dirty="0" smtClean="0"/>
          </a:p>
          <a:p>
            <a:r>
              <a:rPr lang="en-US" dirty="0">
                <a:hlinkClick r:id="rId2"/>
              </a:rPr>
              <a:t>https://</a:t>
            </a:r>
            <a:r>
              <a:rPr lang="en-US" dirty="0" smtClean="0">
                <a:hlinkClick r:id="rId2"/>
              </a:rPr>
              <a:t>www.youtube.com/watch?v=QtA6KCvsdLg</a:t>
            </a:r>
            <a:r>
              <a:rPr lang="hr-HR" smtClean="0"/>
              <a:t> </a:t>
            </a:r>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Roman </a:t>
            </a:r>
            <a:r>
              <a:rPr lang="hr-HR" dirty="0" err="1" smtClean="0"/>
              <a:t>law</a:t>
            </a:r>
            <a:endParaRPr lang="hr-HR" dirty="0"/>
          </a:p>
        </p:txBody>
      </p:sp>
      <p:sp>
        <p:nvSpPr>
          <p:cNvPr id="3" name="Content Placeholder 2"/>
          <p:cNvSpPr>
            <a:spLocks noGrp="1"/>
          </p:cNvSpPr>
          <p:nvPr>
            <p:ph idx="1"/>
          </p:nvPr>
        </p:nvSpPr>
        <p:spPr/>
        <p:txBody>
          <a:bodyPr/>
          <a:lstStyle/>
          <a:p>
            <a:r>
              <a:rPr lang="en-US" dirty="0"/>
              <a:t>Civil law or </a:t>
            </a:r>
            <a:r>
              <a:rPr lang="hr-HR" i="1" dirty="0" err="1" smtClean="0"/>
              <a:t>i</a:t>
            </a:r>
            <a:r>
              <a:rPr lang="en-US" i="1" dirty="0" smtClean="0"/>
              <a:t>us </a:t>
            </a:r>
            <a:r>
              <a:rPr lang="en-US" i="1" dirty="0" err="1"/>
              <a:t>civile</a:t>
            </a:r>
            <a:r>
              <a:rPr lang="en-US" i="1" dirty="0"/>
              <a:t> </a:t>
            </a:r>
            <a:r>
              <a:rPr lang="en-US" dirty="0"/>
              <a:t>in its broadest sense was the law of the city of Rome. </a:t>
            </a:r>
          </a:p>
          <a:p>
            <a:r>
              <a:rPr lang="en-US" dirty="0"/>
              <a:t>In a narrower sense it refers to the secular law of Rome, private and public, to the exclusion of sacred law </a:t>
            </a:r>
            <a:r>
              <a:rPr lang="hr-HR" dirty="0" smtClean="0"/>
              <a:t> </a:t>
            </a:r>
          </a:p>
          <a:p>
            <a:r>
              <a:rPr lang="hr-HR" dirty="0" err="1" smtClean="0"/>
              <a:t>Marked</a:t>
            </a:r>
            <a:r>
              <a:rPr lang="hr-HR" dirty="0" smtClean="0"/>
              <a:t> </a:t>
            </a:r>
            <a:r>
              <a:rPr lang="hr-HR" dirty="0" err="1" smtClean="0"/>
              <a:t>by</a:t>
            </a:r>
            <a:r>
              <a:rPr lang="hr-HR" dirty="0" smtClean="0"/>
              <a:t> </a:t>
            </a:r>
            <a:r>
              <a:rPr lang="hr-HR" dirty="0" err="1" smtClean="0"/>
              <a:t>the</a:t>
            </a:r>
            <a:r>
              <a:rPr lang="hr-HR" dirty="0" smtClean="0"/>
              <a:t> </a:t>
            </a:r>
            <a:r>
              <a:rPr lang="hr-HR" i="1" dirty="0" err="1" smtClean="0"/>
              <a:t>Law</a:t>
            </a:r>
            <a:r>
              <a:rPr lang="hr-HR" i="1" dirty="0" smtClean="0"/>
              <a:t> </a:t>
            </a:r>
            <a:r>
              <a:rPr lang="hr-HR" i="1" dirty="0" err="1" smtClean="0"/>
              <a:t>of</a:t>
            </a:r>
            <a:r>
              <a:rPr lang="hr-HR" i="1" dirty="0" smtClean="0"/>
              <a:t> </a:t>
            </a:r>
            <a:r>
              <a:rPr lang="hr-HR" i="1" dirty="0" err="1" smtClean="0"/>
              <a:t>Twelve</a:t>
            </a:r>
            <a:r>
              <a:rPr lang="hr-HR" i="1" dirty="0" smtClean="0"/>
              <a:t> </a:t>
            </a:r>
            <a:r>
              <a:rPr lang="hr-HR" i="1" dirty="0" err="1" smtClean="0"/>
              <a:t>Tables</a:t>
            </a:r>
            <a:r>
              <a:rPr lang="hr-HR" i="1" dirty="0" smtClean="0"/>
              <a:t> </a:t>
            </a:r>
            <a:r>
              <a:rPr lang="hr-HR" dirty="0" smtClean="0"/>
              <a:t>(</a:t>
            </a:r>
            <a:r>
              <a:rPr lang="hr-HR" dirty="0" err="1" smtClean="0"/>
              <a:t>the</a:t>
            </a:r>
            <a:r>
              <a:rPr lang="hr-HR" dirty="0" smtClean="0"/>
              <a:t> </a:t>
            </a:r>
            <a:r>
              <a:rPr lang="hr-HR" dirty="0" err="1" smtClean="0"/>
              <a:t>beginning</a:t>
            </a:r>
            <a:r>
              <a:rPr lang="hr-HR" dirty="0" smtClean="0"/>
              <a:t>) </a:t>
            </a:r>
            <a:r>
              <a:rPr lang="hr-HR" dirty="0" err="1" smtClean="0"/>
              <a:t>and</a:t>
            </a:r>
            <a:r>
              <a:rPr lang="hr-HR" dirty="0" smtClean="0"/>
              <a:t> </a:t>
            </a:r>
            <a:r>
              <a:rPr lang="hr-HR" dirty="0" err="1" smtClean="0"/>
              <a:t>Justinian’s</a:t>
            </a:r>
            <a:r>
              <a:rPr lang="hr-HR" dirty="0" smtClean="0"/>
              <a:t> </a:t>
            </a:r>
            <a:r>
              <a:rPr lang="hr-HR" dirty="0" err="1" smtClean="0"/>
              <a:t>codification</a:t>
            </a:r>
            <a:endParaRPr lang="en-US" dirty="0"/>
          </a:p>
        </p:txBody>
      </p:sp>
    </p:spTree>
    <p:extLst>
      <p:ext uri="{BB962C8B-B14F-4D97-AF65-F5344CB8AC3E}">
        <p14:creationId xmlns:p14="http://schemas.microsoft.com/office/powerpoint/2010/main" val="54465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Picture 2" descr="http://virtualrome.homestead.com/files/450bc.jpg">
            <a:hlinkClick r:id="rId2"/>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338387" y="1943894"/>
            <a:ext cx="4467225"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551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smtClean="0"/>
              <a:t/>
            </a:r>
            <a:br>
              <a:rPr lang="hr-HR" b="1" dirty="0" smtClean="0"/>
            </a:br>
            <a:r>
              <a:rPr lang="en-US" dirty="0"/>
              <a:t/>
            </a:r>
            <a:br>
              <a:rPr lang="en-US" dirty="0"/>
            </a:br>
            <a:r>
              <a:rPr lang="en-GB" b="1" dirty="0"/>
              <a:t>The Law of the Twelve Tables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a:t>Historians seem to agree that early classical Roman law was customary. </a:t>
            </a:r>
            <a:endParaRPr lang="hr-HR" dirty="0" smtClean="0"/>
          </a:p>
          <a:p>
            <a:r>
              <a:rPr lang="en-GB" dirty="0" smtClean="0"/>
              <a:t>One </a:t>
            </a:r>
            <a:r>
              <a:rPr lang="en-GB" dirty="0"/>
              <a:t>of the earliest known codes of laws, the </a:t>
            </a:r>
            <a:r>
              <a:rPr lang="en-GB" i="1" dirty="0"/>
              <a:t>Law of the </a:t>
            </a:r>
            <a:r>
              <a:rPr lang="en-GB" i="1" dirty="0" smtClean="0"/>
              <a:t>Twelve</a:t>
            </a:r>
            <a:r>
              <a:rPr lang="hr-HR" i="1" dirty="0" smtClean="0"/>
              <a:t> tables </a:t>
            </a:r>
            <a:r>
              <a:rPr lang="hr-HR" dirty="0" smtClean="0"/>
              <a:t>(</a:t>
            </a:r>
            <a:r>
              <a:rPr lang="en-GB" dirty="0" smtClean="0"/>
              <a:t>c</a:t>
            </a:r>
            <a:r>
              <a:rPr lang="en-GB" dirty="0"/>
              <a:t>. 450 BC) consisted mainly of Roman custom with certain borrowings from Greek law. This was a collection of basic rules, rather than a comprehensive piece of legislation, yet it came to be regarded as the starting point of the Roman legal history. </a:t>
            </a:r>
            <a:endParaRPr lang="hr-HR" dirty="0" smtClean="0"/>
          </a:p>
          <a:p>
            <a:r>
              <a:rPr lang="en-US" dirty="0">
                <a:hlinkClick r:id="rId2"/>
              </a:rPr>
              <a:t>https://</a:t>
            </a:r>
            <a:r>
              <a:rPr lang="en-US" dirty="0" smtClean="0">
                <a:hlinkClick r:id="rId2"/>
              </a:rPr>
              <a:t>www.youtube.com/watch?v=clmPMqeQs_I</a:t>
            </a:r>
            <a:r>
              <a:rPr lang="hr-HR" dirty="0" smtClean="0"/>
              <a:t> </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lnSpc>
                <a:spcPct val="90000"/>
              </a:lnSpc>
            </a:pPr>
            <a:r>
              <a:rPr lang="hr-HR" dirty="0" smtClean="0"/>
              <a:t>The Twelve Tables were written by the </a:t>
            </a:r>
            <a:r>
              <a:rPr lang="hr-HR" i="1" dirty="0" smtClean="0"/>
              <a:t>Decemviri Consulari Imperio Legibus Scribundis</a:t>
            </a:r>
            <a:r>
              <a:rPr lang="hr-HR" dirty="0" smtClean="0"/>
              <a:t> (the 10 Consuls), who were given unprecedented powers to draft the laws of the young Republic. </a:t>
            </a:r>
          </a:p>
          <a:p>
            <a:pPr>
              <a:lnSpc>
                <a:spcPct val="90000"/>
              </a:lnSpc>
            </a:pPr>
            <a:r>
              <a:rPr lang="hr-HR" dirty="0" smtClean="0"/>
              <a:t>Originally ten laws were drafted; two later statutes were added prohibiting marriage between the classes and affirming the binding nature of customary law.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lnSpc>
                <a:spcPct val="90000"/>
              </a:lnSpc>
            </a:pPr>
            <a:r>
              <a:rPr lang="hr-HR" sz="2800" dirty="0" smtClean="0"/>
              <a:t>The new code promoted the organization of public prosecution of crimes and instituted a system whereby injured parties could seek </a:t>
            </a:r>
            <a:r>
              <a:rPr lang="hr-HR" sz="2800" i="1" dirty="0" smtClean="0"/>
              <a:t>just compensation</a:t>
            </a:r>
            <a:r>
              <a:rPr lang="hr-HR" sz="2800" dirty="0" smtClean="0"/>
              <a:t> in civil disputes. </a:t>
            </a:r>
          </a:p>
          <a:p>
            <a:pPr>
              <a:lnSpc>
                <a:spcPct val="90000"/>
              </a:lnSpc>
            </a:pPr>
            <a:r>
              <a:rPr lang="hr-HR" sz="2800" i="1" dirty="0" smtClean="0"/>
              <a:t>The plebeians</a:t>
            </a:r>
            <a:r>
              <a:rPr lang="hr-HR" sz="2800" dirty="0" smtClean="0"/>
              <a:t> were protected from the legal abuses of the ruling patricians, especially in the enforcement of debts. </a:t>
            </a:r>
          </a:p>
          <a:p>
            <a:pPr>
              <a:lnSpc>
                <a:spcPct val="90000"/>
              </a:lnSpc>
            </a:pPr>
            <a:r>
              <a:rPr lang="hr-HR" sz="2800" dirty="0" smtClean="0"/>
              <a:t>Serious punishments were levied for theft and the law gave male heads of families enormous social power (</a:t>
            </a:r>
            <a:r>
              <a:rPr lang="hr-HR" sz="2800" i="1" dirty="0" smtClean="0"/>
              <a:t>patria potestas</a:t>
            </a:r>
            <a:r>
              <a:rPr lang="hr-HR" sz="2800" dirty="0" smtClean="0"/>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hr-HR" dirty="0" smtClean="0"/>
              <a:t>Summons</a:t>
            </a:r>
            <a:endParaRPr lang="en-US" dirty="0"/>
          </a:p>
        </p:txBody>
      </p:sp>
      <p:sp>
        <p:nvSpPr>
          <p:cNvPr id="2" name="Content Placeholder 1"/>
          <p:cNvSpPr>
            <a:spLocks noGrp="1"/>
          </p:cNvSpPr>
          <p:nvPr>
            <p:ph idx="1"/>
          </p:nvPr>
        </p:nvSpPr>
        <p:spPr/>
        <p:txBody>
          <a:bodyPr/>
          <a:lstStyle/>
          <a:p>
            <a:r>
              <a:rPr lang="hr-HR" sz="1800" dirty="0" smtClean="0"/>
              <a:t>The bringing of an action began with the plaintiff personally summoning the defendant to follow him before the magistrate. </a:t>
            </a:r>
          </a:p>
          <a:p>
            <a:r>
              <a:rPr lang="hr-HR" sz="1800" dirty="0" smtClean="0"/>
              <a:t>The Twelve Tables contained detailed provisions governing this summons:</a:t>
            </a:r>
          </a:p>
          <a:p>
            <a:endParaRPr lang="hr-HR" sz="1800" dirty="0" smtClean="0"/>
          </a:p>
          <a:p>
            <a:pPr>
              <a:buNone/>
            </a:pPr>
            <a:r>
              <a:rPr lang="hr-HR" sz="1800" dirty="0" smtClean="0"/>
              <a:t>Table I: Preliminaries to a trial</a:t>
            </a:r>
          </a:p>
          <a:p>
            <a:pPr>
              <a:lnSpc>
                <a:spcPct val="80000"/>
              </a:lnSpc>
            </a:pPr>
            <a:endParaRPr lang="hr-HR" sz="1800" dirty="0" smtClean="0"/>
          </a:p>
          <a:p>
            <a:pPr>
              <a:lnSpc>
                <a:spcPct val="80000"/>
              </a:lnSpc>
            </a:pPr>
            <a:r>
              <a:rPr lang="hr-HR" sz="1800" dirty="0" smtClean="0"/>
              <a:t>1. If plaintiff summons defendant to court, he shall go. If he does not go, plaintiff shall call witness thereto. Then only shall he take defendant by force.</a:t>
            </a:r>
          </a:p>
          <a:p>
            <a:pPr>
              <a:lnSpc>
                <a:spcPct val="80000"/>
              </a:lnSpc>
            </a:pPr>
            <a:r>
              <a:rPr lang="hr-HR" sz="1800" dirty="0" smtClean="0"/>
              <a:t>2. If defendant shirks or takes to heels, plaintiff shall lay hands on him.</a:t>
            </a:r>
          </a:p>
          <a:p>
            <a:pPr>
              <a:lnSpc>
                <a:spcPct val="80000"/>
              </a:lnSpc>
            </a:pPr>
            <a:r>
              <a:rPr lang="hr-HR" sz="1800" dirty="0" smtClean="0"/>
              <a:t>3. If disease or age shall be an impediment, he shall grant him a team (for transport); he should not spread with cushions a covered carriage if he shall not so desire.</a:t>
            </a:r>
          </a:p>
          <a:p>
            <a:endParaRPr lang="hr-HR" sz="1800"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hr-HR" dirty="0" smtClean="0"/>
              <a:t>Importance</a:t>
            </a:r>
            <a:endParaRPr lang="en-US" dirty="0"/>
          </a:p>
        </p:txBody>
      </p:sp>
      <p:sp>
        <p:nvSpPr>
          <p:cNvPr id="2" name="Content Placeholder 1"/>
          <p:cNvSpPr>
            <a:spLocks noGrp="1"/>
          </p:cNvSpPr>
          <p:nvPr>
            <p:ph idx="1"/>
          </p:nvPr>
        </p:nvSpPr>
        <p:spPr/>
        <p:txBody>
          <a:bodyPr/>
          <a:lstStyle/>
          <a:p>
            <a:r>
              <a:rPr lang="hr-HR" dirty="0" smtClean="0"/>
              <a:t>The important basic principle of a written legal code for Roman law was established , and </a:t>
            </a:r>
            <a:r>
              <a:rPr lang="hr-HR" i="1" dirty="0" smtClean="0"/>
              <a:t>justice was no longer based solely on the interpretation of judges</a:t>
            </a:r>
            <a:r>
              <a:rPr lang="hr-HR" dirty="0" smtClean="0"/>
              <a:t>. </a:t>
            </a:r>
          </a:p>
          <a:p>
            <a:r>
              <a:rPr lang="hr-HR" dirty="0" smtClean="0"/>
              <a:t>These laws formed an important part of the foundation of all subsequent Western civil and criminal law. </a:t>
            </a:r>
          </a:p>
          <a:p>
            <a:r>
              <a:rPr lang="hr-HR" dirty="0" smtClean="0"/>
              <a:t>The full text of the code has not survived, only some fragments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Revision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GB" dirty="0" smtClean="0"/>
              <a:t>Classical jurists</a:t>
            </a:r>
            <a:r>
              <a:rPr lang="en-US" dirty="0" smtClean="0"/>
              <a:t/>
            </a:r>
            <a:br>
              <a:rPr lang="en-US" dirty="0" smtClean="0"/>
            </a:br>
            <a:endParaRPr lang="en-US" dirty="0"/>
          </a:p>
        </p:txBody>
      </p:sp>
      <p:sp>
        <p:nvSpPr>
          <p:cNvPr id="2" name="Content Placeholder 1"/>
          <p:cNvSpPr>
            <a:spLocks noGrp="1"/>
          </p:cNvSpPr>
          <p:nvPr>
            <p:ph idx="1"/>
          </p:nvPr>
        </p:nvSpPr>
        <p:spPr/>
        <p:txBody>
          <a:bodyPr/>
          <a:lstStyle/>
          <a:p>
            <a:r>
              <a:rPr lang="en-GB" dirty="0" smtClean="0"/>
              <a:t>During the period of the so-called classical </a:t>
            </a:r>
            <a:r>
              <a:rPr lang="en-GB" b="1" dirty="0" smtClean="0"/>
              <a:t>jurists</a:t>
            </a:r>
            <a:r>
              <a:rPr lang="en-GB" dirty="0" smtClean="0"/>
              <a:t> (Gaius, Ulpian, and others), between the 1st century BC and the middle of the 3rd century AD, Roman law achieved considerable sophistication. </a:t>
            </a:r>
            <a:endParaRPr lang="hr-HR" dirty="0" smtClean="0"/>
          </a:p>
          <a:p>
            <a:r>
              <a:rPr lang="en-GB" dirty="0" smtClean="0"/>
              <a:t>After the collapse of the Western Roman Empire in 476 AD, the development of Roman law was disrupted in Western Europe. </a:t>
            </a:r>
            <a:r>
              <a:rPr lang="hr-HR"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hr-HR" dirty="0" smtClean="0"/>
              <a:t>Justinian’s codification</a:t>
            </a:r>
            <a:endParaRPr lang="en-US" dirty="0"/>
          </a:p>
        </p:txBody>
      </p:sp>
      <p:sp>
        <p:nvSpPr>
          <p:cNvPr id="2" name="Content Placeholder 1"/>
          <p:cNvSpPr>
            <a:spLocks noGrp="1"/>
          </p:cNvSpPr>
          <p:nvPr>
            <p:ph idx="1"/>
          </p:nvPr>
        </p:nvSpPr>
        <p:spPr/>
        <p:txBody>
          <a:bodyPr/>
          <a:lstStyle/>
          <a:p>
            <a:r>
              <a:rPr lang="en-GB" dirty="0" smtClean="0"/>
              <a:t>Between 529 and 534 AD, the Byzantine</a:t>
            </a:r>
            <a:r>
              <a:rPr lang="en-GB" b="1" dirty="0" smtClean="0"/>
              <a:t> </a:t>
            </a:r>
            <a:r>
              <a:rPr lang="en-GB" dirty="0" smtClean="0"/>
              <a:t>emperor Justinian ordered a systematic and comprehensive codification of laws. </a:t>
            </a:r>
            <a:endParaRPr lang="hr-HR" dirty="0" smtClean="0"/>
          </a:p>
          <a:p>
            <a:r>
              <a:rPr lang="hr-HR" dirty="0" smtClean="0">
                <a:hlinkClick r:id="rId2"/>
              </a:rPr>
              <a:t>https://www.youtube.com/watch?v=8Y2pAGcW51Y</a:t>
            </a:r>
            <a:r>
              <a:rPr lang="hr-HR" dirty="0" smtClean="0"/>
              <a:t> </a:t>
            </a:r>
          </a:p>
          <a:p>
            <a:r>
              <a:rPr lang="hr-HR" dirty="0" smtClean="0"/>
              <a:t>The collection of laws and legal interpretation developed under Justinian’s sponsorship from 529 AD to 565 AD; it is commonly called </a:t>
            </a:r>
            <a:r>
              <a:rPr lang="hr-HR" i="1" dirty="0" smtClean="0"/>
              <a:t>Corpus </a:t>
            </a:r>
            <a:r>
              <a:rPr lang="hr-HR" i="1" dirty="0" err="1" smtClean="0"/>
              <a:t>Juris</a:t>
            </a:r>
            <a:r>
              <a:rPr lang="hr-HR" i="1" dirty="0" smtClean="0"/>
              <a:t> </a:t>
            </a:r>
            <a:r>
              <a:rPr lang="hr-HR" i="1" dirty="0" err="1" smtClean="0"/>
              <a:t>Civilis</a:t>
            </a:r>
            <a:endParaRPr lang="hr-HR" i="1" dirty="0" smtClean="0"/>
          </a:p>
          <a:p>
            <a:r>
              <a:rPr lang="hr-HR" dirty="0" err="1" smtClean="0"/>
              <a:t>It</a:t>
            </a:r>
            <a:r>
              <a:rPr lang="hr-HR" dirty="0" smtClean="0"/>
              <a:t> </a:t>
            </a:r>
            <a:r>
              <a:rPr lang="hr-HR" dirty="0" err="1" smtClean="0"/>
              <a:t>comprises</a:t>
            </a:r>
            <a:r>
              <a:rPr lang="hr-HR" dirty="0" smtClean="0"/>
              <a:t> </a:t>
            </a:r>
            <a:r>
              <a:rPr lang="hr-HR" dirty="0" err="1" smtClean="0"/>
              <a:t>four</a:t>
            </a:r>
            <a:r>
              <a:rPr lang="hr-HR" dirty="0" smtClean="0"/>
              <a:t> </a:t>
            </a:r>
            <a:r>
              <a:rPr lang="hr-HR" dirty="0" err="1" smtClean="0"/>
              <a:t>books</a:t>
            </a:r>
            <a:r>
              <a:rPr lang="hr-HR" dirty="0" smtClean="0"/>
              <a:t>  (</a:t>
            </a:r>
            <a:r>
              <a:rPr lang="hr-HR" i="1" dirty="0" err="1" smtClean="0"/>
              <a:t>Digest</a:t>
            </a:r>
            <a:r>
              <a:rPr lang="hr-HR" i="1" dirty="0" smtClean="0"/>
              <a:t>, </a:t>
            </a:r>
            <a:r>
              <a:rPr lang="hr-HR" i="1" dirty="0" err="1" smtClean="0"/>
              <a:t>Codex</a:t>
            </a:r>
            <a:r>
              <a:rPr lang="hr-HR" i="1" dirty="0" smtClean="0"/>
              <a:t>, </a:t>
            </a:r>
            <a:r>
              <a:rPr lang="hr-HR" i="1" dirty="0" err="1" smtClean="0"/>
              <a:t>Institutes</a:t>
            </a:r>
            <a:r>
              <a:rPr lang="hr-HR" i="1" dirty="0" smtClean="0"/>
              <a:t> </a:t>
            </a:r>
            <a:r>
              <a:rPr lang="hr-HR" dirty="0" err="1" smtClean="0"/>
              <a:t>and</a:t>
            </a:r>
            <a:r>
              <a:rPr lang="hr-HR" dirty="0" smtClean="0"/>
              <a:t> </a:t>
            </a:r>
            <a:r>
              <a:rPr lang="hr-HR" i="1" dirty="0" err="1" smtClean="0"/>
              <a:t>Novellae</a:t>
            </a:r>
            <a:r>
              <a:rPr lang="hr-HR" dirty="0" smtClean="0"/>
              <a:t>)</a:t>
            </a:r>
          </a:p>
          <a:p>
            <a:pPr>
              <a:buNone/>
            </a:pPr>
            <a:endParaRPr lang="hr-HR" i="1"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GB" dirty="0" smtClean="0"/>
              <a:t>The first European universities</a:t>
            </a:r>
            <a:r>
              <a:rPr lang="en-US" dirty="0" smtClean="0"/>
              <a:t/>
            </a:r>
            <a:br>
              <a:rPr lang="en-US" dirty="0" smtClean="0"/>
            </a:br>
            <a:endParaRPr lang="en-US" dirty="0"/>
          </a:p>
        </p:txBody>
      </p:sp>
      <p:sp>
        <p:nvSpPr>
          <p:cNvPr id="2" name="Content Placeholder 1"/>
          <p:cNvSpPr>
            <a:spLocks noGrp="1"/>
          </p:cNvSpPr>
          <p:nvPr>
            <p:ph idx="1"/>
          </p:nvPr>
        </p:nvSpPr>
        <p:spPr/>
        <p:txBody>
          <a:bodyPr>
            <a:normAutofit/>
          </a:bodyPr>
          <a:lstStyle/>
          <a:p>
            <a:r>
              <a:rPr lang="en-GB" dirty="0" smtClean="0"/>
              <a:t>Six hundred years after the collapse of the Western Roman Empire, the scholarly study of Roman law revived, starting in Bologna, the first university in Western Europe (c.1088 AD).</a:t>
            </a:r>
            <a:endParaRPr lang="hr-HR" dirty="0" smtClean="0"/>
          </a:p>
          <a:p>
            <a:r>
              <a:rPr lang="en-GB" dirty="0" smtClean="0"/>
              <a:t> Between 1100 and 1500 universities spread all over Europe. </a:t>
            </a:r>
            <a:r>
              <a:rPr lang="hr-HR"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hr-HR" dirty="0" smtClean="0"/>
              <a:t>Reception of Roman law in Europe</a:t>
            </a:r>
            <a:endParaRPr lang="en-US" dirty="0"/>
          </a:p>
        </p:txBody>
      </p:sp>
      <p:sp>
        <p:nvSpPr>
          <p:cNvPr id="2" name="Content Placeholder 1"/>
          <p:cNvSpPr>
            <a:spLocks noGrp="1"/>
          </p:cNvSpPr>
          <p:nvPr>
            <p:ph idx="1"/>
          </p:nvPr>
        </p:nvSpPr>
        <p:spPr/>
        <p:txBody>
          <a:bodyPr/>
          <a:lstStyle/>
          <a:p>
            <a:r>
              <a:rPr lang="hr-HR" dirty="0" smtClean="0"/>
              <a:t>Universities taught civil law and canon law (church law), both based on Roman law</a:t>
            </a:r>
          </a:p>
          <a:p>
            <a:r>
              <a:rPr lang="hr-HR" dirty="0" smtClean="0"/>
              <a:t>The church had jurisdiction over marriage, wills and lawsuits between clerics</a:t>
            </a:r>
          </a:p>
          <a:p>
            <a:r>
              <a:rPr lang="hr-HR" dirty="0" smtClean="0"/>
              <a:t>Civil law was studied and interpreted by scholars (glossators) and commentators (post-glossators) – Roman law as interpreted by them became the basis </a:t>
            </a:r>
            <a:r>
              <a:rPr lang="hr-HR" dirty="0" err="1" smtClean="0"/>
              <a:t>of</a:t>
            </a:r>
            <a:r>
              <a:rPr lang="hr-HR" dirty="0" smtClean="0"/>
              <a:t> </a:t>
            </a:r>
            <a:r>
              <a:rPr lang="hr-HR" i="1" dirty="0" err="1"/>
              <a:t>i</a:t>
            </a:r>
            <a:r>
              <a:rPr lang="hr-HR" i="1" dirty="0" err="1" smtClean="0"/>
              <a:t>us</a:t>
            </a:r>
            <a:r>
              <a:rPr lang="hr-HR" i="1" dirty="0" smtClean="0"/>
              <a:t> commune </a:t>
            </a:r>
            <a:r>
              <a:rPr lang="hr-HR" dirty="0" smtClean="0"/>
              <a:t>(the common law of Europe)</a:t>
            </a:r>
          </a:p>
          <a:p>
            <a:r>
              <a:rPr lang="hr-HR" dirty="0" smtClean="0"/>
              <a:t>England was an exception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hr-HR" dirty="0" smtClean="0"/>
              <a:t>National codifications</a:t>
            </a:r>
            <a:endParaRPr lang="en-US" dirty="0"/>
          </a:p>
        </p:txBody>
      </p:sp>
      <p:sp>
        <p:nvSpPr>
          <p:cNvPr id="2" name="Content Placeholder 1"/>
          <p:cNvSpPr>
            <a:spLocks noGrp="1"/>
          </p:cNvSpPr>
          <p:nvPr>
            <p:ph idx="1"/>
          </p:nvPr>
        </p:nvSpPr>
        <p:spPr/>
        <p:txBody>
          <a:bodyPr/>
          <a:lstStyle/>
          <a:p>
            <a:r>
              <a:rPr lang="hr-HR" dirty="0" smtClean="0"/>
              <a:t>By the end of the 18th century the emergent nation states started creating their own national codes</a:t>
            </a:r>
          </a:p>
          <a:p>
            <a:r>
              <a:rPr lang="hr-HR" dirty="0" smtClean="0"/>
              <a:t>The Napoleonic Code of 1804 – addressed to the average citizen of France; clear and understandable language</a:t>
            </a:r>
          </a:p>
          <a:p>
            <a:r>
              <a:rPr lang="hr-HR" dirty="0" smtClean="0"/>
              <a:t>The German Code of 1900 – addressed to the legal profession – abstract and complex legal language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hr-HR" dirty="0" smtClean="0"/>
              <a:t>Common law</a:t>
            </a:r>
            <a:endParaRPr lang="en-US" dirty="0"/>
          </a:p>
        </p:txBody>
      </p:sp>
      <p:sp>
        <p:nvSpPr>
          <p:cNvPr id="2" name="Content Placeholder 1"/>
          <p:cNvSpPr>
            <a:spLocks noGrp="1"/>
          </p:cNvSpPr>
          <p:nvPr>
            <p:ph idx="1"/>
          </p:nvPr>
        </p:nvSpPr>
        <p:spPr/>
        <p:txBody>
          <a:bodyPr>
            <a:normAutofit/>
          </a:bodyPr>
          <a:lstStyle/>
          <a:p>
            <a:r>
              <a:rPr lang="hr-HR" sz="2000" dirty="0" smtClean="0"/>
              <a:t>Traceable to Anglo-Saxon times and forms the basis of English law</a:t>
            </a:r>
          </a:p>
          <a:p>
            <a:r>
              <a:rPr lang="hr-HR" sz="2000" dirty="0" smtClean="0"/>
              <a:t>It was formed from the customs of </a:t>
            </a:r>
            <a:r>
              <a:rPr lang="hr-HR" sz="2000" dirty="0" err="1" smtClean="0"/>
              <a:t>the</a:t>
            </a:r>
            <a:r>
              <a:rPr lang="hr-HR" sz="2000" dirty="0" smtClean="0"/>
              <a:t> </a:t>
            </a:r>
            <a:r>
              <a:rPr lang="hr-HR" sz="2000" dirty="0" err="1" smtClean="0"/>
              <a:t>people</a:t>
            </a:r>
            <a:endParaRPr lang="hr-HR" sz="2000" dirty="0" smtClean="0"/>
          </a:p>
          <a:p>
            <a:r>
              <a:rPr lang="hr-HR" sz="2000" dirty="0" err="1" smtClean="0"/>
              <a:t>Common</a:t>
            </a:r>
            <a:r>
              <a:rPr lang="hr-HR" sz="2000" dirty="0" smtClean="0"/>
              <a:t> </a:t>
            </a:r>
            <a:r>
              <a:rPr lang="hr-HR" sz="2000" dirty="0" smtClean="0"/>
              <a:t>law (the general law contained in decided cases; unwritten or judge-made law) means </a:t>
            </a:r>
            <a:r>
              <a:rPr lang="hr-HR" sz="2000" i="1" dirty="0" smtClean="0"/>
              <a:t>ancient customs</a:t>
            </a:r>
            <a:r>
              <a:rPr lang="hr-HR" sz="2000" dirty="0" smtClean="0"/>
              <a:t>, </a:t>
            </a:r>
            <a:r>
              <a:rPr lang="hr-HR" sz="2000" i="1" dirty="0" smtClean="0"/>
              <a:t>precedents</a:t>
            </a:r>
            <a:r>
              <a:rPr lang="hr-HR" sz="2000" dirty="0" smtClean="0"/>
              <a:t> and </a:t>
            </a:r>
            <a:r>
              <a:rPr lang="hr-HR" sz="2000" i="1" dirty="0" smtClean="0"/>
              <a:t>books of authority</a:t>
            </a:r>
            <a:r>
              <a:rPr lang="hr-HR" sz="2000" dirty="0" smtClean="0"/>
              <a:t> (writings of </a:t>
            </a:r>
            <a:r>
              <a:rPr lang="hr-HR" sz="2000" dirty="0" err="1" smtClean="0"/>
              <a:t>jurists</a:t>
            </a:r>
            <a:r>
              <a:rPr lang="hr-HR" sz="2000" dirty="0" smtClean="0"/>
              <a:t>)</a:t>
            </a:r>
          </a:p>
          <a:p>
            <a:r>
              <a:rPr lang="hr-HR" sz="2000" dirty="0" err="1" smtClean="0"/>
              <a:t>Acquired</a:t>
            </a:r>
            <a:r>
              <a:rPr lang="hr-HR" sz="2000" dirty="0" smtClean="0"/>
              <a:t> </a:t>
            </a:r>
            <a:r>
              <a:rPr lang="hr-HR" sz="2000" dirty="0" err="1" smtClean="0"/>
              <a:t>in</a:t>
            </a:r>
            <a:r>
              <a:rPr lang="hr-HR" sz="2000" dirty="0" smtClean="0"/>
              <a:t> </a:t>
            </a:r>
            <a:r>
              <a:rPr lang="hr-HR" sz="2000" dirty="0" err="1" smtClean="0"/>
              <a:t>England</a:t>
            </a:r>
            <a:r>
              <a:rPr lang="hr-HR" sz="2000" dirty="0" smtClean="0"/>
              <a:t> </a:t>
            </a:r>
            <a:r>
              <a:rPr lang="hr-HR" sz="2000" dirty="0" err="1" smtClean="0"/>
              <a:t>early</a:t>
            </a:r>
            <a:r>
              <a:rPr lang="hr-HR" sz="2000" dirty="0" smtClean="0"/>
              <a:t> </a:t>
            </a:r>
            <a:r>
              <a:rPr lang="hr-HR" sz="2000" dirty="0" err="1" smtClean="0"/>
              <a:t>because</a:t>
            </a:r>
            <a:r>
              <a:rPr lang="hr-HR" sz="2000" dirty="0" smtClean="0"/>
              <a:t> </a:t>
            </a:r>
            <a:r>
              <a:rPr lang="hr-HR" sz="2000" dirty="0" err="1" smtClean="0"/>
              <a:t>it</a:t>
            </a:r>
            <a:r>
              <a:rPr lang="hr-HR" sz="2000" dirty="0" smtClean="0"/>
              <a:t> had a </a:t>
            </a:r>
            <a:r>
              <a:rPr lang="hr-HR" sz="2000" dirty="0" err="1" smtClean="0"/>
              <a:t>strong</a:t>
            </a:r>
            <a:r>
              <a:rPr lang="hr-HR" sz="2000" dirty="0" smtClean="0"/>
              <a:t> </a:t>
            </a:r>
            <a:r>
              <a:rPr lang="hr-HR" sz="2000" dirty="0" err="1" smtClean="0"/>
              <a:t>centralised</a:t>
            </a:r>
            <a:r>
              <a:rPr lang="hr-HR" sz="2000" dirty="0" smtClean="0"/>
              <a:t> </a:t>
            </a:r>
            <a:r>
              <a:rPr lang="hr-HR" sz="2000" dirty="0" err="1" smtClean="0"/>
              <a:t>monarchy</a:t>
            </a:r>
            <a:r>
              <a:rPr lang="hr-HR" sz="2000" dirty="0" smtClean="0"/>
              <a:t> </a:t>
            </a:r>
            <a:r>
              <a:rPr lang="hr-HR" sz="2000" dirty="0" err="1" smtClean="0"/>
              <a:t>before</a:t>
            </a:r>
            <a:r>
              <a:rPr lang="hr-HR" sz="2000" dirty="0" smtClean="0"/>
              <a:t> most </a:t>
            </a:r>
            <a:r>
              <a:rPr lang="hr-HR" sz="2000" dirty="0" err="1" smtClean="0"/>
              <a:t>other</a:t>
            </a:r>
            <a:r>
              <a:rPr lang="hr-HR" sz="2000" dirty="0" smtClean="0"/>
              <a:t> </a:t>
            </a:r>
            <a:r>
              <a:rPr lang="hr-HR" sz="2000" dirty="0" err="1" smtClean="0"/>
              <a:t>parts</a:t>
            </a:r>
            <a:r>
              <a:rPr lang="hr-HR" sz="2000" dirty="0" smtClean="0"/>
              <a:t> </a:t>
            </a:r>
            <a:r>
              <a:rPr lang="hr-HR" sz="2000" dirty="0" err="1" smtClean="0"/>
              <a:t>of</a:t>
            </a:r>
            <a:r>
              <a:rPr lang="hr-HR" sz="2000" dirty="0" smtClean="0"/>
              <a:t> Europe</a:t>
            </a:r>
          </a:p>
          <a:p>
            <a:r>
              <a:rPr lang="hr-HR" sz="2000" dirty="0" smtClean="0"/>
              <a:t>William I – Henry II</a:t>
            </a:r>
            <a:endParaRPr lang="hr-HR" sz="2000" dirty="0" smtClean="0"/>
          </a:p>
          <a:p>
            <a:pPr marL="0" indent="0">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William </a:t>
            </a:r>
            <a:r>
              <a:rPr lang="hr-HR" dirty="0" err="1" smtClean="0"/>
              <a:t>the</a:t>
            </a:r>
            <a:r>
              <a:rPr lang="hr-HR" dirty="0" smtClean="0"/>
              <a:t> </a:t>
            </a:r>
            <a:r>
              <a:rPr lang="hr-HR" dirty="0" err="1" smtClean="0"/>
              <a:t>Conqueror</a:t>
            </a:r>
            <a:endParaRPr lang="hr-HR" dirty="0"/>
          </a:p>
        </p:txBody>
      </p:sp>
      <p:sp>
        <p:nvSpPr>
          <p:cNvPr id="3" name="Content Placeholder 2"/>
          <p:cNvSpPr>
            <a:spLocks noGrp="1"/>
          </p:cNvSpPr>
          <p:nvPr>
            <p:ph idx="1"/>
          </p:nvPr>
        </p:nvSpPr>
        <p:spPr/>
        <p:txBody>
          <a:bodyPr/>
          <a:lstStyle/>
          <a:p>
            <a:r>
              <a:rPr lang="hr-HR" sz="2800" dirty="0" err="1"/>
              <a:t>The</a:t>
            </a:r>
            <a:r>
              <a:rPr lang="hr-HR" sz="2800" dirty="0"/>
              <a:t> </a:t>
            </a:r>
            <a:r>
              <a:rPr lang="hr-HR" sz="2800" dirty="0" err="1"/>
              <a:t>first</a:t>
            </a:r>
            <a:r>
              <a:rPr lang="hr-HR" sz="2800" dirty="0"/>
              <a:t> </a:t>
            </a:r>
            <a:r>
              <a:rPr lang="hr-HR" sz="2800" dirty="0" err="1"/>
              <a:t>legal</a:t>
            </a:r>
            <a:r>
              <a:rPr lang="hr-HR" sz="2800" dirty="0"/>
              <a:t> system </a:t>
            </a:r>
            <a:r>
              <a:rPr lang="hr-HR" sz="2800" dirty="0" err="1"/>
              <a:t>that</a:t>
            </a:r>
            <a:r>
              <a:rPr lang="hr-HR" sz="2800" dirty="0"/>
              <a:t> </a:t>
            </a:r>
            <a:r>
              <a:rPr lang="hr-HR" sz="2800" dirty="0" err="1"/>
              <a:t>became</a:t>
            </a:r>
            <a:r>
              <a:rPr lang="hr-HR" sz="2800" dirty="0"/>
              <a:t> </a:t>
            </a:r>
            <a:r>
              <a:rPr lang="hr-HR" sz="2800" dirty="0" err="1"/>
              <a:t>common</a:t>
            </a:r>
            <a:r>
              <a:rPr lang="hr-HR" sz="2800" dirty="0"/>
              <a:t> to </a:t>
            </a:r>
            <a:r>
              <a:rPr lang="hr-HR" sz="2800" dirty="0" err="1"/>
              <a:t>the</a:t>
            </a:r>
            <a:r>
              <a:rPr lang="hr-HR" sz="2800" dirty="0"/>
              <a:t> </a:t>
            </a:r>
            <a:r>
              <a:rPr lang="hr-HR" sz="2800" dirty="0" err="1"/>
              <a:t>whole</a:t>
            </a:r>
            <a:r>
              <a:rPr lang="hr-HR" sz="2800" dirty="0"/>
              <a:t> </a:t>
            </a:r>
            <a:r>
              <a:rPr lang="hr-HR" sz="2800" dirty="0" err="1"/>
              <a:t>country</a:t>
            </a:r>
            <a:r>
              <a:rPr lang="hr-HR" sz="2800" dirty="0"/>
              <a:t> (</a:t>
            </a:r>
            <a:r>
              <a:rPr lang="hr-HR" sz="2800" dirty="0" err="1"/>
              <a:t>England</a:t>
            </a:r>
            <a:r>
              <a:rPr lang="hr-HR" sz="2800" dirty="0"/>
              <a:t> </a:t>
            </a:r>
            <a:r>
              <a:rPr lang="hr-HR" sz="2800" dirty="0" err="1"/>
              <a:t>and</a:t>
            </a:r>
            <a:r>
              <a:rPr lang="hr-HR" sz="2800" dirty="0"/>
              <a:t> Wales)  </a:t>
            </a:r>
            <a:r>
              <a:rPr lang="hr-HR" sz="2800" dirty="0" err="1"/>
              <a:t>after</a:t>
            </a:r>
            <a:r>
              <a:rPr lang="hr-HR" sz="2800" dirty="0"/>
              <a:t> </a:t>
            </a:r>
            <a:r>
              <a:rPr lang="hr-HR" sz="2800" dirty="0" err="1"/>
              <a:t>the</a:t>
            </a:r>
            <a:r>
              <a:rPr lang="hr-HR" sz="2800" dirty="0"/>
              <a:t> Norman </a:t>
            </a:r>
            <a:r>
              <a:rPr lang="hr-HR" sz="2800" dirty="0" err="1"/>
              <a:t>Conquest</a:t>
            </a:r>
            <a:r>
              <a:rPr lang="hr-HR" sz="2800" dirty="0"/>
              <a:t> </a:t>
            </a:r>
            <a:r>
              <a:rPr lang="hr-HR" sz="2800" dirty="0" err="1"/>
              <a:t>in</a:t>
            </a:r>
            <a:r>
              <a:rPr lang="hr-HR" sz="2800" dirty="0"/>
              <a:t> 1066</a:t>
            </a:r>
          </a:p>
          <a:p>
            <a:r>
              <a:rPr lang="hr-HR" sz="2800" dirty="0"/>
              <a:t>William </a:t>
            </a:r>
            <a:r>
              <a:rPr lang="hr-HR" sz="2800" dirty="0" err="1"/>
              <a:t>the</a:t>
            </a:r>
            <a:r>
              <a:rPr lang="hr-HR" sz="2800" dirty="0"/>
              <a:t> </a:t>
            </a:r>
            <a:r>
              <a:rPr lang="hr-HR" sz="2800" dirty="0" err="1"/>
              <a:t>Conqueror</a:t>
            </a:r>
            <a:r>
              <a:rPr lang="hr-HR" sz="2800" dirty="0"/>
              <a:t> </a:t>
            </a:r>
            <a:r>
              <a:rPr lang="hr-HR" sz="2800" dirty="0" err="1"/>
              <a:t>decided</a:t>
            </a:r>
            <a:r>
              <a:rPr lang="hr-HR" sz="2800" dirty="0"/>
              <a:t> to set </a:t>
            </a:r>
            <a:r>
              <a:rPr lang="hr-HR" sz="2800" dirty="0" err="1"/>
              <a:t>up</a:t>
            </a:r>
            <a:r>
              <a:rPr lang="hr-HR" sz="2800" dirty="0"/>
              <a:t> a </a:t>
            </a:r>
            <a:r>
              <a:rPr lang="hr-HR" sz="2800" dirty="0" err="1"/>
              <a:t>central</a:t>
            </a:r>
            <a:r>
              <a:rPr lang="hr-HR" sz="2800" dirty="0"/>
              <a:t> system </a:t>
            </a:r>
            <a:r>
              <a:rPr lang="hr-HR" sz="2800" dirty="0" err="1"/>
              <a:t>of</a:t>
            </a:r>
            <a:r>
              <a:rPr lang="hr-HR" sz="2800" dirty="0"/>
              <a:t> </a:t>
            </a:r>
            <a:r>
              <a:rPr lang="hr-HR" sz="2800" dirty="0" err="1"/>
              <a:t>government</a:t>
            </a:r>
            <a:r>
              <a:rPr lang="hr-HR" sz="2800" dirty="0"/>
              <a:t> </a:t>
            </a:r>
            <a:r>
              <a:rPr lang="hr-HR" sz="2800" dirty="0" err="1"/>
              <a:t>that</a:t>
            </a:r>
            <a:r>
              <a:rPr lang="hr-HR" sz="2800" dirty="0"/>
              <a:t> </a:t>
            </a:r>
            <a:r>
              <a:rPr lang="hr-HR" sz="2800" dirty="0" err="1"/>
              <a:t>would</a:t>
            </a:r>
            <a:r>
              <a:rPr lang="hr-HR" sz="2800" dirty="0"/>
              <a:t> </a:t>
            </a:r>
            <a:r>
              <a:rPr lang="hr-HR" sz="2800" dirty="0" err="1"/>
              <a:t>include</a:t>
            </a:r>
            <a:r>
              <a:rPr lang="hr-HR" sz="2800" dirty="0"/>
              <a:t> </a:t>
            </a:r>
            <a:r>
              <a:rPr lang="hr-HR" sz="2800" dirty="0" err="1"/>
              <a:t>the</a:t>
            </a:r>
            <a:r>
              <a:rPr lang="hr-HR" sz="2800" dirty="0"/>
              <a:t> </a:t>
            </a:r>
            <a:r>
              <a:rPr lang="hr-HR" sz="2800" dirty="0" err="1"/>
              <a:t>justice</a:t>
            </a:r>
            <a:r>
              <a:rPr lang="hr-HR" sz="2800" dirty="0"/>
              <a:t> system</a:t>
            </a:r>
          </a:p>
          <a:p>
            <a:r>
              <a:rPr lang="hr-HR" sz="2800" dirty="0">
                <a:hlinkClick r:id="rId2"/>
              </a:rPr>
              <a:t>https://www.youtube.com/watch?v=tc92zC0P0Iw</a:t>
            </a:r>
            <a:r>
              <a:rPr lang="hr-HR" sz="2800" dirty="0"/>
              <a:t> </a:t>
            </a:r>
          </a:p>
          <a:p>
            <a:r>
              <a:rPr lang="hr-HR" sz="2800" i="1" dirty="0" err="1"/>
              <a:t>Curia</a:t>
            </a:r>
            <a:r>
              <a:rPr lang="hr-HR" sz="2800" i="1" dirty="0"/>
              <a:t> </a:t>
            </a:r>
            <a:r>
              <a:rPr lang="hr-HR" sz="2800" i="1" dirty="0" err="1"/>
              <a:t>Regis</a:t>
            </a:r>
            <a:r>
              <a:rPr lang="hr-HR" sz="2800" i="1" dirty="0"/>
              <a:t> – </a:t>
            </a:r>
            <a:r>
              <a:rPr lang="hr-HR" sz="2800" dirty="0" err="1"/>
              <a:t>the</a:t>
            </a:r>
            <a:r>
              <a:rPr lang="hr-HR" sz="2800" dirty="0"/>
              <a:t> </a:t>
            </a:r>
            <a:r>
              <a:rPr lang="hr-HR" sz="2800" dirty="0" err="1"/>
              <a:t>King’s</a:t>
            </a:r>
            <a:r>
              <a:rPr lang="hr-HR" sz="2800" dirty="0"/>
              <a:t> </a:t>
            </a:r>
            <a:r>
              <a:rPr lang="hr-HR" sz="2800" dirty="0" err="1"/>
              <a:t>court</a:t>
            </a:r>
            <a:endParaRPr lang="hr-HR" sz="2800" dirty="0"/>
          </a:p>
          <a:p>
            <a:pPr marL="0" indent="0">
              <a:buNone/>
            </a:pPr>
            <a:endParaRPr lang="hr-HR" dirty="0"/>
          </a:p>
        </p:txBody>
      </p:sp>
    </p:spTree>
    <p:extLst>
      <p:ext uri="{BB962C8B-B14F-4D97-AF65-F5344CB8AC3E}">
        <p14:creationId xmlns:p14="http://schemas.microsoft.com/office/powerpoint/2010/main" val="2343428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The King’s Court</a:t>
            </a:r>
            <a:endParaRPr lang="en-US" dirty="0"/>
          </a:p>
        </p:txBody>
      </p:sp>
      <p:sp>
        <p:nvSpPr>
          <p:cNvPr id="3" name="Content Placeholder 2"/>
          <p:cNvSpPr>
            <a:spLocks noGrp="1"/>
          </p:cNvSpPr>
          <p:nvPr>
            <p:ph idx="1"/>
          </p:nvPr>
        </p:nvSpPr>
        <p:spPr/>
        <p:txBody>
          <a:bodyPr/>
          <a:lstStyle/>
          <a:p>
            <a:r>
              <a:rPr lang="en-GB" dirty="0" smtClean="0"/>
              <a:t>The nobles who had a dispute were encouraged to apply to have the king or his judges decide the matter. </a:t>
            </a:r>
            <a:endParaRPr lang="hr-HR" dirty="0" smtClean="0"/>
          </a:p>
          <a:p>
            <a:r>
              <a:rPr lang="en-GB" dirty="0" smtClean="0"/>
              <a:t>In addition to </a:t>
            </a:r>
            <a:r>
              <a:rPr lang="hr-HR" dirty="0" smtClean="0"/>
              <a:t>the </a:t>
            </a:r>
            <a:r>
              <a:rPr lang="en-GB" dirty="0" smtClean="0"/>
              <a:t>central court, the judges were sent to major towns to decide any important cases. Thus judges travelled from London all around the country. </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Henry II</a:t>
            </a:r>
            <a:endParaRPr lang="en-US" dirty="0"/>
          </a:p>
        </p:txBody>
      </p:sp>
      <p:sp>
        <p:nvSpPr>
          <p:cNvPr id="3" name="Content Placeholder 2"/>
          <p:cNvSpPr>
            <a:spLocks noGrp="1"/>
          </p:cNvSpPr>
          <p:nvPr>
            <p:ph idx="1"/>
          </p:nvPr>
        </p:nvSpPr>
        <p:spPr/>
        <p:txBody>
          <a:bodyPr>
            <a:normAutofit/>
          </a:bodyPr>
          <a:lstStyle/>
          <a:p>
            <a:r>
              <a:rPr lang="hr-HR" sz="2800" dirty="0" smtClean="0"/>
              <a:t>Henry II (1133-1189) - </a:t>
            </a:r>
            <a:r>
              <a:rPr lang="en-US" sz="2800" dirty="0" smtClean="0"/>
              <a:t>Henry's reforms allowed the emergence of a body of common law to </a:t>
            </a:r>
            <a:r>
              <a:rPr lang="en-US" sz="2800" dirty="0" smtClean="0"/>
              <a:t>replace</a:t>
            </a:r>
            <a:r>
              <a:rPr lang="hr-HR" sz="2800" dirty="0" smtClean="0"/>
              <a:t> </a:t>
            </a:r>
            <a:r>
              <a:rPr lang="hr-HR" sz="2800" dirty="0" err="1" smtClean="0"/>
              <a:t>local</a:t>
            </a:r>
            <a:r>
              <a:rPr lang="hr-HR" sz="2800" dirty="0" smtClean="0"/>
              <a:t> </a:t>
            </a:r>
            <a:r>
              <a:rPr lang="hr-HR" sz="2800" dirty="0" err="1" smtClean="0"/>
              <a:t>customary</a:t>
            </a:r>
            <a:r>
              <a:rPr lang="hr-HR" sz="2800" dirty="0" smtClean="0"/>
              <a:t> </a:t>
            </a:r>
            <a:r>
              <a:rPr lang="hr-HR" sz="2800" dirty="0" err="1" smtClean="0"/>
              <a:t>laws</a:t>
            </a:r>
            <a:r>
              <a:rPr lang="hr-HR" sz="2800" dirty="0" smtClean="0"/>
              <a:t> </a:t>
            </a:r>
            <a:r>
              <a:rPr lang="hr-HR" sz="2800" dirty="0" err="1" smtClean="0"/>
              <a:t>and</a:t>
            </a:r>
            <a:r>
              <a:rPr lang="en-US" sz="2800" dirty="0" smtClean="0"/>
              <a:t> </a:t>
            </a:r>
            <a:r>
              <a:rPr lang="en-US" sz="2800" dirty="0" smtClean="0"/>
              <a:t>the disparate customs of feudal and county courts</a:t>
            </a:r>
            <a:r>
              <a:rPr lang="en-US" sz="2800" dirty="0" smtClean="0"/>
              <a:t>.</a:t>
            </a:r>
            <a:endParaRPr lang="hr-HR" sz="2800" dirty="0" smtClean="0"/>
          </a:p>
          <a:p>
            <a:r>
              <a:rPr lang="hr-HR" sz="2800" dirty="0" err="1" smtClean="0"/>
              <a:t>Under</a:t>
            </a:r>
            <a:r>
              <a:rPr lang="hr-HR" sz="2800" dirty="0" smtClean="0"/>
              <a:t> Henry II </a:t>
            </a:r>
            <a:r>
              <a:rPr lang="hr-HR" sz="2800" dirty="0" err="1" smtClean="0"/>
              <a:t>the</a:t>
            </a:r>
            <a:r>
              <a:rPr lang="hr-HR" sz="2800" dirty="0" smtClean="0"/>
              <a:t> </a:t>
            </a:r>
            <a:r>
              <a:rPr lang="hr-HR" sz="2800" dirty="0" err="1" smtClean="0"/>
              <a:t>royal</a:t>
            </a:r>
            <a:r>
              <a:rPr lang="hr-HR" sz="2800" dirty="0" smtClean="0"/>
              <a:t> </a:t>
            </a:r>
            <a:r>
              <a:rPr lang="hr-HR" sz="2800" dirty="0" err="1" smtClean="0"/>
              <a:t>courts</a:t>
            </a:r>
            <a:r>
              <a:rPr lang="hr-HR" sz="2800" dirty="0" smtClean="0"/>
              <a:t> </a:t>
            </a:r>
            <a:r>
              <a:rPr lang="hr-HR" sz="2800" dirty="0" err="1" smtClean="0"/>
              <a:t>extended</a:t>
            </a:r>
            <a:r>
              <a:rPr lang="hr-HR" sz="2800" dirty="0" smtClean="0"/>
              <a:t> </a:t>
            </a:r>
            <a:r>
              <a:rPr lang="hr-HR" sz="2800" dirty="0" err="1" smtClean="0"/>
              <a:t>their</a:t>
            </a:r>
            <a:r>
              <a:rPr lang="hr-HR" sz="2800" dirty="0" smtClean="0"/>
              <a:t> </a:t>
            </a:r>
            <a:r>
              <a:rPr lang="hr-HR" sz="2800" dirty="0" err="1" smtClean="0"/>
              <a:t>jurisdiction</a:t>
            </a:r>
            <a:r>
              <a:rPr lang="hr-HR" sz="2800" dirty="0" smtClean="0"/>
              <a:t> at </a:t>
            </a:r>
            <a:r>
              <a:rPr lang="hr-HR" sz="2800" dirty="0" err="1" smtClean="0"/>
              <a:t>the</a:t>
            </a:r>
            <a:r>
              <a:rPr lang="hr-HR" sz="2800" dirty="0" smtClean="0"/>
              <a:t> </a:t>
            </a:r>
            <a:r>
              <a:rPr lang="hr-HR" sz="2800" dirty="0" err="1" smtClean="0"/>
              <a:t>expense</a:t>
            </a:r>
            <a:r>
              <a:rPr lang="hr-HR" sz="2800" dirty="0" smtClean="0"/>
              <a:t> </a:t>
            </a:r>
            <a:r>
              <a:rPr lang="hr-HR" sz="2800" dirty="0" err="1" smtClean="0"/>
              <a:t>of</a:t>
            </a:r>
            <a:r>
              <a:rPr lang="hr-HR" sz="2800" dirty="0" smtClean="0"/>
              <a:t> </a:t>
            </a:r>
            <a:r>
              <a:rPr lang="hr-HR" sz="2800" dirty="0" err="1" smtClean="0"/>
              <a:t>local</a:t>
            </a:r>
            <a:r>
              <a:rPr lang="hr-HR" sz="2800" dirty="0" smtClean="0"/>
              <a:t> </a:t>
            </a:r>
            <a:r>
              <a:rPr lang="hr-HR" sz="2800" dirty="0" err="1" smtClean="0"/>
              <a:t>and</a:t>
            </a:r>
            <a:r>
              <a:rPr lang="hr-HR" sz="2800" dirty="0" smtClean="0"/>
              <a:t> </a:t>
            </a:r>
            <a:r>
              <a:rPr lang="hr-HR" sz="2800" dirty="0" err="1" smtClean="0"/>
              <a:t>feudal</a:t>
            </a:r>
            <a:r>
              <a:rPr lang="hr-HR" sz="2800" dirty="0" smtClean="0"/>
              <a:t> </a:t>
            </a:r>
            <a:r>
              <a:rPr lang="hr-HR" sz="2800" dirty="0" err="1" smtClean="0"/>
              <a:t>courts</a:t>
            </a:r>
            <a:endParaRPr lang="hr-HR" sz="2800" dirty="0" smtClean="0"/>
          </a:p>
          <a:p>
            <a:pPr marL="0" indent="0">
              <a:buNone/>
            </a:pPr>
            <a:r>
              <a:rPr lang="hr-HR" sz="2800" dirty="0" smtClean="0"/>
              <a:t> </a:t>
            </a:r>
            <a:endParaRPr lang="hr-HR" sz="2800" dirty="0" smtClean="0"/>
          </a:p>
          <a:p>
            <a:endParaRPr lang="hr-HR" sz="2800" dirty="0" smtClean="0"/>
          </a:p>
          <a:p>
            <a:endParaRPr lang="hr-HR" sz="2800" dirty="0" smtClean="0"/>
          </a:p>
          <a:p>
            <a:endParaRPr lang="hr-HR" sz="2800"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sz="2400" dirty="0" smtClean="0"/>
              <a:t>Henry II </a:t>
            </a:r>
            <a:r>
              <a:rPr lang="en-GB" sz="2400" dirty="0"/>
              <a:t>divided up the country into 'circuits' or areas for the judges to visit. Similar cases were decided in similar ways, and decisions of royal judges were held in great esteem by local judges. Lower courts gradually became bound by decisions of higher courts. </a:t>
            </a:r>
            <a:endParaRPr lang="hr-HR" sz="2400" dirty="0"/>
          </a:p>
          <a:p>
            <a:r>
              <a:rPr lang="hr-HR" sz="2400" dirty="0"/>
              <a:t>P</a:t>
            </a:r>
            <a:r>
              <a:rPr lang="en-US" sz="2400" dirty="0" err="1"/>
              <a:t>ermanent</a:t>
            </a:r>
            <a:r>
              <a:rPr lang="en-US" sz="2400" dirty="0"/>
              <a:t> courts</a:t>
            </a:r>
            <a:r>
              <a:rPr lang="hr-HR" sz="2400" dirty="0"/>
              <a:t> </a:t>
            </a:r>
            <a:r>
              <a:rPr lang="hr-HR" sz="2400" dirty="0" err="1"/>
              <a:t>were</a:t>
            </a:r>
            <a:r>
              <a:rPr lang="hr-HR" sz="2400" dirty="0"/>
              <a:t> </a:t>
            </a:r>
            <a:r>
              <a:rPr lang="hr-HR" sz="2400" dirty="0" err="1"/>
              <a:t>established</a:t>
            </a:r>
            <a:r>
              <a:rPr lang="en-US" sz="2400" dirty="0"/>
              <a:t> at Westminster and in the counties, staffed by professional judges and judicial personnel selected largely on legal education, expertise and merit.</a:t>
            </a:r>
            <a:endParaRPr lang="hr-HR" sz="2400" dirty="0"/>
          </a:p>
          <a:p>
            <a:r>
              <a:rPr lang="hr-HR" sz="2400" dirty="0">
                <a:hlinkClick r:id="rId2"/>
              </a:rPr>
              <a:t>https://www.youtube.com/watch?v=cc_cLLBYQJg</a:t>
            </a:r>
            <a:r>
              <a:rPr lang="hr-HR" sz="2400" dirty="0"/>
              <a:t> </a:t>
            </a:r>
          </a:p>
          <a:p>
            <a:pPr marL="0" indent="0">
              <a:buNone/>
            </a:pPr>
            <a:endParaRPr lang="hr-HR" dirty="0"/>
          </a:p>
        </p:txBody>
      </p:sp>
    </p:spTree>
    <p:extLst>
      <p:ext uri="{BB962C8B-B14F-4D97-AF65-F5344CB8AC3E}">
        <p14:creationId xmlns:p14="http://schemas.microsoft.com/office/powerpoint/2010/main" val="2997185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hr-HR" dirty="0" smtClean="0"/>
              <a:t/>
            </a:r>
            <a:br>
              <a:rPr lang="hr-HR" dirty="0" smtClean="0"/>
            </a:br>
            <a:r>
              <a:rPr lang="hr-HR" dirty="0" smtClean="0"/>
              <a:t>Complete the following statements:</a:t>
            </a:r>
            <a:br>
              <a:rPr lang="hr-HR" dirty="0" smtClean="0"/>
            </a:br>
            <a:endParaRPr lang="en-US" dirty="0"/>
          </a:p>
        </p:txBody>
      </p:sp>
      <p:sp>
        <p:nvSpPr>
          <p:cNvPr id="2" name="Content Placeholder 1"/>
          <p:cNvSpPr>
            <a:spLocks noGrp="1"/>
          </p:cNvSpPr>
          <p:nvPr>
            <p:ph idx="1"/>
          </p:nvPr>
        </p:nvSpPr>
        <p:spPr/>
        <p:txBody>
          <a:bodyPr>
            <a:normAutofit/>
          </a:bodyPr>
          <a:lstStyle/>
          <a:p>
            <a:r>
              <a:rPr lang="en-GB" dirty="0" smtClean="0"/>
              <a:t>A State is a territorial division in which a community of people lives subject to a </a:t>
            </a:r>
            <a:r>
              <a:rPr lang="hr-HR" b="1" dirty="0" smtClean="0"/>
              <a:t>_____________________.</a:t>
            </a:r>
          </a:p>
          <a:p>
            <a:r>
              <a:rPr lang="en-GB" dirty="0" smtClean="0"/>
              <a:t>The United Kingdom is a </a:t>
            </a:r>
            <a:r>
              <a:rPr lang="hr-HR" dirty="0" smtClean="0"/>
              <a:t>_____________ </a:t>
            </a:r>
            <a:r>
              <a:rPr lang="en-GB" dirty="0" smtClean="0"/>
              <a:t>state</a:t>
            </a:r>
            <a:r>
              <a:rPr lang="hr-HR" dirty="0" smtClean="0"/>
              <a:t>.</a:t>
            </a:r>
          </a:p>
          <a:p>
            <a:r>
              <a:rPr lang="hr-HR" dirty="0" smtClean="0"/>
              <a:t>Internal law is the law of a state regulating its ______________.</a:t>
            </a:r>
          </a:p>
          <a:p>
            <a:r>
              <a:rPr lang="hr-HR" dirty="0" smtClean="0"/>
              <a:t>International law is a body of rules that regulates relations between __________ and rights and duties of _____________ in their relations to foreign states and with each other.</a:t>
            </a:r>
            <a:endParaRPr lang="hr-HR" b="1"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smtClean="0"/>
              <a:t>Thank you for your attention!</a:t>
            </a:r>
            <a:endParaRPr lang="en-US"/>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hr-HR" dirty="0" smtClean="0"/>
              <a:t>Match the branch of law and the matter it regulates:</a:t>
            </a:r>
            <a:endParaRPr lang="en-US" dirty="0"/>
          </a:p>
        </p:txBody>
      </p:sp>
      <p:graphicFrame>
        <p:nvGraphicFramePr>
          <p:cNvPr id="4" name="Content Placeholder 3"/>
          <p:cNvGraphicFramePr>
            <a:graphicFrameLocks noGrp="1"/>
          </p:cNvGraphicFramePr>
          <p:nvPr>
            <p:ph idx="1"/>
          </p:nvPr>
        </p:nvGraphicFramePr>
        <p:xfrm>
          <a:off x="457200" y="1935163"/>
          <a:ext cx="8229600" cy="47498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hr-HR" dirty="0" smtClean="0"/>
                        <a:t>Branch of law</a:t>
                      </a:r>
                      <a:endParaRPr lang="en-US" dirty="0"/>
                    </a:p>
                  </a:txBody>
                  <a:tcPr/>
                </a:tc>
                <a:tc>
                  <a:txBody>
                    <a:bodyPr/>
                    <a:lstStyle/>
                    <a:p>
                      <a:r>
                        <a:rPr lang="hr-HR" dirty="0" smtClean="0"/>
                        <a:t>The matter it regulates</a:t>
                      </a:r>
                      <a:endParaRPr lang="en-US" dirty="0"/>
                    </a:p>
                  </a:txBody>
                  <a:tcPr/>
                </a:tc>
                <a:extLst>
                  <a:ext uri="{0D108BD9-81ED-4DB2-BD59-A6C34878D82A}">
                    <a16:rowId xmlns:a16="http://schemas.microsoft.com/office/drawing/2014/main" val="10000"/>
                  </a:ext>
                </a:extLst>
              </a:tr>
              <a:tr h="370840">
                <a:tc>
                  <a:txBody>
                    <a:bodyPr/>
                    <a:lstStyle/>
                    <a:p>
                      <a:r>
                        <a:rPr lang="hr-HR" sz="1600" dirty="0" smtClean="0"/>
                        <a:t>Law of contract</a:t>
                      </a:r>
                      <a:endParaRPr lang="en-US" sz="1600" dirty="0"/>
                    </a:p>
                  </a:txBody>
                  <a:tcPr/>
                </a:tc>
                <a:tc>
                  <a:txBody>
                    <a:bodyPr/>
                    <a:lstStyle/>
                    <a:p>
                      <a:r>
                        <a:rPr lang="hr-HR" sz="1600" dirty="0" smtClean="0"/>
                        <a:t>family matters,</a:t>
                      </a:r>
                      <a:r>
                        <a:rPr lang="hr-HR" sz="1600" baseline="0" dirty="0" smtClean="0"/>
                        <a:t> such as marriage, divorce and custody of the children</a:t>
                      </a:r>
                      <a:endParaRPr lang="en-US" sz="1600" dirty="0"/>
                    </a:p>
                  </a:txBody>
                  <a:tcPr/>
                </a:tc>
                <a:extLst>
                  <a:ext uri="{0D108BD9-81ED-4DB2-BD59-A6C34878D82A}">
                    <a16:rowId xmlns:a16="http://schemas.microsoft.com/office/drawing/2014/main" val="10001"/>
                  </a:ext>
                </a:extLst>
              </a:tr>
              <a:tr h="370840">
                <a:tc>
                  <a:txBody>
                    <a:bodyPr/>
                    <a:lstStyle/>
                    <a:p>
                      <a:r>
                        <a:rPr lang="hr-HR" sz="1600" dirty="0" smtClean="0"/>
                        <a:t>Law of torts</a:t>
                      </a:r>
                      <a:endParaRPr lang="en-US" sz="1600" dirty="0"/>
                    </a:p>
                  </a:txBody>
                  <a:tcPr/>
                </a:tc>
                <a:tc>
                  <a:txBody>
                    <a:bodyPr/>
                    <a:lstStyle/>
                    <a:p>
                      <a:r>
                        <a:rPr lang="hr-HR" sz="1600" dirty="0" smtClean="0"/>
                        <a:t>Formation of companies and formal rules for running</a:t>
                      </a:r>
                      <a:r>
                        <a:rPr lang="hr-HR" sz="1600" baseline="0" dirty="0" smtClean="0"/>
                        <a:t> companies</a:t>
                      </a:r>
                      <a:endParaRPr lang="en-US" sz="1600" dirty="0"/>
                    </a:p>
                  </a:txBody>
                  <a:tcPr/>
                </a:tc>
                <a:extLst>
                  <a:ext uri="{0D108BD9-81ED-4DB2-BD59-A6C34878D82A}">
                    <a16:rowId xmlns:a16="http://schemas.microsoft.com/office/drawing/2014/main" val="10002"/>
                  </a:ext>
                </a:extLst>
              </a:tr>
              <a:tr h="370840">
                <a:tc>
                  <a:txBody>
                    <a:bodyPr/>
                    <a:lstStyle/>
                    <a:p>
                      <a:r>
                        <a:rPr lang="hr-HR" sz="1600" dirty="0" smtClean="0"/>
                        <a:t>Administrative law</a:t>
                      </a:r>
                      <a:endParaRPr lang="en-US" sz="1600" dirty="0"/>
                    </a:p>
                  </a:txBody>
                  <a:tcPr/>
                </a:tc>
                <a:tc>
                  <a:txBody>
                    <a:bodyPr/>
                    <a:lstStyle/>
                    <a:p>
                      <a:r>
                        <a:rPr lang="hr-HR" sz="1600" dirty="0" smtClean="0"/>
                        <a:t>income and taxes</a:t>
                      </a:r>
                      <a:endParaRPr lang="en-US" sz="1600" dirty="0"/>
                    </a:p>
                  </a:txBody>
                  <a:tcPr/>
                </a:tc>
                <a:extLst>
                  <a:ext uri="{0D108BD9-81ED-4DB2-BD59-A6C34878D82A}">
                    <a16:rowId xmlns:a16="http://schemas.microsoft.com/office/drawing/2014/main" val="10003"/>
                  </a:ext>
                </a:extLst>
              </a:tr>
              <a:tr h="370840">
                <a:tc>
                  <a:txBody>
                    <a:bodyPr/>
                    <a:lstStyle/>
                    <a:p>
                      <a:r>
                        <a:rPr lang="hr-HR" sz="1600" dirty="0" smtClean="0"/>
                        <a:t>Constitutional law</a:t>
                      </a:r>
                      <a:endParaRPr lang="en-US" sz="1600" dirty="0"/>
                    </a:p>
                  </a:txBody>
                  <a:tcPr/>
                </a:tc>
                <a:tc>
                  <a:txBody>
                    <a:bodyPr/>
                    <a:lstStyle/>
                    <a:p>
                      <a:r>
                        <a:rPr lang="hr-HR" sz="1600" dirty="0" smtClean="0"/>
                        <a:t>disputes between individuals</a:t>
                      </a:r>
                      <a:endParaRPr lang="en-US" sz="1600" dirty="0"/>
                    </a:p>
                  </a:txBody>
                  <a:tcPr/>
                </a:tc>
                <a:extLst>
                  <a:ext uri="{0D108BD9-81ED-4DB2-BD59-A6C34878D82A}">
                    <a16:rowId xmlns:a16="http://schemas.microsoft.com/office/drawing/2014/main" val="10004"/>
                  </a:ext>
                </a:extLst>
              </a:tr>
              <a:tr h="370840">
                <a:tc>
                  <a:txBody>
                    <a:bodyPr/>
                    <a:lstStyle/>
                    <a:p>
                      <a:r>
                        <a:rPr lang="hr-HR" sz="1600" dirty="0" smtClean="0"/>
                        <a:t>Revenue law</a:t>
                      </a:r>
                      <a:endParaRPr lang="en-US" sz="1600" dirty="0"/>
                    </a:p>
                  </a:txBody>
                  <a:tcPr/>
                </a:tc>
                <a:tc>
                  <a:txBody>
                    <a:bodyPr/>
                    <a:lstStyle/>
                    <a:p>
                      <a:r>
                        <a:rPr lang="hr-HR" sz="1600" dirty="0" smtClean="0"/>
                        <a:t>the powers of the executive organs of the state</a:t>
                      </a:r>
                      <a:endParaRPr lang="en-US" sz="1600" dirty="0"/>
                    </a:p>
                  </a:txBody>
                  <a:tcPr/>
                </a:tc>
                <a:extLst>
                  <a:ext uri="{0D108BD9-81ED-4DB2-BD59-A6C34878D82A}">
                    <a16:rowId xmlns:a16="http://schemas.microsoft.com/office/drawing/2014/main" val="10005"/>
                  </a:ext>
                </a:extLst>
              </a:tr>
              <a:tr h="370840">
                <a:tc>
                  <a:txBody>
                    <a:bodyPr/>
                    <a:lstStyle/>
                    <a:p>
                      <a:r>
                        <a:rPr lang="hr-HR" sz="1600" dirty="0" smtClean="0"/>
                        <a:t>Criminal law</a:t>
                      </a:r>
                      <a:endParaRPr lang="en-US" sz="1600" dirty="0"/>
                    </a:p>
                  </a:txBody>
                  <a:tcPr/>
                </a:tc>
                <a:tc>
                  <a:txBody>
                    <a:bodyPr/>
                    <a:lstStyle/>
                    <a:p>
                      <a:r>
                        <a:rPr lang="hr-HR" sz="1600" dirty="0" smtClean="0"/>
                        <a:t>the interpretation and construction of constitutions</a:t>
                      </a:r>
                      <a:endParaRPr lang="en-US" sz="1600" dirty="0"/>
                    </a:p>
                  </a:txBody>
                  <a:tcPr/>
                </a:tc>
                <a:extLst>
                  <a:ext uri="{0D108BD9-81ED-4DB2-BD59-A6C34878D82A}">
                    <a16:rowId xmlns:a16="http://schemas.microsoft.com/office/drawing/2014/main" val="10006"/>
                  </a:ext>
                </a:extLst>
              </a:tr>
              <a:tr h="370840">
                <a:tc>
                  <a:txBody>
                    <a:bodyPr/>
                    <a:lstStyle/>
                    <a:p>
                      <a:r>
                        <a:rPr lang="hr-HR" sz="1600" dirty="0" smtClean="0"/>
                        <a:t>Civil law</a:t>
                      </a:r>
                      <a:endParaRPr lang="en-US" sz="1600" dirty="0"/>
                    </a:p>
                  </a:txBody>
                  <a:tcPr/>
                </a:tc>
                <a:tc>
                  <a:txBody>
                    <a:bodyPr/>
                    <a:lstStyle/>
                    <a:p>
                      <a:r>
                        <a:rPr lang="hr-HR" sz="1600" dirty="0" smtClean="0"/>
                        <a:t>behaviour that is considered to be harmful to society as a whole</a:t>
                      </a:r>
                      <a:endParaRPr lang="en-US" sz="1600" dirty="0"/>
                    </a:p>
                  </a:txBody>
                  <a:tcPr/>
                </a:tc>
                <a:extLst>
                  <a:ext uri="{0D108BD9-81ED-4DB2-BD59-A6C34878D82A}">
                    <a16:rowId xmlns:a16="http://schemas.microsoft.com/office/drawing/2014/main" val="10007"/>
                  </a:ext>
                </a:extLst>
              </a:tr>
              <a:tr h="370840">
                <a:tc>
                  <a:txBody>
                    <a:bodyPr/>
                    <a:lstStyle/>
                    <a:p>
                      <a:r>
                        <a:rPr lang="hr-HR" sz="1600" dirty="0" smtClean="0"/>
                        <a:t>Family law</a:t>
                      </a:r>
                      <a:endParaRPr lang="en-US" sz="1600" dirty="0"/>
                    </a:p>
                  </a:txBody>
                  <a:tcPr/>
                </a:tc>
                <a:tc>
                  <a:txBody>
                    <a:bodyPr/>
                    <a:lstStyle/>
                    <a:p>
                      <a:r>
                        <a:rPr lang="hr-HR" sz="1600" dirty="0" smtClean="0"/>
                        <a:t>contracts and their legal consequences</a:t>
                      </a:r>
                      <a:endParaRPr lang="en-US" sz="1600" dirty="0"/>
                    </a:p>
                  </a:txBody>
                  <a:tcPr/>
                </a:tc>
                <a:extLst>
                  <a:ext uri="{0D108BD9-81ED-4DB2-BD59-A6C34878D82A}">
                    <a16:rowId xmlns:a16="http://schemas.microsoft.com/office/drawing/2014/main" val="10008"/>
                  </a:ext>
                </a:extLst>
              </a:tr>
              <a:tr h="370840">
                <a:tc>
                  <a:txBody>
                    <a:bodyPr/>
                    <a:lstStyle/>
                    <a:p>
                      <a:r>
                        <a:rPr lang="hr-HR" sz="1600" dirty="0" smtClean="0"/>
                        <a:t>Company</a:t>
                      </a:r>
                      <a:r>
                        <a:rPr lang="hr-HR" sz="1600" baseline="0" dirty="0" smtClean="0"/>
                        <a:t> law</a:t>
                      </a:r>
                      <a:endParaRPr lang="en-US" sz="1600" dirty="0"/>
                    </a:p>
                  </a:txBody>
                  <a:tcPr/>
                </a:tc>
                <a:tc>
                  <a:txBody>
                    <a:bodyPr/>
                    <a:lstStyle/>
                    <a:p>
                      <a:r>
                        <a:rPr lang="hr-HR" sz="1600" dirty="0" smtClean="0"/>
                        <a:t>Civil wrongs, such as nuisance or negligence</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hr-HR" dirty="0" smtClean="0"/>
              <a:t>Translate the following phrases:</a:t>
            </a:r>
            <a:endParaRPr lang="en-US" dirty="0"/>
          </a:p>
        </p:txBody>
      </p:sp>
      <p:sp>
        <p:nvSpPr>
          <p:cNvPr id="2" name="Content Placeholder 1"/>
          <p:cNvSpPr>
            <a:spLocks noGrp="1"/>
          </p:cNvSpPr>
          <p:nvPr>
            <p:ph idx="1"/>
          </p:nvPr>
        </p:nvSpPr>
        <p:spPr/>
        <p:txBody>
          <a:bodyPr/>
          <a:lstStyle/>
          <a:p>
            <a:r>
              <a:rPr lang="hr-HR" sz="2000" dirty="0" smtClean="0"/>
              <a:t>to</a:t>
            </a:r>
            <a:r>
              <a:rPr lang="en-GB" sz="2000" dirty="0" smtClean="0"/>
              <a:t> settle </a:t>
            </a:r>
            <a:r>
              <a:rPr lang="hr-HR" sz="2000" dirty="0" smtClean="0"/>
              <a:t>a case </a:t>
            </a:r>
            <a:r>
              <a:rPr lang="en-GB" sz="2000" dirty="0" smtClean="0"/>
              <a:t>out of court </a:t>
            </a:r>
            <a:endParaRPr lang="hr-HR" sz="2000" dirty="0" smtClean="0"/>
          </a:p>
          <a:p>
            <a:r>
              <a:rPr lang="hr-HR" sz="2000" dirty="0" smtClean="0"/>
              <a:t>to</a:t>
            </a:r>
            <a:r>
              <a:rPr lang="en-GB" sz="2000" dirty="0" smtClean="0"/>
              <a:t> sue the defendant</a:t>
            </a:r>
            <a:r>
              <a:rPr lang="hr-HR" sz="2000" dirty="0" smtClean="0"/>
              <a:t>/to prosecute the defandant</a:t>
            </a:r>
            <a:r>
              <a:rPr lang="en-GB" sz="2000" dirty="0" smtClean="0"/>
              <a:t> </a:t>
            </a:r>
            <a:endParaRPr lang="hr-HR" sz="2000" dirty="0" smtClean="0"/>
          </a:p>
          <a:p>
            <a:r>
              <a:rPr lang="hr-HR" sz="2000" dirty="0" smtClean="0"/>
              <a:t>to</a:t>
            </a:r>
            <a:r>
              <a:rPr lang="en-GB" sz="2000" dirty="0" smtClean="0"/>
              <a:t> decide on fact and law in a civil court </a:t>
            </a:r>
            <a:endParaRPr lang="hr-HR" sz="2000" dirty="0" smtClean="0"/>
          </a:p>
          <a:p>
            <a:r>
              <a:rPr lang="hr-HR" sz="2000" dirty="0" smtClean="0"/>
              <a:t>to</a:t>
            </a:r>
            <a:r>
              <a:rPr lang="en-GB" sz="2000" dirty="0" smtClean="0"/>
              <a:t> enter judgment for the claimant</a:t>
            </a:r>
            <a:r>
              <a:rPr lang="en-GB" sz="2000" b="1" dirty="0" smtClean="0"/>
              <a:t>  </a:t>
            </a:r>
            <a:endParaRPr lang="hr-HR" sz="2000" b="1" dirty="0" smtClean="0"/>
          </a:p>
          <a:p>
            <a:r>
              <a:rPr lang="hr-HR" sz="2000" dirty="0" smtClean="0"/>
              <a:t>to</a:t>
            </a:r>
            <a:r>
              <a:rPr lang="en-GB" sz="2000" dirty="0" smtClean="0"/>
              <a:t> award damages</a:t>
            </a:r>
            <a:endParaRPr lang="hr-HR" sz="2000" dirty="0" smtClean="0"/>
          </a:p>
          <a:p>
            <a:r>
              <a:rPr lang="hr-HR" sz="2000" dirty="0" smtClean="0"/>
              <a:t>to plead guilty/not guilty</a:t>
            </a:r>
          </a:p>
          <a:p>
            <a:r>
              <a:rPr lang="hr-HR" sz="2000" dirty="0" smtClean="0"/>
              <a:t>to </a:t>
            </a:r>
            <a:r>
              <a:rPr lang="en-GB" sz="2000" dirty="0" smtClean="0"/>
              <a:t>pass a </a:t>
            </a:r>
            <a:r>
              <a:rPr lang="en-GB" sz="2000" dirty="0" err="1" smtClean="0"/>
              <a:t>sentenc</a:t>
            </a:r>
            <a:r>
              <a:rPr lang="hr-HR" sz="2000" dirty="0" smtClean="0"/>
              <a:t>e</a:t>
            </a:r>
          </a:p>
          <a:p>
            <a:r>
              <a:rPr lang="en-GB" sz="2000" dirty="0" smtClean="0"/>
              <a:t>a fine or a term of imprisonment</a:t>
            </a:r>
            <a:endParaRPr lang="hr-HR" sz="2000" dirty="0" smtClean="0"/>
          </a:p>
          <a:p>
            <a:r>
              <a:rPr lang="en-GB" sz="2000" dirty="0" smtClean="0"/>
              <a:t>t</a:t>
            </a:r>
            <a:r>
              <a:rPr lang="hr-HR" sz="2000" dirty="0" smtClean="0"/>
              <a:t>o</a:t>
            </a:r>
            <a:r>
              <a:rPr lang="en-GB" sz="2000" dirty="0" smtClean="0"/>
              <a:t> acquit the defendant.</a:t>
            </a:r>
            <a:endParaRPr lang="hr-HR" sz="20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The historical development of law</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smtClean="0"/>
              <a:t/>
            </a:r>
            <a:br>
              <a:rPr lang="hr-HR" b="1" dirty="0" smtClean="0"/>
            </a:br>
            <a:r>
              <a:rPr lang="en-GB" b="1" dirty="0" smtClean="0"/>
              <a:t>Customary </a:t>
            </a:r>
            <a:r>
              <a:rPr lang="en-GB" b="1" dirty="0"/>
              <a:t>law and the first </a:t>
            </a:r>
            <a:r>
              <a:rPr lang="en-GB" b="1" dirty="0" smtClean="0"/>
              <a:t>codifications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a:t>Before the advent of writing, laws existed only in the form of custom</a:t>
            </a:r>
            <a:r>
              <a:rPr lang="en-GB" b="1" dirty="0"/>
              <a:t>.</a:t>
            </a:r>
            <a:r>
              <a:rPr lang="en-GB" dirty="0"/>
              <a:t> </a:t>
            </a:r>
            <a:endParaRPr lang="hr-HR" dirty="0" smtClean="0"/>
          </a:p>
          <a:p>
            <a:r>
              <a:rPr lang="hr-HR" dirty="0" smtClean="0"/>
              <a:t>Custom - </a:t>
            </a:r>
            <a:r>
              <a:rPr lang="hr-HR" dirty="0"/>
              <a:t>a</a:t>
            </a:r>
            <a:r>
              <a:rPr lang="en-US" dirty="0" smtClean="0"/>
              <a:t> usage or practice of the people, which, by common adoption and by long and unvarying habit, has become compulsory, and has acquired the force of a law with respect to the place or subject-matter to which it relates.</a:t>
            </a:r>
            <a:br>
              <a:rPr lang="en-US" dirty="0" smtClean="0"/>
            </a:br>
            <a:r>
              <a:rPr lang="en-US" dirty="0" smtClean="0"/>
              <a:t>(Black's Law Dictionary) </a:t>
            </a:r>
            <a:br>
              <a:rPr lang="en-US" dirty="0" smtClean="0"/>
            </a:br>
            <a:endParaRPr lang="hr-HR"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The code of Hammurabi</a:t>
            </a:r>
            <a:endParaRPr lang="en-US" dirty="0"/>
          </a:p>
        </p:txBody>
      </p:sp>
      <p:sp>
        <p:nvSpPr>
          <p:cNvPr id="3" name="Content Placeholder 2"/>
          <p:cNvSpPr>
            <a:spLocks noGrp="1"/>
          </p:cNvSpPr>
          <p:nvPr>
            <p:ph idx="1"/>
          </p:nvPr>
        </p:nvSpPr>
        <p:spPr/>
        <p:txBody>
          <a:bodyPr>
            <a:normAutofit/>
          </a:bodyPr>
          <a:lstStyle/>
          <a:p>
            <a:r>
              <a:rPr lang="en-GB" dirty="0"/>
              <a:t>Among the first written codes was that of Hammurabi, king and creator of the Babylonian Empire, dating back to about 1760 BC. This is one of the earliest examples of a ruler proclaiming laws to his people so that they can know their rights and duties</a:t>
            </a:r>
            <a:r>
              <a:rPr lang="en-GB" dirty="0" smtClean="0"/>
              <a:t>.</a:t>
            </a:r>
            <a:endParaRPr lang="hr-HR" dirty="0" smtClean="0"/>
          </a:p>
          <a:p>
            <a:r>
              <a:rPr lang="en-US" dirty="0" smtClean="0"/>
              <a:t>The Hammurabi code of laws, a collection of 282 rules, established standards for commercial interactions and set fines and punishments to meet the requirements of justice. </a:t>
            </a:r>
            <a:r>
              <a:rPr lang="hr-HR" dirty="0" smtClean="0"/>
              <a:t> </a:t>
            </a:r>
            <a:r>
              <a:rPr lang="en-GB" dirty="0" smtClean="0"/>
              <a:t> </a:t>
            </a:r>
            <a:endParaRPr lang="hr-HR" dirty="0" smtClean="0"/>
          </a:p>
          <a:p>
            <a:r>
              <a:rPr lang="en-US" dirty="0">
                <a:hlinkClick r:id="rId2"/>
              </a:rPr>
              <a:t>https://</a:t>
            </a:r>
            <a:r>
              <a:rPr lang="en-US" dirty="0" smtClean="0">
                <a:hlinkClick r:id="rId2"/>
              </a:rPr>
              <a:t>www.youtube.com/watch?v=oDALXORbtR4</a:t>
            </a:r>
            <a:r>
              <a:rPr lang="hr-HR"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hr-HR" dirty="0" err="1" smtClean="0"/>
              <a:t>The</a:t>
            </a:r>
            <a:r>
              <a:rPr lang="hr-HR" dirty="0" smtClean="0"/>
              <a:t> </a:t>
            </a:r>
            <a:r>
              <a:rPr lang="hr-HR" dirty="0" err="1" smtClean="0"/>
              <a:t>diorite</a:t>
            </a:r>
            <a:r>
              <a:rPr lang="hr-HR" dirty="0" smtClean="0"/>
              <a:t> stele</a:t>
            </a:r>
            <a:endParaRPr lang="hr-HR" dirty="0"/>
          </a:p>
        </p:txBody>
      </p:sp>
      <p:pic>
        <p:nvPicPr>
          <p:cNvPr id="9" name="Content Placeholder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115291" y="2215501"/>
            <a:ext cx="2722418" cy="3844636"/>
          </a:xfrm>
        </p:spPr>
      </p:pic>
      <p:sp>
        <p:nvSpPr>
          <p:cNvPr id="11" name="Content Placeholder 10"/>
          <p:cNvSpPr>
            <a:spLocks noGrp="1"/>
          </p:cNvSpPr>
          <p:nvPr>
            <p:ph sz="half" idx="2"/>
          </p:nvPr>
        </p:nvSpPr>
        <p:spPr/>
        <p:txBody>
          <a:bodyPr>
            <a:normAutofit fontScale="92500" lnSpcReduction="20000"/>
          </a:bodyPr>
          <a:lstStyle/>
          <a:p>
            <a:r>
              <a:rPr lang="hr-HR" dirty="0" smtClean="0"/>
              <a:t>A</a:t>
            </a:r>
            <a:r>
              <a:rPr lang="en-US" dirty="0" smtClean="0"/>
              <a:t> </a:t>
            </a:r>
            <a:r>
              <a:rPr lang="en-US" dirty="0"/>
              <a:t>large stone </a:t>
            </a:r>
            <a:r>
              <a:rPr lang="en-US" dirty="0" smtClean="0"/>
              <a:t>about </a:t>
            </a:r>
            <a:r>
              <a:rPr lang="en-US" dirty="0"/>
              <a:t>seven feet tall and two feet wide</a:t>
            </a:r>
            <a:endParaRPr lang="hr-HR" dirty="0" smtClean="0"/>
          </a:p>
          <a:p>
            <a:r>
              <a:rPr lang="en-US" dirty="0" smtClean="0"/>
              <a:t>At </a:t>
            </a:r>
            <a:r>
              <a:rPr lang="en-US" dirty="0"/>
              <a:t>its top is a two-and-a-half-foot relief carving of a standing Hammurabi receiving the law—symbolized by a measuring rod and tape—from the seated Shamash, the Babylonian god of justice. The rest of the seven-foot-five-inch monument is covered with columns of chiseled </a:t>
            </a:r>
            <a:r>
              <a:rPr lang="en-US" dirty="0" smtClean="0"/>
              <a:t>script</a:t>
            </a:r>
            <a:r>
              <a:rPr lang="en-US" dirty="0"/>
              <a:t>.</a:t>
            </a:r>
            <a:endParaRPr lang="hr-HR" dirty="0"/>
          </a:p>
        </p:txBody>
      </p:sp>
    </p:spTree>
    <p:extLst>
      <p:ext uri="{BB962C8B-B14F-4D97-AF65-F5344CB8AC3E}">
        <p14:creationId xmlns:p14="http://schemas.microsoft.com/office/powerpoint/2010/main" val="88491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TotalTime>
  <Words>1705</Words>
  <Application>Microsoft Office PowerPoint</Application>
  <PresentationFormat>On-screen Show (4:3)</PresentationFormat>
  <Paragraphs>131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Constantia</vt:lpstr>
      <vt:lpstr>Wingdings 2</vt:lpstr>
      <vt:lpstr>Flow</vt:lpstr>
      <vt:lpstr>The Historical Development of Law</vt:lpstr>
      <vt:lpstr>Revision</vt:lpstr>
      <vt:lpstr> Complete the following statements: </vt:lpstr>
      <vt:lpstr>Match the branch of law and the matter it regulates:</vt:lpstr>
      <vt:lpstr>Translate the following phrases:</vt:lpstr>
      <vt:lpstr>The historical development of law</vt:lpstr>
      <vt:lpstr> Customary law and the first codifications </vt:lpstr>
      <vt:lpstr>The code of Hammurabi</vt:lpstr>
      <vt:lpstr>The diorite stele</vt:lpstr>
      <vt:lpstr>„An eye for an eye”</vt:lpstr>
      <vt:lpstr>Examples of punishments</vt:lpstr>
      <vt:lpstr>Solon</vt:lpstr>
      <vt:lpstr>Roman law</vt:lpstr>
      <vt:lpstr>PowerPoint Presentation</vt:lpstr>
      <vt:lpstr>  The Law of the Twelve Tables </vt:lpstr>
      <vt:lpstr>PowerPoint Presentation</vt:lpstr>
      <vt:lpstr>PowerPoint Presentation</vt:lpstr>
      <vt:lpstr>Summons</vt:lpstr>
      <vt:lpstr>Importance</vt:lpstr>
      <vt:lpstr>Classical jurists </vt:lpstr>
      <vt:lpstr>Justinian’s codification</vt:lpstr>
      <vt:lpstr>The first European universities </vt:lpstr>
      <vt:lpstr>Reception of Roman law in Europe</vt:lpstr>
      <vt:lpstr>National codifications</vt:lpstr>
      <vt:lpstr>Common law</vt:lpstr>
      <vt:lpstr>William the Conqueror</vt:lpstr>
      <vt:lpstr>The King’s Court</vt:lpstr>
      <vt:lpstr>Henry II</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Historical Development of Law</dc:title>
  <dc:creator>MJC</dc:creator>
  <cp:lastModifiedBy>Marijana Javornik Čubrić</cp:lastModifiedBy>
  <cp:revision>28</cp:revision>
  <dcterms:created xsi:type="dcterms:W3CDTF">2017-11-02T13:24:48Z</dcterms:created>
  <dcterms:modified xsi:type="dcterms:W3CDTF">2018-11-14T10:23:55Z</dcterms:modified>
</cp:coreProperties>
</file>