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6" r:id="rId2"/>
    <p:sldId id="257" r:id="rId3"/>
    <p:sldId id="264" r:id="rId4"/>
    <p:sldId id="258" r:id="rId5"/>
    <p:sldId id="268" r:id="rId6"/>
    <p:sldId id="269" r:id="rId7"/>
    <p:sldId id="259" r:id="rId8"/>
    <p:sldId id="267" r:id="rId9"/>
    <p:sldId id="260" r:id="rId10"/>
    <p:sldId id="272" r:id="rId11"/>
    <p:sldId id="263" r:id="rId12"/>
    <p:sldId id="270" r:id="rId13"/>
    <p:sldId id="271" r:id="rId14"/>
    <p:sldId id="265" r:id="rId15"/>
    <p:sldId id="266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45465-7A12-440D-9092-BEBAA9B131C3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254FE-7565-42FE-AF72-F40817BE3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2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254FE-7565-42FE-AF72-F40817BE3D3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099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254FE-7565-42FE-AF72-F40817BE3D33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918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F6E9071-6BA6-4CD2-9497-85CDE1053256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4AA-C722-453B-A741-F3F1E0321BF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33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9071-6BA6-4CD2-9497-85CDE1053256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4AA-C722-453B-A741-F3F1E0321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54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9071-6BA6-4CD2-9497-85CDE1053256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4AA-C722-453B-A741-F3F1E0321BF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34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9071-6BA6-4CD2-9497-85CDE1053256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4AA-C722-453B-A741-F3F1E0321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89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9071-6BA6-4CD2-9497-85CDE1053256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4AA-C722-453B-A741-F3F1E0321BF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35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9071-6BA6-4CD2-9497-85CDE1053256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4AA-C722-453B-A741-F3F1E0321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07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9071-6BA6-4CD2-9497-85CDE1053256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4AA-C722-453B-A741-F3F1E0321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9071-6BA6-4CD2-9497-85CDE1053256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4AA-C722-453B-A741-F3F1E0321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28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9071-6BA6-4CD2-9497-85CDE1053256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4AA-C722-453B-A741-F3F1E0321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03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9071-6BA6-4CD2-9497-85CDE1053256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4AA-C722-453B-A741-F3F1E0321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4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9071-6BA6-4CD2-9497-85CDE1053256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4AA-C722-453B-A741-F3F1E0321BF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13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F6E9071-6BA6-4CD2-9497-85CDE1053256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3B04AA-C722-453B-A741-F3F1E0321BF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02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Terapijske zajednice i klub liječenih alkoholičara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Izv.prof.dr.sc. Marijana Majdak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780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71464"/>
            <a:ext cx="9720072" cy="800099"/>
          </a:xfrm>
        </p:spPr>
        <p:txBody>
          <a:bodyPr/>
          <a:lstStyle/>
          <a:p>
            <a:r>
              <a:rPr lang="hr-HR" dirty="0"/>
              <a:t>Program 12 koraka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71600"/>
            <a:ext cx="9720073" cy="4937760"/>
          </a:xfrm>
        </p:spPr>
        <p:txBody>
          <a:bodyPr/>
          <a:lstStyle/>
          <a:p>
            <a:pPr algn="just"/>
            <a:r>
              <a:rPr lang="hr-HR" dirty="0"/>
              <a:t>Program 12 koraka uključuje seriju koraka i tradiciju koja se temelji u velikoj mjeri na samopoštovanju, trijeznosti, grupnim procesima, poniznosti, pronalaženju uspješnih modela, skrbi o samome sebi i </a:t>
            </a:r>
            <a:r>
              <a:rPr lang="hr-HR" dirty="0" err="1"/>
              <a:t>destigmatizaciji</a:t>
            </a:r>
            <a:r>
              <a:rPr lang="hr-HR" dirty="0"/>
              <a:t> bolesti. Ovisnost se smatra kroničnom bolešću koja se ne može izliječiti, ali se može zaustaviti s pomoću potpune apstinencije do koje može doći putem uzajamne pomoći ovisnika. </a:t>
            </a:r>
            <a:endParaRPr lang="en-US" dirty="0"/>
          </a:p>
          <a:p>
            <a:pPr algn="just"/>
            <a:r>
              <a:rPr lang="hr-HR" dirty="0"/>
              <a:t>Intervencije od 12 koraka popularne su kod raznih poremećaja zlouporabe </a:t>
            </a:r>
            <a:r>
              <a:rPr lang="hr-HR" dirty="0" err="1"/>
              <a:t>psihoaktivnih</a:t>
            </a:r>
            <a:r>
              <a:rPr lang="hr-HR" dirty="0"/>
              <a:t> tvari, a uspješnost je posebno istaknuta u liječenju ovisnika o kokainu (Buljan, </a:t>
            </a:r>
            <a:r>
              <a:rPr lang="hr-HR" dirty="0" err="1"/>
              <a:t>Budnalo</a:t>
            </a:r>
            <a:r>
              <a:rPr lang="hr-HR" dirty="0"/>
              <a:t> </a:t>
            </a:r>
            <a:r>
              <a:rPr lang="hr-HR" dirty="0" err="1"/>
              <a:t>Vrbanec</a:t>
            </a:r>
            <a:r>
              <a:rPr lang="hr-HR" dirty="0"/>
              <a:t> i </a:t>
            </a:r>
            <a:r>
              <a:rPr lang="hr-HR" dirty="0" err="1"/>
              <a:t>Gelo</a:t>
            </a:r>
            <a:r>
              <a:rPr lang="hr-HR" dirty="0"/>
              <a:t>, 2013). Petogodišnja praćenja oporavka kokainskih ovisnika pokazala su zamjetno bolje rezultate kod onih koji su imali religijsko ili duhovno uporište nasuprot onima koji ga nisu imali (</a:t>
            </a:r>
            <a:r>
              <a:rPr lang="hr-HR" dirty="0" err="1"/>
              <a:t>Flynn</a:t>
            </a:r>
            <a:r>
              <a:rPr lang="hr-HR" dirty="0"/>
              <a:t>, 2003, prema </a:t>
            </a:r>
            <a:r>
              <a:rPr lang="hr-HR" dirty="0" err="1"/>
              <a:t>Volenik</a:t>
            </a:r>
            <a:r>
              <a:rPr lang="hr-HR" dirty="0"/>
              <a:t>, 2014). Gledano iz perspektive psiholoških škola, program se zapravo približava </a:t>
            </a:r>
            <a:r>
              <a:rPr lang="hr-HR" dirty="0" err="1"/>
              <a:t>logoterapiji</a:t>
            </a:r>
            <a:r>
              <a:rPr lang="hr-HR" dirty="0"/>
              <a:t> u njezinim zasadama </a:t>
            </a:r>
            <a:r>
              <a:rPr lang="hr-HR" dirty="0" err="1"/>
              <a:t>autotranscendencije</a:t>
            </a:r>
            <a:r>
              <a:rPr lang="hr-HR" dirty="0"/>
              <a:t> i volje za smislom (</a:t>
            </a:r>
            <a:r>
              <a:rPr lang="hr-HR" dirty="0" err="1"/>
              <a:t>Frankl</a:t>
            </a:r>
            <a:r>
              <a:rPr lang="hr-HR" dirty="0"/>
              <a:t>, 1979, prema </a:t>
            </a:r>
            <a:r>
              <a:rPr lang="hr-HR" dirty="0" err="1"/>
              <a:t>Volenik</a:t>
            </a:r>
            <a:r>
              <a:rPr lang="hr-HR" dirty="0"/>
              <a:t>, 2014).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189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85739"/>
            <a:ext cx="9720072" cy="1200150"/>
          </a:xfrm>
        </p:spPr>
        <p:txBody>
          <a:bodyPr/>
          <a:lstStyle/>
          <a:p>
            <a:r>
              <a:rPr lang="hr-HR" dirty="0"/>
              <a:t>Klubovi liječenih alkoholičara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85889"/>
            <a:ext cx="9720073" cy="4923471"/>
          </a:xfrm>
        </p:spPr>
        <p:txBody>
          <a:bodyPr/>
          <a:lstStyle/>
          <a:p>
            <a:r>
              <a:rPr lang="hr-HR" dirty="0"/>
              <a:t>Temelje se na socijalno-ekološkom pristupu – pijenje je tip ponašanja, stil života a ne bolest</a:t>
            </a:r>
          </a:p>
          <a:p>
            <a:r>
              <a:rPr lang="hr-HR" dirty="0"/>
              <a:t>Klubovi su organizirani da bi </a:t>
            </a:r>
            <a:r>
              <a:rPr lang="hr-HR" dirty="0" err="1"/>
              <a:t>demedikalizirali</a:t>
            </a:r>
            <a:r>
              <a:rPr lang="hr-HR" dirty="0"/>
              <a:t> i </a:t>
            </a:r>
            <a:r>
              <a:rPr lang="hr-HR" dirty="0" err="1"/>
              <a:t>depsihijatrizirali</a:t>
            </a:r>
            <a:r>
              <a:rPr lang="hr-HR" dirty="0"/>
              <a:t> postupak</a:t>
            </a:r>
          </a:p>
          <a:p>
            <a:r>
              <a:rPr lang="hr-HR" dirty="0"/>
              <a:t>To su zajednice osoba i obitelji međusobno različite po spolu, dobi, profesiji, ponašanju u odnosu na piće, stilu života a zajednička im je samo alkoholom izazvana teškoća.</a:t>
            </a:r>
          </a:p>
          <a:p>
            <a:r>
              <a:rPr lang="hr-HR" dirty="0"/>
              <a:t>Misao o organiziranju klubova prema nekim značajkama članova? Mladi, beskućnici, stariji, žene???</a:t>
            </a:r>
          </a:p>
          <a:p>
            <a:r>
              <a:rPr lang="hr-HR" dirty="0"/>
              <a:t>Klubovi imaju članove, njihove obitelji, predsjednika, voditelje sastanaka (svaki tjedan drugi), tajnika, blagajnika, skupinu patronaže</a:t>
            </a:r>
          </a:p>
          <a:p>
            <a:r>
              <a:rPr lang="hr-HR" dirty="0"/>
              <a:t>U Hrvatskoj oko 179 Klubova i preko 10 000 direktnih korisnika</a:t>
            </a:r>
          </a:p>
          <a:p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504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71464"/>
            <a:ext cx="9720072" cy="1200150"/>
          </a:xfrm>
        </p:spPr>
        <p:txBody>
          <a:bodyPr/>
          <a:lstStyle/>
          <a:p>
            <a:r>
              <a:rPr lang="hr-HR" dirty="0"/>
              <a:t>Glavni ciljevi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71614"/>
            <a:ext cx="9720073" cy="4837746"/>
          </a:xfrm>
        </p:spPr>
        <p:txBody>
          <a:bodyPr/>
          <a:lstStyle/>
          <a:p>
            <a:r>
              <a:rPr lang="hr-HR" dirty="0"/>
              <a:t>Uspostavljanje i održavanje apstinencije od alkohola</a:t>
            </a:r>
          </a:p>
          <a:p>
            <a:r>
              <a:rPr lang="hr-HR" dirty="0"/>
              <a:t>Stvaranje preduvjeta za uključivanje obitelji u rad Kluba</a:t>
            </a:r>
          </a:p>
          <a:p>
            <a:r>
              <a:rPr lang="hr-HR" dirty="0"/>
              <a:t>Poboljšanje komunikacije apstinenata s članovima obitelji</a:t>
            </a:r>
          </a:p>
          <a:p>
            <a:r>
              <a:rPr lang="hr-HR" dirty="0"/>
              <a:t>Uspostavljanje boljih odnosa u radnom i najužem okruženju</a:t>
            </a:r>
          </a:p>
          <a:p>
            <a:r>
              <a:rPr lang="hr-HR" dirty="0"/>
              <a:t>Zadovoljstvo samim sobom</a:t>
            </a:r>
          </a:p>
          <a:p>
            <a:r>
              <a:rPr lang="hr-HR" dirty="0"/>
              <a:t>Osiguranje minimalnog broja recidiva</a:t>
            </a:r>
          </a:p>
          <a:p>
            <a:r>
              <a:rPr lang="hr-HR" dirty="0"/>
              <a:t>Senzibiliziranje zajednice o problemu alkoholne ovisnosti</a:t>
            </a:r>
          </a:p>
          <a:p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395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72122"/>
          </a:xfrm>
        </p:spPr>
        <p:txBody>
          <a:bodyPr/>
          <a:lstStyle/>
          <a:p>
            <a:r>
              <a:rPr lang="hr-HR" dirty="0"/>
              <a:t>Aktivnosti u radu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57338"/>
            <a:ext cx="9720073" cy="4752022"/>
          </a:xfrm>
        </p:spPr>
        <p:txBody>
          <a:bodyPr/>
          <a:lstStyle/>
          <a:p>
            <a:r>
              <a:rPr lang="hr-HR" dirty="0"/>
              <a:t>Grupni sastanci</a:t>
            </a:r>
          </a:p>
          <a:p>
            <a:r>
              <a:rPr lang="hr-HR" dirty="0"/>
              <a:t>Individualni rad</a:t>
            </a:r>
          </a:p>
          <a:p>
            <a:r>
              <a:rPr lang="hr-HR" dirty="0"/>
              <a:t>Edukacije u klubu i izvan kluba</a:t>
            </a:r>
          </a:p>
          <a:p>
            <a:r>
              <a:rPr lang="hr-HR" dirty="0" err="1"/>
              <a:t>Izvanklupska</a:t>
            </a:r>
            <a:r>
              <a:rPr lang="hr-HR" dirty="0"/>
              <a:t> druženja (izleti, sportska, kulturna…)</a:t>
            </a:r>
          </a:p>
          <a:p>
            <a:r>
              <a:rPr lang="hr-HR" dirty="0"/>
              <a:t>Suradnja s lokalnom zajednicom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500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Kakva su vaša mišljenja i/ili iskustva vezana uz klubove liječenih alkoholičara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Koliko su prema vašem mišljenju Klubovi liječenih alkoholičara korisni u održavanju apstinencije i osiguravanju zdravog načina života bez alkohola i ovisnosti?</a:t>
            </a:r>
          </a:p>
          <a:p>
            <a:endParaRPr lang="hr-HR" dirty="0"/>
          </a:p>
          <a:p>
            <a:r>
              <a:rPr lang="hr-HR" dirty="0"/>
              <a:t>A terapijske zajednice?</a:t>
            </a:r>
          </a:p>
          <a:p>
            <a:endParaRPr lang="hr-HR" dirty="0"/>
          </a:p>
          <a:p>
            <a:r>
              <a:rPr lang="hr-HR" dirty="0"/>
              <a:t>Što biste promijenili ili novo uveli u radu terapijskih zajednica ili klubova?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4575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57175"/>
            <a:ext cx="9720072" cy="1128713"/>
          </a:xfrm>
        </p:spPr>
        <p:txBody>
          <a:bodyPr/>
          <a:lstStyle/>
          <a:p>
            <a:r>
              <a:rPr lang="hr-HR" dirty="0"/>
              <a:t>Neka istraživanja…..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43013"/>
            <a:ext cx="9720073" cy="5066347"/>
          </a:xfrm>
        </p:spPr>
        <p:txBody>
          <a:bodyPr/>
          <a:lstStyle/>
          <a:p>
            <a:r>
              <a:rPr lang="hr-HR" dirty="0"/>
              <a:t>Na uzorku od 8 osoba ovisnih o različitim sredstvima ovisnosti koji se trenutno nalaze u psihijatrijskoj bolnici Vrapče (bolničko liječenje) i zajednici </a:t>
            </a:r>
            <a:r>
              <a:rPr lang="hr-HR" dirty="0" err="1"/>
              <a:t>Cenacolo</a:t>
            </a:r>
            <a:r>
              <a:rPr lang="hr-HR" dirty="0"/>
              <a:t> (izvanbolničko liječenje) provedeno je istraživanje prema kojem se pokazalo postojanje  razlika između ova dva tretmana liječenja koja se dosta razlikuju u svojim počelima.  </a:t>
            </a:r>
          </a:p>
          <a:p>
            <a:endParaRPr lang="hr-HR" dirty="0"/>
          </a:p>
          <a:p>
            <a:r>
              <a:rPr lang="hr-HR" dirty="0"/>
              <a:t>Motivi za uključivanje u programe se razlikuju između sudionika zajednice </a:t>
            </a:r>
            <a:r>
              <a:rPr lang="hr-HR" dirty="0" err="1"/>
              <a:t>Cenacolo</a:t>
            </a:r>
            <a:r>
              <a:rPr lang="hr-HR" dirty="0"/>
              <a:t> i KP Vrapče. Možemo razaznati kako religioznost i duhovnost motiviraju sudionike iz </a:t>
            </a:r>
            <a:r>
              <a:rPr lang="hr-HR" dirty="0" err="1"/>
              <a:t>Cenacola</a:t>
            </a:r>
            <a:r>
              <a:rPr lang="hr-HR" dirty="0"/>
              <a:t>, dok je grupna podrška ključna za sudionike KP Vrapče. </a:t>
            </a:r>
          </a:p>
          <a:p>
            <a:endParaRPr lang="hr-HR" dirty="0"/>
          </a:p>
          <a:p>
            <a:r>
              <a:rPr lang="hr-HR" dirty="0"/>
              <a:t>Koliko mislite da religija i vjera mogu biti važne i motivirajuće u apstinenciji?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303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42900"/>
            <a:ext cx="9720072" cy="785813"/>
          </a:xfrm>
        </p:spPr>
        <p:txBody>
          <a:bodyPr>
            <a:normAutofit/>
          </a:bodyPr>
          <a:lstStyle/>
          <a:p>
            <a:r>
              <a:rPr lang="hr-HR" dirty="0"/>
              <a:t>Motivacija za promjenom ponašanja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43025"/>
            <a:ext cx="9720073" cy="4966335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dirty="0"/>
              <a:t>Središnji element i zajedničko obilježje svih psihosocijalnih intervencija predstavlja upravo promjena ponašanja. Ona uključuje odstupanje od postojećeg ponašanja, kretanje iz jednog stanja u drugo i zadržavanje u tom procesu kretanja, te postizanje stanja različitog i boljeg (osobno i socijalno poželjnijeg) od onoga koje je postojalo ranije (Žižak, 2010).  </a:t>
            </a:r>
            <a:endParaRPr lang="en-US" dirty="0"/>
          </a:p>
          <a:p>
            <a:pPr algn="just"/>
            <a:r>
              <a:rPr lang="hr-HR" dirty="0"/>
              <a:t>Spremnost na promjenu može se opisati kao motivacijsko stanje koje utječe na kognitivne, emocionalne i </a:t>
            </a:r>
            <a:r>
              <a:rPr lang="hr-HR" dirty="0" err="1"/>
              <a:t>interpersonalne</a:t>
            </a:r>
            <a:r>
              <a:rPr lang="hr-HR" dirty="0"/>
              <a:t> događaje (</a:t>
            </a:r>
            <a:r>
              <a:rPr lang="hr-HR" dirty="0" err="1"/>
              <a:t>DiClemente</a:t>
            </a:r>
            <a:r>
              <a:rPr lang="hr-HR" dirty="0"/>
              <a:t>, </a:t>
            </a:r>
            <a:r>
              <a:rPr lang="hr-HR" dirty="0" err="1"/>
              <a:t>Schlundt</a:t>
            </a:r>
            <a:r>
              <a:rPr lang="hr-HR" dirty="0"/>
              <a:t> i </a:t>
            </a:r>
            <a:r>
              <a:rPr lang="hr-HR" dirty="0" err="1"/>
              <a:t>Gemmell</a:t>
            </a:r>
            <a:r>
              <a:rPr lang="hr-HR" dirty="0"/>
              <a:t>, 2004, prema </a:t>
            </a:r>
            <a:r>
              <a:rPr lang="hr-HR" dirty="0" err="1"/>
              <a:t>Ratkajec</a:t>
            </a:r>
            <a:r>
              <a:rPr lang="hr-HR" dirty="0"/>
              <a:t> </a:t>
            </a:r>
            <a:r>
              <a:rPr lang="hr-HR" dirty="0" err="1"/>
              <a:t>Gašević</a:t>
            </a:r>
            <a:r>
              <a:rPr lang="hr-HR" dirty="0"/>
              <a:t> i sur., 2016)  a sastoji se od kognitivne i emocionalne komponente (</a:t>
            </a:r>
            <a:r>
              <a:rPr lang="hr-HR" dirty="0" err="1"/>
              <a:t>Rafferty</a:t>
            </a:r>
            <a:r>
              <a:rPr lang="hr-HR" dirty="0"/>
              <a:t>, </a:t>
            </a:r>
            <a:r>
              <a:rPr lang="hr-HR" dirty="0" err="1"/>
              <a:t>Jimmieson</a:t>
            </a:r>
            <a:r>
              <a:rPr lang="hr-HR" dirty="0"/>
              <a:t> i </a:t>
            </a:r>
            <a:r>
              <a:rPr lang="hr-HR" dirty="0" err="1"/>
              <a:t>Armenakis</a:t>
            </a:r>
            <a:r>
              <a:rPr lang="hr-HR" dirty="0"/>
              <a:t>, 2013).</a:t>
            </a:r>
          </a:p>
          <a:p>
            <a:pPr algn="just"/>
            <a:r>
              <a:rPr lang="hr-HR" dirty="0"/>
              <a:t>Detaljnije, osoba treba vjerovati da ju neki problem u tolikoj mjeri uznemirava da bi trebala nešto napraviti, te mora vjerovati u sebe da ona to ponašanje može promijeniti. Uz motivaciju važna je i spremnost na tretman odnosno stadij u kojem je osoba motivirana za sudjelovanje u tretmanu, ima kapacitet za uključivanjem, percipira da može odgovoriti na potrebe tretmana te smatra da je to za nju značajno i svrhovito (</a:t>
            </a:r>
            <a:r>
              <a:rPr lang="hr-HR" dirty="0" err="1"/>
              <a:t>Ward</a:t>
            </a:r>
            <a:r>
              <a:rPr lang="hr-HR" dirty="0"/>
              <a:t> i sur., 2004, prema </a:t>
            </a:r>
            <a:r>
              <a:rPr lang="hr-HR" dirty="0" err="1"/>
              <a:t>Ratkajec</a:t>
            </a:r>
            <a:r>
              <a:rPr lang="hr-HR" dirty="0"/>
              <a:t> </a:t>
            </a:r>
            <a:r>
              <a:rPr lang="hr-HR" dirty="0" err="1"/>
              <a:t>Gašević</a:t>
            </a:r>
            <a:r>
              <a:rPr lang="hr-HR" dirty="0"/>
              <a:t>, </a:t>
            </a:r>
            <a:r>
              <a:rPr lang="hr-HR" dirty="0" err="1"/>
              <a:t>Dodig</a:t>
            </a:r>
            <a:r>
              <a:rPr lang="hr-HR" dirty="0"/>
              <a:t> </a:t>
            </a:r>
            <a:r>
              <a:rPr lang="hr-HR" dirty="0" err="1"/>
              <a:t>Hundrić</a:t>
            </a:r>
            <a:r>
              <a:rPr lang="hr-HR" dirty="0"/>
              <a:t> i </a:t>
            </a:r>
            <a:r>
              <a:rPr lang="hr-HR" dirty="0" err="1"/>
              <a:t>Mihić</a:t>
            </a:r>
            <a:r>
              <a:rPr lang="hr-HR" dirty="0"/>
              <a:t>, 2016).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6586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00039"/>
            <a:ext cx="9720072" cy="557212"/>
          </a:xfrm>
        </p:spPr>
        <p:txBody>
          <a:bodyPr>
            <a:normAutofit fontScale="90000"/>
          </a:bodyPr>
          <a:lstStyle/>
          <a:p>
            <a:r>
              <a:rPr lang="hr-HR" dirty="0"/>
              <a:t>Rezultati našeg istraživanja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71550"/>
            <a:ext cx="9720073" cy="5729288"/>
          </a:xfrm>
        </p:spPr>
        <p:txBody>
          <a:bodyPr>
            <a:normAutofit fontScale="92500"/>
          </a:bodyPr>
          <a:lstStyle/>
          <a:p>
            <a:pPr algn="just"/>
            <a:r>
              <a:rPr lang="hr-HR" dirty="0"/>
              <a:t>Ispitali smo motivaciju za promjenom ponašanja ovisnika koji su uključeni u bolnički program i liječe se u Klinici za psihijatriju Vrapče te onih koji se liječe u terapijskoj zajednici </a:t>
            </a:r>
            <a:r>
              <a:rPr lang="hr-HR" dirty="0" err="1"/>
              <a:t>Cenacolo</a:t>
            </a:r>
            <a:r>
              <a:rPr lang="hr-HR" dirty="0"/>
              <a:t>.</a:t>
            </a:r>
          </a:p>
          <a:p>
            <a:pPr algn="just"/>
            <a:r>
              <a:rPr lang="hr-HR" dirty="0"/>
              <a:t>Primjećujući da u kontekstu suvremenih sociokulturnih procesa fenomen religije sve češće izlazi iz strogih institucionalnih okvira te, kao takav, prodire u različite svjetovne probleme i izazove, i rezultati ovog istraživanja pokazali su da je uzimanje u obzir duhovne komponente u liječenju osoba s problemom ovisnosti izuzetno značajno. </a:t>
            </a:r>
          </a:p>
          <a:p>
            <a:pPr algn="just"/>
            <a:r>
              <a:rPr lang="hr-HR" b="1" u="sng" dirty="0"/>
              <a:t>Prije uključivanja u tretman</a:t>
            </a:r>
          </a:p>
          <a:p>
            <a:pPr algn="just"/>
            <a:r>
              <a:rPr lang="hr-HR" dirty="0"/>
              <a:t>Provedeno istraživanje pokazalo je kako su sudionici prije samog uključivanja u tretman spoznali da imaju problem s ovisnošću i da im treba pomoć jer daljnja svakodnevica uz ovisnost nije bila moguća. U osvještavanju problema bila je važna podrška bliskih osoba.</a:t>
            </a:r>
          </a:p>
          <a:p>
            <a:pPr algn="just"/>
            <a:r>
              <a:rPr lang="hr-HR" dirty="0"/>
              <a:t>Sudionici su navodili i podršku bliskih osoba i samosvijest o potrebi liječenja kao ključne za motivaciju u procesu donošenja odluke za uključivanjem u tretman ali i neophodnu podršku u tijeku liječenja, posebno podršku članova zajednice, stručnjaka i članova obitelji. </a:t>
            </a:r>
          </a:p>
          <a:p>
            <a:pPr algn="just"/>
            <a:r>
              <a:rPr lang="hr-HR" dirty="0">
                <a:solidFill>
                  <a:srgbClr val="0070C0"/>
                </a:solidFill>
              </a:rPr>
              <a:t>Pitanje za studente: Prema shemi Clarka i sur. 2006 koja govori o kratkoročnim znakovima dugoročnih promjena gdje su se nalazili naši sudionici prije uključivanja u programe liječenja? odnosno gdje na kotaču promjene (</a:t>
            </a:r>
            <a:r>
              <a:rPr lang="hr-HR" dirty="0" err="1">
                <a:solidFill>
                  <a:srgbClr val="0070C0"/>
                </a:solidFill>
              </a:rPr>
              <a:t>Prochaska</a:t>
            </a:r>
            <a:r>
              <a:rPr lang="hr-HR" dirty="0">
                <a:solidFill>
                  <a:srgbClr val="0070C0"/>
                </a:solidFill>
              </a:rPr>
              <a:t> i </a:t>
            </a:r>
            <a:r>
              <a:rPr lang="hr-HR" dirty="0" err="1">
                <a:solidFill>
                  <a:srgbClr val="0070C0"/>
                </a:solidFill>
              </a:rPr>
              <a:t>Di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Clemente</a:t>
            </a:r>
            <a:r>
              <a:rPr lang="hr-HR" dirty="0">
                <a:solidFill>
                  <a:srgbClr val="0070C0"/>
                </a:solidFill>
              </a:rPr>
              <a:t>, 1984, Miller, 1999)</a:t>
            </a:r>
            <a:endParaRPr lang="en-US" dirty="0">
              <a:solidFill>
                <a:srgbClr val="0070C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422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85738"/>
            <a:ext cx="9720072" cy="728662"/>
          </a:xfrm>
        </p:spPr>
        <p:txBody>
          <a:bodyPr>
            <a:normAutofit/>
          </a:bodyPr>
          <a:lstStyle/>
          <a:p>
            <a:r>
              <a:rPr lang="hr-HR" dirty="0"/>
              <a:t>Rezultati našeg istraživanja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28738"/>
            <a:ext cx="9720073" cy="5529262"/>
          </a:xfrm>
        </p:spPr>
        <p:txBody>
          <a:bodyPr>
            <a:normAutofit/>
          </a:bodyPr>
          <a:lstStyle/>
          <a:p>
            <a:pPr algn="just"/>
            <a:r>
              <a:rPr lang="hr-HR" b="1" u="sng" dirty="0"/>
              <a:t>Motivacija za promjenom u tijeku liječenja</a:t>
            </a:r>
          </a:p>
          <a:p>
            <a:pPr algn="just"/>
            <a:r>
              <a:rPr lang="hr-HR" dirty="0"/>
              <a:t>Za razliku od početne motivacije gdje je bila najznačajnija podrška bliskih osoba, u tijeku liječenja podrška i motivacija za promjenom ponašanja u terapijskoj zajednici većinom se i temelji na duhovnosti, religiji, vjeri i molitvi, dok se u Klinici za psihijatriju Vrapče temelji na stručnom radu i podršci grupe.</a:t>
            </a:r>
          </a:p>
          <a:p>
            <a:pPr algn="just"/>
            <a:r>
              <a:rPr lang="hr-HR" b="1" u="sng" dirty="0"/>
              <a:t>Motivacija za apstinenciju</a:t>
            </a:r>
          </a:p>
          <a:p>
            <a:pPr algn="just"/>
            <a:r>
              <a:rPr lang="hr-HR" dirty="0"/>
              <a:t>Kao motivaciju za apstinenciju sudionici u terapijskoj zajednici </a:t>
            </a:r>
            <a:r>
              <a:rPr lang="hr-HR" dirty="0" err="1"/>
              <a:t>Cenacolo</a:t>
            </a:r>
            <a:r>
              <a:rPr lang="hr-HR" dirty="0"/>
              <a:t> vide u duhovnosti, vjeri i religiji a sudionici u KP Vrapče kao motive za apstinenciju navode preseljenje, promjenu stila života, unaprjeđenje komunikacije te stvaranje romantičnih veza.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177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85738"/>
            <a:ext cx="9720072" cy="728662"/>
          </a:xfrm>
        </p:spPr>
        <p:txBody>
          <a:bodyPr>
            <a:normAutofit/>
          </a:bodyPr>
          <a:lstStyle/>
          <a:p>
            <a:r>
              <a:rPr lang="hr-HR" dirty="0"/>
              <a:t>Rezultati našeg istraživanja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14450"/>
            <a:ext cx="9720073" cy="5543550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U radu sa ovom skupinom korisnika svakako je važno uzeti u obzir korisničku perspektivu i uvažavanje korisnikovih potreba i želja. U istraživanju </a:t>
            </a:r>
            <a:r>
              <a:rPr lang="hr-HR" dirty="0" err="1"/>
              <a:t>Dučkić</a:t>
            </a:r>
            <a:r>
              <a:rPr lang="hr-HR" dirty="0"/>
              <a:t>, 2020 pokazalo se da i ovisnici i stručnjaci prepoznaju i ističu značaju ulogu duhovnosti, tj. duhovne transformacije kao pokretača cjelovite promjene. </a:t>
            </a:r>
          </a:p>
          <a:p>
            <a:pPr algn="just"/>
            <a:r>
              <a:rPr lang="hr-HR" dirty="0"/>
              <a:t>Za sve stručnjake koji rade s osobama s problemom ovisnosti važno je stalno imati na umu da je za motivaciju za promjenom ponašanja najvažnija podrška okoline i da se na to treba usmjeriti od početka liječenja nadalje. Odnosno, da pristup treba biti egzistencijalistički i holistički i uključiti obitelj i okolinu, te ih naučiti i osnažiti za davanje podrške kako u odluci o liječenju tako i u ustrajanju u liječenju.</a:t>
            </a:r>
            <a:endParaRPr lang="en-US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98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Recidiv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28800"/>
            <a:ext cx="9720073" cy="4480560"/>
          </a:xfrm>
        </p:spPr>
        <p:txBody>
          <a:bodyPr>
            <a:normAutofit/>
          </a:bodyPr>
          <a:lstStyle/>
          <a:p>
            <a:endParaRPr lang="hr-HR" dirty="0"/>
          </a:p>
          <a:p>
            <a:endParaRPr lang="hr-HR" dirty="0"/>
          </a:p>
          <a:p>
            <a:r>
              <a:rPr lang="hr-HR" dirty="0"/>
              <a:t>Što biste rekli o čemu sve ovisi recidiv ovisnika o alkoholu?</a:t>
            </a:r>
          </a:p>
          <a:p>
            <a:endParaRPr lang="hr-HR" dirty="0"/>
          </a:p>
          <a:p>
            <a:r>
              <a:rPr lang="hr-HR" dirty="0"/>
              <a:t>Da li biste rekli da je tako i kod drugih ovisnosti? Droge, kocka…..</a:t>
            </a:r>
          </a:p>
        </p:txBody>
      </p:sp>
    </p:spTree>
    <p:extLst>
      <p:ext uri="{BB962C8B-B14F-4D97-AF65-F5344CB8AC3E}">
        <p14:creationId xmlns:p14="http://schemas.microsoft.com/office/powerpoint/2010/main" val="4149602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4400" dirty="0"/>
              <a:t>Hvala na pažnji!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486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28601"/>
            <a:ext cx="9720072" cy="800100"/>
          </a:xfrm>
        </p:spPr>
        <p:txBody>
          <a:bodyPr>
            <a:normAutofit/>
          </a:bodyPr>
          <a:lstStyle/>
          <a:p>
            <a:r>
              <a:rPr lang="hr-HR" dirty="0"/>
              <a:t>Recidiv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028701"/>
            <a:ext cx="9720073" cy="5280659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Recidiv je prijetnja uvijek prisutna u liječenju svakog ovisnika</a:t>
            </a:r>
          </a:p>
          <a:p>
            <a:r>
              <a:rPr lang="hr-HR" dirty="0"/>
              <a:t>Želja i uvjerenje da ovisnik o alkoholu može postati netko tko umjereno pije vode u recidiv</a:t>
            </a:r>
          </a:p>
          <a:p>
            <a:r>
              <a:rPr lang="hr-HR" dirty="0"/>
              <a:t>Pojam oporavljanje ili </a:t>
            </a:r>
            <a:r>
              <a:rPr lang="hr-HR" dirty="0" err="1"/>
              <a:t>rekovalescencija</a:t>
            </a:r>
            <a:r>
              <a:rPr lang="hr-HR" dirty="0"/>
              <a:t> = dugotrajan proces rehabilitacije ovisnika</a:t>
            </a:r>
          </a:p>
          <a:p>
            <a:r>
              <a:rPr lang="hr-HR" dirty="0"/>
              <a:t>Faze: </a:t>
            </a:r>
          </a:p>
          <a:p>
            <a:r>
              <a:rPr lang="hr-HR" b="1" dirty="0"/>
              <a:t>pripremna</a:t>
            </a:r>
            <a:r>
              <a:rPr lang="hr-HR" dirty="0"/>
              <a:t> (spoznaja), </a:t>
            </a:r>
          </a:p>
          <a:p>
            <a:r>
              <a:rPr lang="hr-HR" b="1" dirty="0"/>
              <a:t>ustaljivanje</a:t>
            </a:r>
            <a:r>
              <a:rPr lang="hr-HR" dirty="0"/>
              <a:t> (ovladavanje mislima, osjećajima, rasuđivanjem, ponašanjem), </a:t>
            </a:r>
          </a:p>
          <a:p>
            <a:r>
              <a:rPr lang="hr-HR" b="1" dirty="0"/>
              <a:t>rano oporavljanje </a:t>
            </a:r>
            <a:r>
              <a:rPr lang="hr-HR" dirty="0"/>
              <a:t>(pomirba s time da je ovisnik o alkoholu), </a:t>
            </a:r>
          </a:p>
          <a:p>
            <a:r>
              <a:rPr lang="hr-HR" b="1" dirty="0"/>
              <a:t>središnja faza oporavljanja </a:t>
            </a:r>
            <a:r>
              <a:rPr lang="hr-HR" dirty="0"/>
              <a:t>(razvijanje normalnog, uravnoteženog, zadovoljavajućeg stila života), </a:t>
            </a:r>
          </a:p>
          <a:p>
            <a:r>
              <a:rPr lang="hr-HR" b="1" dirty="0"/>
              <a:t>faza korjenitog oporavljanja </a:t>
            </a:r>
            <a:r>
              <a:rPr lang="hr-HR" dirty="0"/>
              <a:t>(promjena ličnosti, uviđanje osobnih vrijednosti, samopoštovanje, ostvarivanje zdravih, skladnih, emocionalnih, intelektualnih i drugih odnosa), </a:t>
            </a:r>
          </a:p>
          <a:p>
            <a:r>
              <a:rPr lang="hr-HR" b="1" dirty="0"/>
              <a:t>faza održavanja </a:t>
            </a:r>
            <a:r>
              <a:rPr lang="hr-HR" dirty="0"/>
              <a:t>(ostati trijezan i živjeti aktivno, kreativno, rješavati svakodnevne probleme i živjeti u skladnim, iskrenim odnosima).</a:t>
            </a:r>
          </a:p>
          <a:p>
            <a:r>
              <a:rPr lang="hr-HR" dirty="0"/>
              <a:t>Recidiv se može pojaviti u bilo kojoj fazi oporavljanja, i nakon 10 ili više godina apstinencije</a:t>
            </a:r>
          </a:p>
        </p:txBody>
      </p:sp>
    </p:spTree>
    <p:extLst>
      <p:ext uri="{BB962C8B-B14F-4D97-AF65-F5344CB8AC3E}">
        <p14:creationId xmlns:p14="http://schemas.microsoft.com/office/powerpoint/2010/main" val="357642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185166"/>
            <a:ext cx="9720072" cy="914972"/>
          </a:xfrm>
        </p:spPr>
        <p:txBody>
          <a:bodyPr/>
          <a:lstStyle/>
          <a:p>
            <a:r>
              <a:rPr lang="hr-HR" dirty="0"/>
              <a:t>Sprečavanje recidiva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14450"/>
            <a:ext cx="9720073" cy="4994910"/>
          </a:xfrm>
        </p:spPr>
        <p:txBody>
          <a:bodyPr/>
          <a:lstStyle/>
          <a:p>
            <a:r>
              <a:rPr lang="hr-HR" dirty="0"/>
              <a:t>Neka pravila:</a:t>
            </a:r>
          </a:p>
          <a:p>
            <a:r>
              <a:rPr lang="hr-HR" dirty="0"/>
              <a:t>1. Nikada više ne popiti ni kap alkohola</a:t>
            </a:r>
          </a:p>
          <a:p>
            <a:r>
              <a:rPr lang="hr-HR" dirty="0"/>
              <a:t>2. Vjerujem da nikada više ne mogu biti netko tko će umjereno piti</a:t>
            </a:r>
          </a:p>
          <a:p>
            <a:r>
              <a:rPr lang="hr-HR" dirty="0"/>
              <a:t>3. Pravilo malih koraka</a:t>
            </a:r>
          </a:p>
          <a:p>
            <a:r>
              <a:rPr lang="hr-HR" dirty="0"/>
              <a:t>4. Danas, slijedeća 24 sata neću popiti ni kapi alkohola</a:t>
            </a:r>
          </a:p>
          <a:p>
            <a:r>
              <a:rPr lang="hr-HR" dirty="0"/>
              <a:t>5. Oporavljanje od ovisnosti o alkoholu ne uključuje samo trezvenost nego i promjenu ponašanja, promijenjene odnose i promjenu načina života</a:t>
            </a:r>
          </a:p>
          <a:p>
            <a:r>
              <a:rPr lang="hr-HR" dirty="0"/>
              <a:t>6. Nepromijenjeno ponašanje, nepromijenjeni odnosi vode u recidiv</a:t>
            </a:r>
          </a:p>
          <a:p>
            <a:r>
              <a:rPr lang="hr-HR" dirty="0"/>
              <a:t>7. Važni čimbenici: samopoštovanje, partner (</a:t>
            </a:r>
            <a:r>
              <a:rPr lang="hr-HR" dirty="0" err="1"/>
              <a:t>ica</a:t>
            </a:r>
            <a:r>
              <a:rPr lang="hr-HR" dirty="0"/>
              <a:t>), obitelj. Samopoštovanje i ljubav obitelji dva su važna činioca u sprečavanju recidiva.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45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40" y="270891"/>
            <a:ext cx="9720072" cy="957834"/>
          </a:xfrm>
        </p:spPr>
        <p:txBody>
          <a:bodyPr>
            <a:normAutofit fontScale="90000"/>
          </a:bodyPr>
          <a:lstStyle/>
          <a:p>
            <a:r>
              <a:rPr lang="hr-HR" dirty="0"/>
              <a:t>Kratkoročni znakovi dugoročnih promjena (</a:t>
            </a:r>
            <a:r>
              <a:rPr lang="hr-HR" dirty="0" err="1"/>
              <a:t>clark</a:t>
            </a:r>
            <a:r>
              <a:rPr lang="hr-HR" dirty="0"/>
              <a:t> i sur. 2006.)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3103" y="3086101"/>
            <a:ext cx="9720073" cy="4780597"/>
          </a:xfrm>
        </p:spPr>
        <p:txBody>
          <a:bodyPr/>
          <a:lstStyle/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28975" y="1416606"/>
            <a:ext cx="50387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Slika 1.1.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Kratkoročni znakovi dugoročnih promjena (Clark i sur., 2006.)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9" t="7928" r="3284" b="12527"/>
          <a:stretch>
            <a:fillRect/>
          </a:stretch>
        </p:blipFill>
        <p:spPr bwMode="auto">
          <a:xfrm>
            <a:off x="3228975" y="2014538"/>
            <a:ext cx="5038725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28975" y="52816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0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Izvor: Maloić i Mažar, 2015.</a:t>
            </a:r>
            <a:endParaRPr kumimoji="0" lang="hr-H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80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14325"/>
            <a:ext cx="9720072" cy="1357313"/>
          </a:xfrm>
        </p:spPr>
        <p:txBody>
          <a:bodyPr/>
          <a:lstStyle/>
          <a:p>
            <a:r>
              <a:rPr lang="hr-HR" dirty="0"/>
              <a:t>Kotač promjene – pet faza (</a:t>
            </a:r>
            <a:r>
              <a:rPr lang="hr-HR" dirty="0" err="1"/>
              <a:t>prochaska</a:t>
            </a:r>
            <a:r>
              <a:rPr lang="hr-HR" dirty="0"/>
              <a:t> i </a:t>
            </a:r>
            <a:r>
              <a:rPr lang="hr-HR" dirty="0" err="1"/>
              <a:t>diclemente</a:t>
            </a:r>
            <a:r>
              <a:rPr lang="hr-HR" dirty="0"/>
              <a:t>, 1984.)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0228" y="3714751"/>
            <a:ext cx="9720073" cy="4623435"/>
          </a:xfrm>
        </p:spPr>
        <p:txBody>
          <a:bodyPr/>
          <a:lstStyle/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86100" y="20431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Slika 1.2. 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Kotač promjene - pet faza promjene (Prochaska i DiClemente, 1984.; Miller, 1999.)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7" r="1788" b="14206"/>
          <a:stretch>
            <a:fillRect/>
          </a:stretch>
        </p:blipFill>
        <p:spPr bwMode="auto">
          <a:xfrm>
            <a:off x="3086100" y="2500313"/>
            <a:ext cx="5038725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14700" y="51958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0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Izvor: Maloić i Mažar, 2015., 222.</a:t>
            </a:r>
            <a:endParaRPr kumimoji="0" lang="hr-H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38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00697"/>
          </a:xfrm>
        </p:spPr>
        <p:txBody>
          <a:bodyPr/>
          <a:lstStyle/>
          <a:p>
            <a:r>
              <a:rPr lang="hr-HR" dirty="0"/>
              <a:t>Izvanbolničko liječenje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85913"/>
            <a:ext cx="9720073" cy="4972050"/>
          </a:xfrm>
        </p:spPr>
        <p:txBody>
          <a:bodyPr/>
          <a:lstStyle/>
          <a:p>
            <a:r>
              <a:rPr lang="hr-HR" dirty="0"/>
              <a:t>Sastanci grupe, podrška i prisustvo člana obitelji, voditelji (obično dva terapeuta), liječenje je isto kao i bolničko samo što na susretima grupe sudjeluje i član obitelji</a:t>
            </a:r>
          </a:p>
          <a:p>
            <a:r>
              <a:rPr lang="hr-HR" dirty="0"/>
              <a:t>Izvanbolničko liječenje je druga faza liječenja</a:t>
            </a:r>
          </a:p>
          <a:p>
            <a:endParaRPr lang="hr-HR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628775" y="3243263"/>
            <a:ext cx="2057400" cy="728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1. Faza priprema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743450" y="3243263"/>
            <a:ext cx="2586038" cy="135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2. Faza (bolnica, dnevna bolnica, izvanbolničko liječenje)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258175" y="3243263"/>
            <a:ext cx="1828800" cy="728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3. Faza (klubovi)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628900" y="3971925"/>
            <a:ext cx="0" cy="164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72575" y="3971925"/>
            <a:ext cx="0" cy="1543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915025" y="4600575"/>
            <a:ext cx="14288" cy="1014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28900" y="5514975"/>
            <a:ext cx="6543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638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Terapijske zajednice i klubovi liječenih alkoholičara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Multidisciplinarni pristup</a:t>
            </a:r>
          </a:p>
          <a:p>
            <a:r>
              <a:rPr lang="hr-HR" dirty="0"/>
              <a:t>Uzajamna pomoć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276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57859"/>
          </a:xfrm>
        </p:spPr>
        <p:txBody>
          <a:bodyPr/>
          <a:lstStyle/>
          <a:p>
            <a:r>
              <a:rPr lang="hr-HR" dirty="0"/>
              <a:t>Terapijske zajednice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43075"/>
            <a:ext cx="9720073" cy="4566285"/>
          </a:xfrm>
        </p:spPr>
        <p:txBody>
          <a:bodyPr/>
          <a:lstStyle/>
          <a:p>
            <a:r>
              <a:rPr lang="hr-HR" dirty="0"/>
              <a:t>Skupina ljudi s određenim problemom ovisnosti</a:t>
            </a:r>
          </a:p>
          <a:p>
            <a:r>
              <a:rPr lang="hr-HR" dirty="0"/>
              <a:t>Dobrovoljno sudjelovanje</a:t>
            </a:r>
          </a:p>
          <a:p>
            <a:r>
              <a:rPr lang="hr-HR" dirty="0"/>
              <a:t>Pisana i nepisana temeljna pravila ponašanja</a:t>
            </a:r>
          </a:p>
          <a:p>
            <a:r>
              <a:rPr lang="hr-HR" dirty="0"/>
              <a:t>Svrha je da se članovima zajednice omogući da promjene ponašanje</a:t>
            </a:r>
          </a:p>
          <a:p>
            <a:r>
              <a:rPr lang="hr-HR" dirty="0"/>
              <a:t>Vlada određeni oblik demokratičnosti i samouprave</a:t>
            </a:r>
          </a:p>
          <a:p>
            <a:r>
              <a:rPr lang="hr-HR" dirty="0"/>
              <a:t>Cilj je da član nakon određenog vremena napusti program i nastavi uspješan život u realnom svijetu</a:t>
            </a:r>
          </a:p>
          <a:p>
            <a:r>
              <a:rPr lang="hr-HR" dirty="0"/>
              <a:t>Redoviti sastanci svih članova, prenošenje s jedne generacije na drugu</a:t>
            </a:r>
          </a:p>
          <a:p>
            <a:r>
              <a:rPr lang="hr-HR" dirty="0"/>
              <a:t>Može se provoditi i obiteljska terapija iako nije nužna</a:t>
            </a:r>
          </a:p>
          <a:p>
            <a:r>
              <a:rPr lang="hr-HR" dirty="0"/>
              <a:t>Može biti samostalna ali i unutar bolničke, izvanbolničke ili druge ustanove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067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665</TotalTime>
  <Words>1670</Words>
  <Application>Microsoft Macintosh PowerPoint</Application>
  <PresentationFormat>Widescreen</PresentationFormat>
  <Paragraphs>119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Tw Cen MT</vt:lpstr>
      <vt:lpstr>Tw Cen MT Condensed</vt:lpstr>
      <vt:lpstr>Wingdings 3</vt:lpstr>
      <vt:lpstr>Integral</vt:lpstr>
      <vt:lpstr>Terapijske zajednice i klub liječenih alkoholičara</vt:lpstr>
      <vt:lpstr>Recidiv</vt:lpstr>
      <vt:lpstr>Recidiv</vt:lpstr>
      <vt:lpstr>Sprečavanje recidiva</vt:lpstr>
      <vt:lpstr>Kratkoročni znakovi dugoročnih promjena (clark i sur. 2006.)</vt:lpstr>
      <vt:lpstr>Kotač promjene – pet faza (prochaska i diclemente, 1984.)</vt:lpstr>
      <vt:lpstr>Izvanbolničko liječenje</vt:lpstr>
      <vt:lpstr>Terapijske zajednice i klubovi liječenih alkoholičara</vt:lpstr>
      <vt:lpstr>Terapijske zajednice</vt:lpstr>
      <vt:lpstr>Program 12 koraka</vt:lpstr>
      <vt:lpstr>Klubovi liječenih alkoholičara</vt:lpstr>
      <vt:lpstr>Glavni ciljevi</vt:lpstr>
      <vt:lpstr>Aktivnosti u radu</vt:lpstr>
      <vt:lpstr>Kakva su vaša mišljenja i/ili iskustva vezana uz klubove liječenih alkoholičara</vt:lpstr>
      <vt:lpstr>Neka istraživanja…..</vt:lpstr>
      <vt:lpstr>Motivacija za promjenom ponašanja</vt:lpstr>
      <vt:lpstr>Rezultati našeg istraživanja</vt:lpstr>
      <vt:lpstr>Rezultati našeg istraživanja</vt:lpstr>
      <vt:lpstr>Rezultati našeg istraživanja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Socijalni rad i ovisnosti</dc:title>
  <dc:creator>Admin</dc:creator>
  <cp:lastModifiedBy>Marijana Majdak</cp:lastModifiedBy>
  <cp:revision>25</cp:revision>
  <dcterms:created xsi:type="dcterms:W3CDTF">2019-02-25T14:59:47Z</dcterms:created>
  <dcterms:modified xsi:type="dcterms:W3CDTF">2022-05-13T12:02:16Z</dcterms:modified>
</cp:coreProperties>
</file>