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2" r:id="rId6"/>
    <p:sldId id="261" r:id="rId7"/>
    <p:sldId id="263" r:id="rId8"/>
    <p:sldId id="264" r:id="rId9"/>
    <p:sldId id="265" r:id="rId10"/>
    <p:sldId id="269" r:id="rId11"/>
    <p:sldId id="270" r:id="rId12"/>
    <p:sldId id="271" r:id="rId13"/>
    <p:sldId id="272" r:id="rId14"/>
    <p:sldId id="273" r:id="rId15"/>
    <p:sldId id="274" r:id="rId16"/>
    <p:sldId id="266" r:id="rId17"/>
    <p:sldId id="268" r:id="rId18"/>
    <p:sldId id="267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3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s dijagonalno zaobljenim kutom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15D8B23-92E3-4C65-BDE7-DAA69077A63B}" type="datetimeFigureOut">
              <a:rPr lang="hr-HR" smtClean="0"/>
              <a:pPr/>
              <a:t>5.2.2015.</a:t>
            </a:fld>
            <a:endParaRPr lang="hr-HR"/>
          </a:p>
        </p:txBody>
      </p:sp>
      <p:sp>
        <p:nvSpPr>
          <p:cNvPr id="11" name="Rezervirano mjesto broja slajda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EDBFFE6-EFE3-490F-8AD3-9B9766240F2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2" name="Rezervirano mjesto podnožja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5D8B23-92E3-4C65-BDE7-DAA69077A63B}" type="datetimeFigureOut">
              <a:rPr lang="hr-HR" smtClean="0"/>
              <a:pPr/>
              <a:t>5.2.2015.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DBFFE6-EFE3-490F-8AD3-9B9766240F2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5D8B23-92E3-4C65-BDE7-DAA69077A63B}" type="datetimeFigureOut">
              <a:rPr lang="hr-HR" smtClean="0"/>
              <a:pPr/>
              <a:t>5.2.2015.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DBFFE6-EFE3-490F-8AD3-9B9766240F2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5D8B23-92E3-4C65-BDE7-DAA69077A63B}" type="datetimeFigureOut">
              <a:rPr lang="hr-HR" smtClean="0"/>
              <a:pPr/>
              <a:t>5.2.2015.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DBFFE6-EFE3-490F-8AD3-9B9766240F2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8" name="Rezervirano mjesto datuma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15D8B23-92E3-4C65-BDE7-DAA69077A63B}" type="datetimeFigureOut">
              <a:rPr lang="hr-HR" smtClean="0"/>
              <a:pPr/>
              <a:t>5.2.2015.</a:t>
            </a:fld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EDBFFE6-EFE3-490F-8AD3-9B9766240F2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5D8B23-92E3-4C65-BDE7-DAA69077A63B}" type="datetimeFigureOut">
              <a:rPr lang="hr-HR" smtClean="0"/>
              <a:pPr/>
              <a:t>5.2.2015.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EDBFFE6-EFE3-490F-8AD3-9B9766240F2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Pravokutni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5D8B23-92E3-4C65-BDE7-DAA69077A63B}" type="datetimeFigureOut">
              <a:rPr lang="hr-HR" smtClean="0"/>
              <a:pPr/>
              <a:t>5.2.2015.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EDBFFE6-EFE3-490F-8AD3-9B9766240F2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5D8B23-92E3-4C65-BDE7-DAA69077A63B}" type="datetimeFigureOut">
              <a:rPr lang="hr-HR" smtClean="0"/>
              <a:pPr/>
              <a:t>5.2.2015.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DBFFE6-EFE3-490F-8AD3-9B9766240F2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Pravokutni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5D8B23-92E3-4C65-BDE7-DAA69077A63B}" type="datetimeFigureOut">
              <a:rPr lang="hr-HR" smtClean="0"/>
              <a:pPr/>
              <a:t>5.2.2015.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DBFFE6-EFE3-490F-8AD3-9B9766240F2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9" name="Rezervirano mjesto datuma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15D8B23-92E3-4C65-BDE7-DAA69077A63B}" type="datetimeFigureOut">
              <a:rPr lang="hr-HR" smtClean="0"/>
              <a:pPr/>
              <a:t>5.2.2015.</a:t>
            </a:fld>
            <a:endParaRPr lang="hr-HR"/>
          </a:p>
        </p:txBody>
      </p:sp>
      <p:sp>
        <p:nvSpPr>
          <p:cNvPr id="10" name="Rezervirano mjesto broja slajda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EDBFFE6-EFE3-490F-8AD3-9B9766240F2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ezervirano mjesto podnožja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3" name="Rezervirano mjesto slike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hr-H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Pritisnite ikonu za dodavanje slike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zervirano mjesto datuma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15D8B23-92E3-4C65-BDE7-DAA69077A63B}" type="datetimeFigureOut">
              <a:rPr lang="hr-HR" smtClean="0"/>
              <a:pPr/>
              <a:t>5.2.2015.</a:t>
            </a:fld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EDBFFE6-EFE3-490F-8AD3-9B9766240F2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s dijagonalno zaobljenim kuto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15D8B23-92E3-4C65-BDE7-DAA69077A63B}" type="datetimeFigureOut">
              <a:rPr lang="hr-HR" smtClean="0"/>
              <a:pPr/>
              <a:t>5.2.2015.</a:t>
            </a:fld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5EDBFFE6-EFE3-490F-8AD3-9B9766240F2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Trgovinsko zastupanje - definicija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Zastupnik se obvezuje pregovarati s trećima o sklapanju ugovora između trećih i nalogodavca</a:t>
            </a:r>
          </a:p>
          <a:p>
            <a:r>
              <a:rPr lang="hr-HR" dirty="0" smtClean="0"/>
              <a:t>Ako je posebno ugovoreno, sklapat će ugovore s trećima</a:t>
            </a:r>
          </a:p>
          <a:p>
            <a:r>
              <a:rPr lang="hr-HR" dirty="0" smtClean="0"/>
              <a:t>Djeluje u ime i za račun nalogodavca</a:t>
            </a:r>
          </a:p>
          <a:p>
            <a:r>
              <a:rPr lang="hr-HR" dirty="0" smtClean="0"/>
              <a:t>Plaćanje provizije</a:t>
            </a:r>
            <a:endParaRPr lang="hr-H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Obveze nalogodavca 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Pažnja dobrog gospodarstvenika i načelo savjesnosti i poštenja</a:t>
            </a:r>
          </a:p>
          <a:p>
            <a:r>
              <a:rPr lang="hr-HR" dirty="0" smtClean="0"/>
              <a:t>Staviti na raspolaganje zastupniku sve potrebno (promidžbeni </a:t>
            </a:r>
            <a:r>
              <a:rPr lang="hr-HR" dirty="0" err="1" smtClean="0"/>
              <a:t>mateirjal</a:t>
            </a:r>
            <a:r>
              <a:rPr lang="hr-HR" dirty="0" smtClean="0"/>
              <a:t>, cjenici, uzorci </a:t>
            </a:r>
            <a:r>
              <a:rPr lang="hr-HR" dirty="0" err="1" smtClean="0"/>
              <a:t>itd</a:t>
            </a:r>
            <a:r>
              <a:rPr lang="hr-HR" dirty="0" smtClean="0"/>
              <a:t>)</a:t>
            </a:r>
          </a:p>
          <a:p>
            <a:r>
              <a:rPr lang="hr-HR" dirty="0" err="1" smtClean="0"/>
              <a:t>Kogentne</a:t>
            </a:r>
            <a:r>
              <a:rPr lang="hr-HR" dirty="0" smtClean="0"/>
              <a:t> odredbe</a:t>
            </a:r>
            <a:endParaRPr lang="hr-H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Obveze nalogodavca II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Davati zastupniku potrebne obavijesti</a:t>
            </a:r>
          </a:p>
          <a:p>
            <a:r>
              <a:rPr lang="hr-HR" dirty="0" smtClean="0"/>
              <a:t>Obavijestiti o sudbini ugovora u čijem je sklapanju sudjelovao zastupnik</a:t>
            </a:r>
          </a:p>
          <a:p>
            <a:r>
              <a:rPr lang="hr-HR" dirty="0" smtClean="0"/>
              <a:t>Obavijestiti zastupnika o planiranom smanjenju opsega poslovanja</a:t>
            </a:r>
          </a:p>
          <a:p>
            <a:r>
              <a:rPr lang="hr-HR" dirty="0" err="1" smtClean="0"/>
              <a:t>Kogentne</a:t>
            </a:r>
            <a:r>
              <a:rPr lang="hr-HR" dirty="0" smtClean="0"/>
              <a:t> odredbe</a:t>
            </a:r>
            <a:endParaRPr lang="hr-H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Provizija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 smtClean="0"/>
              <a:t>Za ugovore koji su sklopljeni djelovanjem zastupnika (njegovim posredovanjem ili ih je on sklopio uz ovlast)</a:t>
            </a:r>
          </a:p>
          <a:p>
            <a:r>
              <a:rPr lang="hr-HR" dirty="0" smtClean="0"/>
              <a:t>Za ugovore koje je nalogodavac sklopio neposredno s trećima koje je našao zastupnik</a:t>
            </a:r>
          </a:p>
          <a:p>
            <a:r>
              <a:rPr lang="hr-HR" dirty="0" smtClean="0"/>
              <a:t>Isključivo zastupanje – za sve ugovore nalogodavca na području isključivog djelovanja zastupnika</a:t>
            </a:r>
          </a:p>
          <a:p>
            <a:r>
              <a:rPr lang="hr-HR" dirty="0" smtClean="0"/>
              <a:t>Za ugovor sklopljene nakon prestanka ugovora, ako su oni posljedica djelovanja zastupnika (razuman rok nakon toga ili ponuda trećih stigla prije prestanka)</a:t>
            </a:r>
            <a:endParaRPr lang="hr-H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Iznos provizije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 smtClean="0"/>
              <a:t>Ugovor</a:t>
            </a:r>
          </a:p>
          <a:p>
            <a:r>
              <a:rPr lang="hr-HR" dirty="0" smtClean="0"/>
              <a:t>Tarifa</a:t>
            </a:r>
          </a:p>
          <a:p>
            <a:r>
              <a:rPr lang="hr-HR" dirty="0" smtClean="0"/>
              <a:t>Što je uobičajeno u mjestu djelovanja zastupnika </a:t>
            </a:r>
          </a:p>
          <a:p>
            <a:r>
              <a:rPr lang="hr-HR" dirty="0" smtClean="0"/>
              <a:t>Ako nije moguće utvrditi, pravičan iznos</a:t>
            </a:r>
          </a:p>
          <a:p>
            <a:r>
              <a:rPr lang="hr-HR" dirty="0" smtClean="0"/>
              <a:t>Obračun provizije zastupnik mora podnijeti nalogodavcu svaka tri mjeseca, može samo kraći rok</a:t>
            </a:r>
          </a:p>
          <a:p>
            <a:r>
              <a:rPr lang="hr-HR" dirty="0" smtClean="0"/>
              <a:t>Nalogodavac mora predati  izvadak iz svojih poslovnih knjiga, ako je potrebno za izračun</a:t>
            </a:r>
          </a:p>
          <a:p>
            <a:r>
              <a:rPr lang="hr-HR" dirty="0" smtClean="0"/>
              <a:t>Pravo zastupnika da traži da revizor pregleda poslovne knjige</a:t>
            </a:r>
          </a:p>
          <a:p>
            <a:r>
              <a:rPr lang="hr-HR" dirty="0" err="1" smtClean="0"/>
              <a:t>Kogentne</a:t>
            </a:r>
            <a:r>
              <a:rPr lang="hr-HR" dirty="0" smtClean="0"/>
              <a:t> odredbe u korist zastupnika</a:t>
            </a:r>
            <a:endParaRPr lang="hr-H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Stjecanje prava na proviziju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Kada je nalogodavac ispunio ugovor ili trebao ispuniti, ako je on trebao prvi</a:t>
            </a:r>
          </a:p>
          <a:p>
            <a:r>
              <a:rPr lang="hr-HR" dirty="0" smtClean="0"/>
              <a:t>Ako je prvi trebao treći ispuniti, kada treći ispuni ili trebao ispuniti ili nije ispunio zbog razloga na strani nalogodavca</a:t>
            </a:r>
          </a:p>
          <a:p>
            <a:r>
              <a:rPr lang="hr-HR" dirty="0" smtClean="0"/>
              <a:t>Pravo na razmjerni dio ako uzastopne činidbe</a:t>
            </a:r>
          </a:p>
          <a:p>
            <a:r>
              <a:rPr lang="hr-HR" dirty="0" err="1" smtClean="0"/>
              <a:t>Kogentne</a:t>
            </a:r>
            <a:r>
              <a:rPr lang="hr-HR" dirty="0" smtClean="0"/>
              <a:t> odredbe u korist zastupnika</a:t>
            </a:r>
            <a:endParaRPr lang="hr-H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Gubitak prava na proviziju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Ako ugovor između zastupnika i trećeg nije ispunjen, ako razlozi nisu na strani nalogodavca</a:t>
            </a:r>
          </a:p>
          <a:p>
            <a:r>
              <a:rPr lang="hr-HR" dirty="0" smtClean="0"/>
              <a:t>Ako je primio proviziju, mora vratiti</a:t>
            </a:r>
          </a:p>
          <a:p>
            <a:r>
              <a:rPr lang="hr-HR" dirty="0" err="1" smtClean="0"/>
              <a:t>Kogentne</a:t>
            </a:r>
            <a:r>
              <a:rPr lang="hr-HR" dirty="0" smtClean="0"/>
              <a:t> odredbe u korist zastupnika</a:t>
            </a:r>
            <a:endParaRPr lang="hr-H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Posebna provizija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Delkredere </a:t>
            </a:r>
          </a:p>
          <a:p>
            <a:r>
              <a:rPr lang="hr-HR" dirty="0" smtClean="0"/>
              <a:t>Ako je zastupnik naplatio neku tražbinu nalogodavca uz njegovu ovlast</a:t>
            </a:r>
            <a:endParaRPr lang="hr-H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Posebna naknada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dirty="0" smtClean="0"/>
              <a:t>Nakon prestanka ugovora, ako je nalogodavcu našao nove klijente ili značajno povećao opseg poslovanja, a nalogodavac od toga ima koristi i nakon prestanka ugovora</a:t>
            </a:r>
          </a:p>
          <a:p>
            <a:r>
              <a:rPr lang="hr-HR" dirty="0" smtClean="0"/>
              <a:t>Ako je ugovor prestao zbog smrti zastupnika</a:t>
            </a:r>
          </a:p>
          <a:p>
            <a:r>
              <a:rPr lang="hr-HR" dirty="0" smtClean="0"/>
              <a:t>Pravila o izračunu</a:t>
            </a:r>
          </a:p>
          <a:p>
            <a:r>
              <a:rPr lang="hr-HR" dirty="0" smtClean="0"/>
              <a:t>Ne, ako je ugovor otkazao ili raskinuo zastupnik (osim ako zbog skrivljenog ponašanja nalogodavca, starosti ili bolesti zastupnika)</a:t>
            </a:r>
          </a:p>
          <a:p>
            <a:r>
              <a:rPr lang="hr-HR" dirty="0" smtClean="0"/>
              <a:t>Ne, ako je nalogodavac raskinuo zbog skrivljenog ponašanja zastupnika</a:t>
            </a:r>
          </a:p>
          <a:p>
            <a:r>
              <a:rPr lang="hr-HR" dirty="0" smtClean="0"/>
              <a:t>Ne, ako je u dogovoru s nalogodavcem zastupnik ugovor prenio na drugoga</a:t>
            </a:r>
            <a:endParaRPr lang="hr-H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Troškovi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Zastupnik nema pravo na naknadu troškova redovitog poslovanja, osim ako je posebno ugovoreno</a:t>
            </a:r>
          </a:p>
          <a:p>
            <a:r>
              <a:rPr lang="hr-HR" dirty="0" smtClean="0"/>
              <a:t>Pravo na naknadu posebnih troškova u korist nalogodavca</a:t>
            </a:r>
            <a:endParaRPr lang="hr-H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Posredovanje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Posrednik dovodi u vezu nalogodavca i treće radi pregovaranja o sklapanju ugovora</a:t>
            </a:r>
          </a:p>
          <a:p>
            <a:r>
              <a:rPr lang="hr-HR" dirty="0" smtClean="0"/>
              <a:t>Provizija, ako ugovor bude sklopljen</a:t>
            </a:r>
          </a:p>
          <a:p>
            <a:r>
              <a:rPr lang="hr-HR" dirty="0" smtClean="0"/>
              <a:t>Primjena odredaba ugovora o djelu, ako pravo na proviziju i bez sklapanja ugovora (naknada za rad)</a:t>
            </a:r>
          </a:p>
          <a:p>
            <a:r>
              <a:rPr lang="hr-HR" dirty="0" smtClean="0"/>
              <a:t>Posebno posredovanje – </a:t>
            </a:r>
            <a:r>
              <a:rPr lang="hr-HR" dirty="0" err="1" smtClean="0"/>
              <a:t>npr</a:t>
            </a:r>
            <a:r>
              <a:rPr lang="hr-HR" dirty="0" smtClean="0"/>
              <a:t>. u prometu nekretnina</a:t>
            </a:r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Trgovinsko zastupanje - komparativno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Raznoliki sustavi</a:t>
            </a:r>
          </a:p>
          <a:p>
            <a:r>
              <a:rPr lang="hr-HR" dirty="0" err="1" smtClean="0"/>
              <a:t>Disclosed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undisclosed</a:t>
            </a:r>
            <a:endParaRPr lang="hr-HR" dirty="0" smtClean="0"/>
          </a:p>
          <a:p>
            <a:r>
              <a:rPr lang="hr-HR" dirty="0" err="1" smtClean="0"/>
              <a:t>Disclosed</a:t>
            </a:r>
            <a:r>
              <a:rPr lang="hr-HR" dirty="0" smtClean="0"/>
              <a:t> – </a:t>
            </a:r>
            <a:r>
              <a:rPr lang="hr-HR" dirty="0" err="1" smtClean="0"/>
              <a:t>disclosed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undisclosed</a:t>
            </a:r>
            <a:r>
              <a:rPr lang="hr-HR" dirty="0" smtClean="0"/>
              <a:t> principal</a:t>
            </a:r>
          </a:p>
          <a:p>
            <a:r>
              <a:rPr lang="hr-HR" dirty="0" smtClean="0"/>
              <a:t>Direktiva EU iz 1986.</a:t>
            </a:r>
          </a:p>
          <a:p>
            <a:r>
              <a:rPr lang="hr-HR" dirty="0" smtClean="0"/>
              <a:t>Različito nego ‘zastupanje’ u općim pravilima ZOO-a ili po ZTD-u</a:t>
            </a:r>
          </a:p>
          <a:p>
            <a:r>
              <a:rPr lang="hr-HR" dirty="0" smtClean="0"/>
              <a:t>Nije isto što i distribucija</a:t>
            </a:r>
            <a:endParaRPr lang="hr-H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Obveze posrednika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Pažnja dobrog gospodarstvenika</a:t>
            </a:r>
          </a:p>
          <a:p>
            <a:r>
              <a:rPr lang="hr-HR" dirty="0" smtClean="0"/>
              <a:t>‘tražiti priliku’</a:t>
            </a:r>
          </a:p>
          <a:p>
            <a:r>
              <a:rPr lang="hr-HR" dirty="0" smtClean="0"/>
              <a:t>Posredovanje u pregovorima, ako posebno ugovoreno</a:t>
            </a:r>
          </a:p>
          <a:p>
            <a:r>
              <a:rPr lang="hr-HR" dirty="0" smtClean="0"/>
              <a:t>Davati nalogodavcu sve potrebne obavijesti</a:t>
            </a:r>
          </a:p>
          <a:p>
            <a:r>
              <a:rPr lang="hr-HR" dirty="0" smtClean="0"/>
              <a:t>Odgovornost, ako posredovao prema trećemu, za kojega znao da neće moći ispuniti</a:t>
            </a:r>
          </a:p>
          <a:p>
            <a:r>
              <a:rPr lang="hr-HR" dirty="0" smtClean="0"/>
              <a:t>Voditi posrednički dnevnik</a:t>
            </a:r>
          </a:p>
          <a:p>
            <a:r>
              <a:rPr lang="hr-HR" dirty="0" smtClean="0"/>
              <a:t>Primanje ispunjenja samo ako posebna ovlast (pisana punomoć)</a:t>
            </a:r>
            <a:endParaRPr lang="hr-H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Provizija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 ako nije ugovorena</a:t>
            </a:r>
          </a:p>
          <a:p>
            <a:r>
              <a:rPr lang="hr-HR" dirty="0" smtClean="0"/>
              <a:t>Ugovor</a:t>
            </a:r>
          </a:p>
          <a:p>
            <a:r>
              <a:rPr lang="hr-HR" dirty="0" smtClean="0"/>
              <a:t>Tarifa ili opći akt</a:t>
            </a:r>
          </a:p>
          <a:p>
            <a:r>
              <a:rPr lang="hr-HR" dirty="0" smtClean="0"/>
              <a:t>Običaj</a:t>
            </a:r>
          </a:p>
          <a:p>
            <a:r>
              <a:rPr lang="hr-HR" dirty="0" smtClean="0"/>
              <a:t>Sud prema trudu</a:t>
            </a:r>
          </a:p>
          <a:p>
            <a:r>
              <a:rPr lang="hr-HR" dirty="0" smtClean="0"/>
              <a:t>Gubi pravo, ako radi za drugu stranu protivno interesima nalogodavca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Stjecanje prava na proviziju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Kada ugovor bude sklopljen</a:t>
            </a:r>
          </a:p>
          <a:p>
            <a:r>
              <a:rPr lang="hr-HR" dirty="0" smtClean="0"/>
              <a:t>Ako </a:t>
            </a:r>
            <a:r>
              <a:rPr lang="hr-HR" dirty="0" err="1" smtClean="0"/>
              <a:t>odgodni</a:t>
            </a:r>
            <a:r>
              <a:rPr lang="hr-HR" dirty="0" smtClean="0"/>
              <a:t> uvjet, kada se ostvari</a:t>
            </a:r>
          </a:p>
          <a:p>
            <a:r>
              <a:rPr lang="hr-HR" dirty="0" smtClean="0"/>
              <a:t>Ako raskidni uvjet, ne gubi proviziju</a:t>
            </a:r>
          </a:p>
          <a:p>
            <a:r>
              <a:rPr lang="hr-HR" dirty="0" smtClean="0"/>
              <a:t>Ako je ugovor nevaljan, ako nije znao</a:t>
            </a:r>
          </a:p>
          <a:p>
            <a:endParaRPr lang="hr-HR" dirty="0" smtClean="0"/>
          </a:p>
          <a:p>
            <a:r>
              <a:rPr lang="hr-HR" dirty="0" smtClean="0"/>
              <a:t>Posredovanje za obje strane – pola od svakoga</a:t>
            </a:r>
            <a:endParaRPr lang="hr-H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Troškovi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Nema pravo na </a:t>
            </a:r>
            <a:r>
              <a:rPr lang="hr-HR" smtClean="0"/>
              <a:t>naknadu troškova</a:t>
            </a:r>
            <a:r>
              <a:rPr lang="hr-HR" dirty="0" smtClean="0"/>
              <a:t>, osim ako nije posebno ugovoreno</a:t>
            </a:r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Temelj zastupanja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Unutarnji odnos – nalog</a:t>
            </a:r>
          </a:p>
          <a:p>
            <a:r>
              <a:rPr lang="hr-HR" dirty="0" smtClean="0"/>
              <a:t>Vanjski odnos – punomoć (pisana – kao i ugovor o zastupanju)</a:t>
            </a:r>
          </a:p>
          <a:p>
            <a:r>
              <a:rPr lang="hr-HR" dirty="0" smtClean="0"/>
              <a:t>Pravni učinak zastupanja – nalogodavac je ugovorna strana s trećima</a:t>
            </a:r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Isključivost zastupanja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Jedan nalogodavac načelno može imati više zastupnika</a:t>
            </a:r>
          </a:p>
          <a:p>
            <a:r>
              <a:rPr lang="hr-HR" dirty="0" smtClean="0"/>
              <a:t>Moguće je i isključivo zastupanje (samo jedan zastupnik na nekom području ili s nekom skupinom klijenata)</a:t>
            </a:r>
          </a:p>
          <a:p>
            <a:r>
              <a:rPr lang="hr-HR" dirty="0" smtClean="0"/>
              <a:t>Jedan zastupnik može više nalogodavaca samo uz njihov pristanak</a:t>
            </a:r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Zabrana obavljanja djelatnosti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 smtClean="0"/>
              <a:t>Posebna odredba da zastupnik ne može nakon prestanka ugovora obavljati djelatnost zastupanja na istom području za istu robu za iste klijente (može li djelatnost koju obavlja nalogodavac?)</a:t>
            </a:r>
          </a:p>
          <a:p>
            <a:r>
              <a:rPr lang="hr-HR" dirty="0" smtClean="0"/>
              <a:t>Najviše 2 godine</a:t>
            </a:r>
          </a:p>
          <a:p>
            <a:r>
              <a:rPr lang="hr-HR" dirty="0" smtClean="0"/>
              <a:t>Radi zaštite nalogodavca (ali </a:t>
            </a:r>
            <a:r>
              <a:rPr lang="hr-HR" dirty="0" err="1" smtClean="0"/>
              <a:t>ništetnost</a:t>
            </a:r>
            <a:r>
              <a:rPr lang="hr-HR" dirty="0" smtClean="0"/>
              <a:t> ugovornih odredaba ako više na štetu zastupnika)</a:t>
            </a:r>
          </a:p>
          <a:p>
            <a:r>
              <a:rPr lang="hr-HR" dirty="0" smtClean="0"/>
              <a:t>Ograničenje ako je ugovor prestao zbog razloga na strani nalogodavca (</a:t>
            </a:r>
            <a:r>
              <a:rPr lang="hr-HR" dirty="0" err="1" smtClean="0"/>
              <a:t>npr</a:t>
            </a:r>
            <a:r>
              <a:rPr lang="hr-HR" dirty="0" smtClean="0"/>
              <a:t> našao novoga zastupnika)</a:t>
            </a:r>
          </a:p>
          <a:p>
            <a:r>
              <a:rPr lang="hr-HR" dirty="0" smtClean="0"/>
              <a:t>Ako je prestanak zbog skrivljenog ponašanja nalogodavca, zastupnik može izjaviti da neće poštivati ograničenje</a:t>
            </a:r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Prestanak ugovora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 smtClean="0"/>
              <a:t>Načelno na neodređeno vrijeme</a:t>
            </a:r>
          </a:p>
          <a:p>
            <a:r>
              <a:rPr lang="hr-HR" dirty="0" smtClean="0"/>
              <a:t>Ako je na određeno vrijeme, prestaje protekom, osim ako ugovorne strane nastave ispunjavati ugovor (presumpcija nastavljanja na neodređeno vrijeme)</a:t>
            </a:r>
          </a:p>
          <a:p>
            <a:r>
              <a:rPr lang="hr-HR" dirty="0" smtClean="0"/>
              <a:t>Otkaz – ako je na neodređeno vrijeme – otkazni rok</a:t>
            </a:r>
          </a:p>
          <a:p>
            <a:r>
              <a:rPr lang="hr-HR" dirty="0" smtClean="0"/>
              <a:t>Raskid – iz važnog razloga zbog neispunjavanja ugovora ili promijenjenih okolnosti – bez otkaznog roka (i ako je neodređeno vrijeme i ako je određeno)</a:t>
            </a:r>
          </a:p>
          <a:p>
            <a:r>
              <a:rPr lang="hr-HR" dirty="0" smtClean="0"/>
              <a:t>Neosnovani raskid – pravo na raskid</a:t>
            </a:r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Obveze zastupnika 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Brinuti se o interesima nalogodavca</a:t>
            </a:r>
          </a:p>
          <a:p>
            <a:r>
              <a:rPr lang="hr-HR" dirty="0" smtClean="0"/>
              <a:t>Pažnja dobrog gospodarstvenika i načelo savjesnosti i poštenja</a:t>
            </a:r>
          </a:p>
          <a:p>
            <a:r>
              <a:rPr lang="hr-HR" dirty="0" smtClean="0"/>
              <a:t>Poduzimati sve što je potrebno za posredovanje i sklapanje poslova</a:t>
            </a:r>
          </a:p>
          <a:p>
            <a:r>
              <a:rPr lang="hr-HR" dirty="0" smtClean="0"/>
              <a:t>Držati se razumnih uputa nalogodavca</a:t>
            </a:r>
          </a:p>
          <a:p>
            <a:r>
              <a:rPr lang="hr-HR" dirty="0" err="1" smtClean="0"/>
              <a:t>Kogentne</a:t>
            </a:r>
            <a:r>
              <a:rPr lang="hr-HR" dirty="0" smtClean="0"/>
              <a:t> odredbe</a:t>
            </a:r>
            <a:endParaRPr lang="hr-H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Obveze zastupnika II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Davati nalogodavcu obavijesti o stanju tržišta</a:t>
            </a:r>
          </a:p>
          <a:p>
            <a:r>
              <a:rPr lang="hr-HR" dirty="0" smtClean="0"/>
              <a:t>Davati obavijesti o ispunjavanju obveza, o trećim osobama i sklopljenim ugovorima</a:t>
            </a:r>
          </a:p>
          <a:p>
            <a:r>
              <a:rPr lang="hr-HR" dirty="0" err="1" smtClean="0"/>
              <a:t>Kogentne</a:t>
            </a:r>
            <a:r>
              <a:rPr lang="hr-HR" dirty="0" smtClean="0"/>
              <a:t> odredbe</a:t>
            </a:r>
            <a:endParaRPr lang="hr-H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Obveze zastupnika III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Postupanje po uputama</a:t>
            </a:r>
          </a:p>
          <a:p>
            <a:r>
              <a:rPr lang="hr-HR" dirty="0" smtClean="0"/>
              <a:t>Čuvati poslovnu tajnu</a:t>
            </a:r>
          </a:p>
          <a:p>
            <a:r>
              <a:rPr lang="hr-HR" dirty="0" smtClean="0"/>
              <a:t>Vratiti sve što je primio od nalogodavca</a:t>
            </a:r>
            <a:endParaRPr lang="hr-H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vnica">
  <a:themeElements>
    <a:clrScheme name="Livnic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Livnic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ivnic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102</TotalTime>
  <Words>914</Words>
  <Application>Microsoft Office PowerPoint</Application>
  <PresentationFormat>Prikaz na zaslonu (4:3)</PresentationFormat>
  <Paragraphs>120</Paragraphs>
  <Slides>23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23</vt:i4>
      </vt:variant>
    </vt:vector>
  </HeadingPairs>
  <TitlesOfParts>
    <vt:vector size="26" baseType="lpstr">
      <vt:lpstr>Rockwell</vt:lpstr>
      <vt:lpstr>Wingdings 2</vt:lpstr>
      <vt:lpstr>Livnica</vt:lpstr>
      <vt:lpstr>Trgovinsko zastupanje - definicija</vt:lpstr>
      <vt:lpstr>Trgovinsko zastupanje - komparativno</vt:lpstr>
      <vt:lpstr>Temelj zastupanja</vt:lpstr>
      <vt:lpstr>Isključivost zastupanja</vt:lpstr>
      <vt:lpstr>Zabrana obavljanja djelatnosti</vt:lpstr>
      <vt:lpstr>Prestanak ugovora</vt:lpstr>
      <vt:lpstr>Obveze zastupnika I</vt:lpstr>
      <vt:lpstr>Obveze zastupnika II</vt:lpstr>
      <vt:lpstr>Obveze zastupnika III</vt:lpstr>
      <vt:lpstr>Obveze nalogodavca I</vt:lpstr>
      <vt:lpstr>Obveze nalogodavca II</vt:lpstr>
      <vt:lpstr>Provizija</vt:lpstr>
      <vt:lpstr>Iznos provizije</vt:lpstr>
      <vt:lpstr>Stjecanje prava na proviziju</vt:lpstr>
      <vt:lpstr>Gubitak prava na proviziju</vt:lpstr>
      <vt:lpstr>Posebna provizija </vt:lpstr>
      <vt:lpstr>Posebna naknada</vt:lpstr>
      <vt:lpstr>Troškovi</vt:lpstr>
      <vt:lpstr>Posredovanje</vt:lpstr>
      <vt:lpstr>Obveze posrednika</vt:lpstr>
      <vt:lpstr>Provizija</vt:lpstr>
      <vt:lpstr>Stjecanje prava na proviziju</vt:lpstr>
      <vt:lpstr>Troškovi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Sinisa</dc:creator>
  <cp:lastModifiedBy>Admin</cp:lastModifiedBy>
  <cp:revision>16</cp:revision>
  <dcterms:created xsi:type="dcterms:W3CDTF">2010-12-09T07:46:39Z</dcterms:created>
  <dcterms:modified xsi:type="dcterms:W3CDTF">2015-02-05T09:47:05Z</dcterms:modified>
</cp:coreProperties>
</file>