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3"/>
  </p:notesMasterIdLst>
  <p:handoutMasterIdLst>
    <p:handoutMasterId r:id="rId34"/>
  </p:handoutMasterIdLst>
  <p:sldIdLst>
    <p:sldId id="280" r:id="rId2"/>
    <p:sldId id="260" r:id="rId3"/>
    <p:sldId id="282" r:id="rId4"/>
    <p:sldId id="261" r:id="rId5"/>
    <p:sldId id="262" r:id="rId6"/>
    <p:sldId id="263" r:id="rId7"/>
    <p:sldId id="265" r:id="rId8"/>
    <p:sldId id="264" r:id="rId9"/>
    <p:sldId id="270" r:id="rId10"/>
    <p:sldId id="266" r:id="rId11"/>
    <p:sldId id="267" r:id="rId12"/>
    <p:sldId id="283" r:id="rId13"/>
    <p:sldId id="284" r:id="rId14"/>
    <p:sldId id="285" r:id="rId15"/>
    <p:sldId id="286" r:id="rId16"/>
    <p:sldId id="287" r:id="rId17"/>
    <p:sldId id="288" r:id="rId18"/>
    <p:sldId id="296" r:id="rId19"/>
    <p:sldId id="289" r:id="rId20"/>
    <p:sldId id="290" r:id="rId21"/>
    <p:sldId id="291" r:id="rId22"/>
    <p:sldId id="293" r:id="rId23"/>
    <p:sldId id="294" r:id="rId24"/>
    <p:sldId id="295" r:id="rId25"/>
    <p:sldId id="297" r:id="rId26"/>
    <p:sldId id="298" r:id="rId27"/>
    <p:sldId id="299" r:id="rId28"/>
    <p:sldId id="300" r:id="rId29"/>
    <p:sldId id="292" r:id="rId30"/>
    <p:sldId id="301" r:id="rId31"/>
    <p:sldId id="281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E81C815-9267-4CE8-9B85-1FFA1DF9211D}" type="datetimeFigureOut">
              <a:rPr lang="sr-Latn-CS"/>
              <a:pPr>
                <a:defRPr/>
              </a:pPr>
              <a:t>5.2.2015.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DA85140-D456-4452-B9B2-3E166EA6A24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589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5B01E9D-5FAB-4408-87BC-2D83E7EC05B6}" type="datetimeFigureOut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0963311-809A-4D12-BFC2-8300A8021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072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41B478-D6E1-4E96-8FA7-87D6342FB14B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703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9A0F1C8-58FD-4323-8E30-A0B5659080A7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BDC72A7-0645-4978-A494-3867911F4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F9F3B-9610-4FFE-A4F1-99B4E387B9F7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B2D49-B821-4AE0-A0CB-6ED7EAD57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0E149-79E2-46C9-AFB8-C1F0FC8D731D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9BB6C-1B9C-4C32-90C7-37155E932F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6F9A81-BBE2-486A-B040-CDE13450075E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05ABEA-08B2-4F91-8966-BF8E6CDE83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ABD2E81-33E5-4E19-9AB8-26E32D7347B9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4D0A54A-7421-4E01-97F1-72BCC1B74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0A17A-480B-4FD5-AD36-BE4765034B64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783F73-E5A1-43FF-97AD-044294841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E38A53-57E3-4F48-8B3D-5F938697355D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1DB058-E2A3-4AE9-BD5A-7E5F69B7B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65453A-5BF5-4A3E-AF67-46395D2CEA5B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34730B-E25C-4C25-8429-05BF1C9D0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EA8B8-6C99-452C-96A3-576309FAB6A3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DA27E-A346-4063-8C51-580C59E66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C25BBC1B-89DC-4AB4-A12D-DF57CB229462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84529616-FD63-4F00-B56A-73FAFB99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C4171C2-4765-46E7-9BCD-36920B3DBCC5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FC52AD5-74ED-45E1-99DA-B780E3EE8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F2D9FF3-B020-4BE3-95AC-9878DA1448CC}" type="datetime1">
              <a:rPr lang="en-US"/>
              <a:pPr>
                <a:defRPr/>
              </a:pPr>
              <a:t>2/5/2015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3AAFC47-D21C-4F23-A455-E9BE29296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13" r:id="rId7"/>
    <p:sldLayoutId id="2147483822" r:id="rId8"/>
    <p:sldLayoutId id="2147483823" r:id="rId9"/>
    <p:sldLayoutId id="2147483814" r:id="rId10"/>
    <p:sldLayoutId id="2147483815" r:id="rId11"/>
  </p:sldLayoutIdLst>
  <p:hf hdr="0" ftr="0" dt="0"/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/>
          </p:cNvSpPr>
          <p:nvPr>
            <p:ph type="ctrTitle" idx="4294967295"/>
          </p:nvPr>
        </p:nvSpPr>
        <p:spPr bwMode="auto">
          <a:xfrm>
            <a:off x="684213" y="692150"/>
            <a:ext cx="7772400" cy="1470025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defRPr/>
            </a:pPr>
            <a:r>
              <a:rPr lang="hr-HR" smtClean="0">
                <a:effectLst/>
              </a:rPr>
              <a:t>UGOVOR O KUPOPRODAJI</a:t>
            </a:r>
          </a:p>
        </p:txBody>
      </p:sp>
      <p:sp>
        <p:nvSpPr>
          <p:cNvPr id="15362" name="Rectangle 5"/>
          <p:cNvSpPr>
            <a:spLocks noGrp="1"/>
          </p:cNvSpPr>
          <p:nvPr>
            <p:ph type="subTitle" idx="4294967295"/>
          </p:nvPr>
        </p:nvSpPr>
        <p:spPr>
          <a:xfrm>
            <a:off x="1371600" y="2852738"/>
            <a:ext cx="6400800" cy="278606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800" smtClean="0"/>
              <a:t>CIJENA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z="2800" smtClean="0"/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800" smtClean="0"/>
              <a:t>NAKNADA ŠTETE U SLUČAJU RASKIDA KUPOPRODAJE</a:t>
            </a:r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z="2800" smtClean="0"/>
          </a:p>
          <a:p>
            <a:pPr marL="0" indent="0"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800" smtClean="0"/>
              <a:t>KUPOPRODAJE S POSEBNIM POGODBAMA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A21C216-CA3F-4F61-99F5-38C72FED02D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UGOVOR O KUPOPRODAJI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PROPISANA CIJENA (čl. 385)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hr-HR" smtClean="0"/>
              <a:t>Kad je ugovorena viša cijena od one koju je za određenu vrstu stvari propisalo nadležno tijelo, kupac duguje samo iznos propisane cijene, a ako je već isplatio ugovorenu cijenu, ima pravo zahtijevati povrat razlike.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r-HR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r-HR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što u slučaju kada je propisana cijena određena kao najniža dopustiva, a ugovorena cijena koja je niža od propisane najniže dopustive cijene?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što u slučaju kada je cijena propisana nakon sklapanja ugovora?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79BFEA-60E0-4A89-AFD4-50D1B3633E1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UGOVOR O KUPOPRODAJI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čl. 384. st. 1.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r-HR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mtClean="0"/>
              <a:t>Ako ugovorom o kupoprodaji cijena nije određena, a ni ugovor ne sadrži dovoljno podataka s pomoću kojih bi se ona mogla odrediti, ugovor nema pravni učinak.</a:t>
            </a:r>
            <a:endParaRPr lang="hr-HR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r-HR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što u slučaju kada cijena nije niti određena niti odrediva, ali postoji propisana cijena?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hr-HR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464D7-3C9B-4972-A73C-C75CCCC3159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000" smtClean="0">
                <a:effectLst/>
              </a:rPr>
              <a:t>NAKNADA ŠTETE U SLUČAJU RASKIDA UGOVORA O KUPOPRODAJI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hr-HR" sz="2400" b="1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hr-HR" sz="2400" b="1" smtClean="0"/>
              <a:t>Opće pravilo</a:t>
            </a:r>
            <a:endParaRPr lang="hr-HR" sz="240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/>
              <a:t>Članak 445.</a:t>
            </a:r>
            <a:endParaRPr lang="en-US" sz="24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/>
              <a:t>	</a:t>
            </a:r>
            <a:r>
              <a:rPr lang="en-US" sz="2400" smtClean="0"/>
              <a:t>Kad je kupoprodaja raskinuta zbog povrede ugovora od strane jednog ugovaratelja, druga strana ima pravo na naknadu štete koju zbog toga trpi, prema općim pravilima o naknadi štete nastale povredom ugovora</a:t>
            </a:r>
            <a:r>
              <a:rPr lang="hr-HR" sz="2400" smtClean="0"/>
              <a:t> </a:t>
            </a:r>
          </a:p>
          <a:p>
            <a:pPr>
              <a:lnSpc>
                <a:spcPct val="90000"/>
              </a:lnSpc>
            </a:pPr>
            <a:endParaRPr lang="hr-HR" sz="2400" smtClean="0"/>
          </a:p>
          <a:p>
            <a:pPr>
              <a:lnSpc>
                <a:spcPct val="90000"/>
              </a:lnSpc>
            </a:pPr>
            <a:r>
              <a:rPr lang="hr-HR" sz="2400" smtClean="0"/>
              <a:t>čl. 342 – čl. 349</a:t>
            </a:r>
          </a:p>
          <a:p>
            <a:pPr>
              <a:lnSpc>
                <a:spcPct val="90000"/>
              </a:lnSpc>
            </a:pPr>
            <a:r>
              <a:rPr lang="hr-HR" sz="2400" smtClean="0"/>
              <a:t>čl. 446 (postoji </a:t>
            </a:r>
            <a:r>
              <a:rPr lang="hr-HR" sz="2400" smtClean="0">
                <a:latin typeface="Arial" charset="0"/>
              </a:rPr>
              <a:t>li </a:t>
            </a:r>
            <a:r>
              <a:rPr lang="hr-HR" sz="2400" smtClean="0"/>
              <a:t>tekuća cijena)</a:t>
            </a:r>
          </a:p>
          <a:p>
            <a:pPr>
              <a:lnSpc>
                <a:spcPct val="90000"/>
              </a:lnSpc>
            </a:pPr>
            <a:r>
              <a:rPr lang="hr-HR" sz="2400" smtClean="0"/>
              <a:t>čl. 447 (prodaja ili kupnja radi pokrića)</a:t>
            </a:r>
          </a:p>
          <a:p>
            <a:pPr>
              <a:lnSpc>
                <a:spcPct val="90000"/>
              </a:lnSpc>
            </a:pPr>
            <a:r>
              <a:rPr lang="hr-HR" sz="2400" smtClean="0"/>
              <a:t>čl. 448 (naknada veće štete)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FD143-33DA-4E43-9F71-6344F44587C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RASKID KUPOPRODAJNOG UGOVORA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800" smtClean="0"/>
              <a:t>Zakašnjenje ili neispunjenje primarne obveze prodavatelja (da preda stvar, odnosno prenese pravo) ili kupca (da isplati cijenu)</a:t>
            </a:r>
          </a:p>
          <a:p>
            <a:pPr lvl="1">
              <a:lnSpc>
                <a:spcPct val="80000"/>
              </a:lnSpc>
            </a:pPr>
            <a:r>
              <a:rPr lang="hr-HR" sz="2200" smtClean="0"/>
              <a:t>čl. 361 – čl. 368</a:t>
            </a:r>
          </a:p>
          <a:p>
            <a:pPr>
              <a:lnSpc>
                <a:spcPct val="80000"/>
              </a:lnSpc>
            </a:pPr>
            <a:r>
              <a:rPr lang="hr-HR" sz="2800" smtClean="0"/>
              <a:t>Postojanje materijalnih ili pravnih nedostataka predmeta ispunjenja</a:t>
            </a:r>
          </a:p>
          <a:p>
            <a:pPr lvl="1">
              <a:lnSpc>
                <a:spcPct val="80000"/>
              </a:lnSpc>
            </a:pPr>
            <a:r>
              <a:rPr lang="hr-HR" sz="2200" smtClean="0"/>
              <a:t>čl. 410 – čl. 414, čl. 417, čl. 432, čl. 437</a:t>
            </a:r>
          </a:p>
          <a:p>
            <a:pPr>
              <a:lnSpc>
                <a:spcPct val="80000"/>
              </a:lnSpc>
            </a:pPr>
            <a:r>
              <a:rPr lang="hr-HR" sz="2800" smtClean="0"/>
              <a:t>Neispunjenje obveze jamstva za ispravnost prodane stvari</a:t>
            </a:r>
          </a:p>
          <a:p>
            <a:pPr lvl="1">
              <a:lnSpc>
                <a:spcPct val="80000"/>
              </a:lnSpc>
            </a:pPr>
            <a:r>
              <a:rPr lang="hr-HR" sz="2200" smtClean="0"/>
              <a:t>čl. 426</a:t>
            </a:r>
          </a:p>
          <a:p>
            <a:pPr>
              <a:lnSpc>
                <a:spcPct val="80000"/>
              </a:lnSpc>
            </a:pPr>
            <a:r>
              <a:rPr lang="hr-HR" sz="2800" smtClean="0"/>
              <a:t>Kupčeno (vjerovničko) zakašnjenje s nepreuzimanjem stvari</a:t>
            </a:r>
          </a:p>
          <a:p>
            <a:pPr lvl="1">
              <a:lnSpc>
                <a:spcPct val="80000"/>
              </a:lnSpc>
            </a:pPr>
            <a:r>
              <a:rPr lang="hr-HR" sz="2200" smtClean="0"/>
              <a:t>čl. 441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B08F9-92B7-4F57-973B-7C467507DC1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NAKNADA ŠTETE U SLUČAJU RASKIDA UGOVORA O KUPOPRODAJI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hr-HR" sz="2400" b="1" smtClean="0">
                <a:latin typeface="Arial" charset="0"/>
              </a:rPr>
              <a:t>	</a:t>
            </a:r>
            <a:r>
              <a:rPr lang="hr-HR" sz="2400" b="1" smtClean="0"/>
              <a:t>Kad stvar ima tekuću cijenu</a:t>
            </a:r>
            <a:endParaRPr lang="hr-HR" sz="240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</a:t>
            </a:r>
            <a:r>
              <a:rPr lang="hr-HR" sz="2400" smtClean="0"/>
              <a:t>Članak 446.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</a:t>
            </a:r>
            <a:r>
              <a:rPr lang="hr-HR" sz="2400" smtClean="0"/>
              <a:t>(1) Kad je kupoprodaja raskinuta zbog povrede ugovora od strane jednog ugovaratelja, a stvar ima tekuću cijenu, druga strana može zahtijevati razliku između cijene određene ugovorom i tekuće cijene na dan raskida ugovora na tržištu mjesta u kojem je posao obavljen.</a:t>
            </a:r>
            <a:endParaRPr lang="en-US" sz="24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</a:t>
            </a:r>
            <a:r>
              <a:rPr lang="en-US" sz="2400" smtClean="0"/>
              <a:t>(2) Ako na tržištu mjesta u kojem je posao obavljen nema tekuće cijene, za izračunavanje visine naknade uzima se u račun tekuća cijena tržišta koje bi ga moglo zamijeniti u danom slučaju, kojoj treba dodati razliku u troškovima prijevoza.</a:t>
            </a:r>
            <a:r>
              <a:rPr lang="hr-HR" sz="240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0703BB-CFD2-43CA-AFFA-BD0C0DBFD38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UGOVOR O KUPOPRODAJI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sz="2800" smtClean="0"/>
              <a:t>kada cijena u trgovačkom ugovoru nije niti određena niti odrediva, </a:t>
            </a:r>
            <a:r>
              <a:rPr lang="hr-HR" sz="2800" u="sng" smtClean="0"/>
              <a:t>kupac je dužan platiti</a:t>
            </a:r>
            <a:r>
              <a:rPr lang="hr-HR" sz="2800" smtClean="0"/>
              <a:t>:</a:t>
            </a:r>
          </a:p>
          <a:p>
            <a:pPr lvl="1" eaLnBrk="1" hangingPunct="1">
              <a:lnSpc>
                <a:spcPct val="80000"/>
              </a:lnSpc>
              <a:buFont typeface="Rockwell" pitchFamily="18" charset="0"/>
              <a:buAutoNum type="arabicParenR"/>
            </a:pPr>
            <a:r>
              <a:rPr lang="hr-HR" sz="2400" smtClean="0"/>
              <a:t>cijenu koju je prodavatelj redovito naplaćivao u vrijeme sklapanja ugovora, a ako je nema onda</a:t>
            </a:r>
          </a:p>
          <a:p>
            <a:pPr lvl="1" eaLnBrk="1" hangingPunct="1">
              <a:lnSpc>
                <a:spcPct val="80000"/>
              </a:lnSpc>
              <a:buFont typeface="Rockwell" pitchFamily="18" charset="0"/>
              <a:buAutoNum type="arabicParenR" startAt="2"/>
            </a:pPr>
            <a:r>
              <a:rPr lang="hr-HR" sz="2400" smtClean="0"/>
              <a:t>razumnu cijenu </a:t>
            </a:r>
            <a:r>
              <a:rPr lang="hr-HR" sz="2400" smtClean="0">
                <a:cs typeface="Times New Roman" pitchFamily="18" charset="0"/>
              </a:rPr>
              <a:t>→ </a:t>
            </a:r>
            <a:r>
              <a:rPr lang="hr-HR" sz="2400" smtClean="0"/>
              <a:t>tekuća cijena u vrijeme sklapanja ugovora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hr-HR" smtClean="0"/>
              <a:t>cijena utvrđena službenom evidencijom na tržištu mjesta prodavatelja u vrijeme kad je trebalo doći do ispunjenja, </a:t>
            </a:r>
          </a:p>
          <a:p>
            <a:pPr marL="1143000" lvl="2" indent="-228600" eaLnBrk="1" hangingPunct="1">
              <a:lnSpc>
                <a:spcPct val="80000"/>
              </a:lnSpc>
            </a:pPr>
            <a:r>
              <a:rPr lang="hr-HR" smtClean="0"/>
              <a:t>a a</a:t>
            </a:r>
            <a:r>
              <a:rPr lang="en-US" smtClean="0"/>
              <a:t>ko takve evidencije nema</a:t>
            </a:r>
            <a:r>
              <a:rPr lang="hr-HR" smtClean="0"/>
              <a:t>, </a:t>
            </a:r>
            <a:r>
              <a:rPr lang="en-US" smtClean="0"/>
              <a:t>tekuća se cijena određuje na temelju elemenata s pomoću kojih se prema običajima tržišta utvrđuje cijena</a:t>
            </a:r>
            <a:endParaRPr lang="hr-HR" sz="2100" smtClean="0"/>
          </a:p>
          <a:p>
            <a:pPr lvl="1" eaLnBrk="1" hangingPunct="1">
              <a:lnSpc>
                <a:spcPct val="80000"/>
              </a:lnSpc>
              <a:buFont typeface="Rockwell" pitchFamily="18" charset="0"/>
              <a:buNone/>
            </a:pPr>
            <a:r>
              <a:rPr lang="hr-HR" sz="2400" smtClean="0"/>
              <a:t>	a ako se ne može utvrditi tekuća cijena:</a:t>
            </a:r>
          </a:p>
          <a:p>
            <a:pPr lvl="1" eaLnBrk="1" hangingPunct="1">
              <a:lnSpc>
                <a:spcPct val="80000"/>
              </a:lnSpc>
              <a:buFont typeface="Rockwell" pitchFamily="18" charset="0"/>
              <a:buChar char="•"/>
            </a:pPr>
            <a:r>
              <a:rPr lang="hr-HR" sz="2400" smtClean="0"/>
              <a:t>cijenu koju utvrđuje sud prema okolnostima slučaja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42584-671F-4810-8CDE-72CB9C9DDF4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NAKNADA ŠTETE U SLUČAJU RASKIDA UGOVORA O KUPOPRODAJI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hr-HR" b="1" smtClean="0">
                <a:latin typeface="Arial" charset="0"/>
              </a:rPr>
              <a:t>	</a:t>
            </a:r>
            <a:r>
              <a:rPr lang="hr-HR" b="1" smtClean="0"/>
              <a:t>Kad stvar ima tekuću cijenu</a:t>
            </a:r>
            <a:endParaRPr lang="hr-HR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hr-HR" smtClean="0">
                <a:latin typeface="Arial" charset="0"/>
              </a:rPr>
              <a:t>	</a:t>
            </a:r>
            <a:r>
              <a:rPr lang="hr-HR" smtClean="0"/>
              <a:t>Članak 446.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hr-HR" smtClean="0">
                <a:latin typeface="Arial" charset="0"/>
              </a:rPr>
              <a:t>	</a:t>
            </a:r>
            <a:r>
              <a:rPr lang="hr-HR" smtClean="0"/>
              <a:t>(1) Kad je kupoprodaja raskinuta zbog povrede ugovora od strane jednog ugovaratelja, a stvar ima tekuću cijenu, druga strana može zahtijevati razliku između cijene određene ugovorom i tekuće cijene na dan raskida ugovora na tržištu mjesta u kojem je posao obavljen.</a:t>
            </a:r>
            <a:endParaRPr lang="en-US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hr-HR" smtClean="0">
                <a:latin typeface="Arial" charset="0"/>
              </a:rPr>
              <a:t>	</a:t>
            </a:r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FD822-E7AC-418C-A437-9ECD8F15AA1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NAKNADA ŠTETE U SLUČAJU RASKIDA UGOVORA O KUPOPRODAJI</a:t>
            </a:r>
          </a:p>
        </p:txBody>
      </p:sp>
      <p:sp>
        <p:nvSpPr>
          <p:cNvPr id="3277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 sz="3000" smtClean="0"/>
              <a:t>mora li za potrebe primjene čl. 446. st. 1. tekuća cijena stvarno postojati?</a:t>
            </a:r>
          </a:p>
          <a:p>
            <a:endParaRPr lang="hr-HR" sz="3000" smtClean="0"/>
          </a:p>
          <a:p>
            <a:r>
              <a:rPr lang="hr-HR" sz="3000" smtClean="0"/>
              <a:t>što znači “cijena određena ugovorom” - je li time obuhvaćena i situacija kada je cijena odrediva, ali nije određena?</a:t>
            </a:r>
          </a:p>
          <a:p>
            <a:endParaRPr lang="hr-HR" sz="3000" smtClean="0"/>
          </a:p>
          <a:p>
            <a:r>
              <a:rPr lang="hr-HR" sz="3000" smtClean="0"/>
              <a:t>primjenjuje li se odredba čl. 446. st. 1. i kod trgovačkih ugovora o kupoprodaji?</a:t>
            </a:r>
          </a:p>
          <a:p>
            <a:pPr>
              <a:buFont typeface="Wingdings 2" pitchFamily="18" charset="2"/>
              <a:buNone/>
            </a:pPr>
            <a:endParaRPr lang="hr-HR" sz="3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57C0D-D1C1-4BC9-A725-A3FBE9BCC0A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NAKNADA ŠTETE U SLUČAJU RASKIDA UGOVORA O KUPOPRODAJI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 sz="2800" smtClean="0">
                <a:latin typeface="Arial" charset="0"/>
              </a:rPr>
              <a:t>što kupac ima pravo zahtijevati kada je dužan platiti cijenu koja je niža od tekuće cijene, a prodavatelj je odgovoran za raskid ugovora?</a:t>
            </a:r>
          </a:p>
          <a:p>
            <a:pPr lvl="1"/>
            <a:r>
              <a:rPr lang="hr-HR" sz="2200" smtClean="0">
                <a:latin typeface="Arial" charset="0"/>
              </a:rPr>
              <a:t>razliku između ugovorene (niže cijene koju bi bio dužan platiti da ugovor nije raskinut) i tekuće (više) cijene</a:t>
            </a:r>
          </a:p>
          <a:p>
            <a:endParaRPr lang="hr-HR" sz="2800" smtClean="0">
              <a:latin typeface="Arial" charset="0"/>
            </a:endParaRPr>
          </a:p>
          <a:p>
            <a:r>
              <a:rPr lang="hr-HR" sz="2800" smtClean="0">
                <a:latin typeface="Arial" charset="0"/>
              </a:rPr>
              <a:t>što prodavatelj ima pravo zahtijevati kada je kupac, koji je odgovoran za raskid ugovora, dužan platiti cijenu koja je viša od tekuće?</a:t>
            </a:r>
          </a:p>
          <a:p>
            <a:pPr lvl="1"/>
            <a:r>
              <a:rPr lang="hr-HR" sz="2200" smtClean="0">
                <a:latin typeface="Arial" charset="0"/>
              </a:rPr>
              <a:t>razliku između ugovorene (više cijene koju bi bio dužan platiti da ugovor nije raskinut) i tekuće (niže) cijene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8983EA-F052-4484-9558-4CBB1F2D3DF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UGOVOR O KUPOPRODAJI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endParaRPr lang="hr-HR" sz="270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700" smtClean="0"/>
              <a:t>PROPISANA CIJENA</a:t>
            </a:r>
            <a:endParaRPr lang="hr-HR" sz="270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r-HR" sz="2700" smtClean="0"/>
              <a:t>čl. 385</a:t>
            </a:r>
          </a:p>
          <a:p>
            <a:pPr lvl="1" eaLnBrk="1" hangingPunct="1">
              <a:lnSpc>
                <a:spcPct val="90000"/>
              </a:lnSpc>
            </a:pPr>
            <a:endParaRPr lang="hr-HR" sz="22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hr-HR" sz="2200" smtClean="0">
                <a:latin typeface="Arial" charset="0"/>
              </a:rPr>
              <a:t>	</a:t>
            </a:r>
            <a:r>
              <a:rPr lang="hr-HR" sz="2400" smtClean="0"/>
              <a:t>Kad je ugovorena viša cijena od one koju je za određenu vrstu stvari propisalo nadležno tijelo, kupac duguje samo iznos propisane cijene, a ako je već isplatio ugovorenu cijenu, ima pravo zahtijevati povrat razlike.</a:t>
            </a:r>
          </a:p>
          <a:p>
            <a:pPr eaLnBrk="1" hangingPunct="1">
              <a:lnSpc>
                <a:spcPct val="90000"/>
              </a:lnSpc>
            </a:pPr>
            <a:endParaRPr lang="hr-HR" sz="2400" smtClean="0"/>
          </a:p>
          <a:p>
            <a:pPr eaLnBrk="1" hangingPunct="1">
              <a:lnSpc>
                <a:spcPct val="90000"/>
              </a:lnSpc>
            </a:pPr>
            <a:endParaRPr lang="hr-HR" sz="2700" smtClean="0"/>
          </a:p>
          <a:p>
            <a:pPr eaLnBrk="1" hangingPunct="1">
              <a:lnSpc>
                <a:spcPct val="90000"/>
              </a:lnSpc>
            </a:pPr>
            <a:endParaRPr lang="hr-HR" sz="27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118E07-62E1-4C5E-9324-D50A01D26BF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UGOVOR O KUPOPRODAJI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3000" smtClean="0"/>
              <a:t>Pojam:</a:t>
            </a:r>
          </a:p>
          <a:p>
            <a:pPr lvl="1" eaLnBrk="1" hangingPunct="1">
              <a:lnSpc>
                <a:spcPct val="90000"/>
              </a:lnSpc>
            </a:pPr>
            <a:endParaRPr lang="hr-HR" sz="2300" smtClean="0"/>
          </a:p>
          <a:p>
            <a:pPr lvl="1" eaLnBrk="1" hangingPunct="1">
              <a:lnSpc>
                <a:spcPct val="90000"/>
              </a:lnSpc>
            </a:pPr>
            <a:r>
              <a:rPr lang="en-US" sz="2300" smtClean="0"/>
              <a:t>Ugovorom o kupoprodaji prodavatelj se obvezuje predati kupcu stvar u vlasništvo, a kupac se obvezuje platiti mu cijenu.</a:t>
            </a:r>
            <a:endParaRPr lang="hr-HR" sz="2300" smtClean="0"/>
          </a:p>
          <a:p>
            <a:pPr eaLnBrk="1" hangingPunct="1">
              <a:lnSpc>
                <a:spcPct val="90000"/>
              </a:lnSpc>
            </a:pPr>
            <a:endParaRPr lang="hr-HR" sz="3000" smtClean="0"/>
          </a:p>
          <a:p>
            <a:pPr eaLnBrk="1" hangingPunct="1">
              <a:lnSpc>
                <a:spcPct val="90000"/>
              </a:lnSpc>
            </a:pPr>
            <a:r>
              <a:rPr lang="hr-HR" sz="3000" smtClean="0"/>
              <a:t>Bitni sastojci ugovora o kupoprodaji:</a:t>
            </a:r>
          </a:p>
          <a:p>
            <a:pPr eaLnBrk="1" hangingPunct="1">
              <a:lnSpc>
                <a:spcPct val="90000"/>
              </a:lnSpc>
            </a:pPr>
            <a:endParaRPr lang="hr-HR" sz="3000" smtClean="0"/>
          </a:p>
          <a:p>
            <a:pPr lvl="1" eaLnBrk="1" hangingPunct="1">
              <a:lnSpc>
                <a:spcPct val="90000"/>
              </a:lnSpc>
            </a:pPr>
            <a:r>
              <a:rPr lang="hr-HR" sz="2400" smtClean="0"/>
              <a:t>STVAR</a:t>
            </a:r>
          </a:p>
          <a:p>
            <a:pPr lvl="1" eaLnBrk="1" hangingPunct="1">
              <a:lnSpc>
                <a:spcPct val="90000"/>
              </a:lnSpc>
            </a:pPr>
            <a:endParaRPr lang="hr-HR" sz="2400" smtClean="0"/>
          </a:p>
          <a:p>
            <a:pPr lvl="1" eaLnBrk="1" hangingPunct="1">
              <a:lnSpc>
                <a:spcPct val="90000"/>
              </a:lnSpc>
            </a:pPr>
            <a:r>
              <a:rPr lang="hr-HR" sz="2400" smtClean="0"/>
              <a:t>CIJENA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FA1E4-D7DF-43FC-9B06-36703A1267B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NAKNADA ŠTETE U SLUČAJU RASKIDA UGOVORA O KUPOPRODAJI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r-HR" sz="2600" smtClean="0"/>
          </a:p>
          <a:p>
            <a:pPr>
              <a:lnSpc>
                <a:spcPct val="90000"/>
              </a:lnSpc>
            </a:pPr>
            <a:r>
              <a:rPr lang="hr-HR" sz="2600" smtClean="0"/>
              <a:t>primjenjuje li se odredba čl. 446. st. 1. kada je cijena propisana?</a:t>
            </a:r>
          </a:p>
          <a:p>
            <a:pPr lvl="1">
              <a:lnSpc>
                <a:spcPct val="90000"/>
              </a:lnSpc>
            </a:pPr>
            <a:endParaRPr lang="hr-HR" sz="2200" smtClean="0"/>
          </a:p>
          <a:p>
            <a:pPr lvl="1">
              <a:lnSpc>
                <a:spcPct val="90000"/>
              </a:lnSpc>
            </a:pPr>
            <a:r>
              <a:rPr lang="hr-HR" sz="2200" smtClean="0"/>
              <a:t>što kada bi i ugovorena i tekuća cijena bile niže od najviše propisane, a tekuća viša od ugovorene cijene?</a:t>
            </a:r>
          </a:p>
          <a:p>
            <a:pPr>
              <a:lnSpc>
                <a:spcPct val="90000"/>
              </a:lnSpc>
            </a:pPr>
            <a:endParaRPr lang="hr-HR" sz="2600" smtClean="0"/>
          </a:p>
          <a:p>
            <a:pPr>
              <a:lnSpc>
                <a:spcPct val="90000"/>
              </a:lnSpc>
            </a:pPr>
            <a:endParaRPr lang="hr-HR" sz="2600" smtClean="0"/>
          </a:p>
          <a:p>
            <a:pPr>
              <a:lnSpc>
                <a:spcPct val="90000"/>
              </a:lnSpc>
            </a:pPr>
            <a:r>
              <a:rPr lang="hr-HR" sz="2600" smtClean="0"/>
              <a:t>propisana cijena </a:t>
            </a:r>
            <a:r>
              <a:rPr lang="en-US" sz="2600" smtClean="0"/>
              <a:t>&gt;</a:t>
            </a:r>
            <a:r>
              <a:rPr lang="hr-HR" sz="2600" smtClean="0"/>
              <a:t> </a:t>
            </a:r>
          </a:p>
          <a:p>
            <a:pPr>
              <a:lnSpc>
                <a:spcPct val="90000"/>
              </a:lnSpc>
            </a:pPr>
            <a:r>
              <a:rPr lang="hr-HR" sz="2600" smtClean="0"/>
              <a:t>tekuća cijena </a:t>
            </a:r>
            <a:r>
              <a:rPr lang="en-US" sz="2600" smtClean="0"/>
              <a:t>&gt;</a:t>
            </a:r>
            <a:r>
              <a:rPr lang="hr-HR" sz="2600" smtClean="0"/>
              <a:t> </a:t>
            </a:r>
          </a:p>
          <a:p>
            <a:pPr>
              <a:lnSpc>
                <a:spcPct val="90000"/>
              </a:lnSpc>
            </a:pPr>
            <a:r>
              <a:rPr lang="hr-HR" sz="2600" smtClean="0"/>
              <a:t>ugovorene cijena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2B18B-42D8-4FF2-A80E-9C92853F447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NAKNADA ŠTETE U SLUČAJU RASKIDA UGOVORA O KUPOPRODAJI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hr-HR" sz="2400" b="1" smtClean="0">
                <a:latin typeface="Arial" charset="0"/>
              </a:rPr>
              <a:t>	</a:t>
            </a:r>
            <a:r>
              <a:rPr lang="hr-HR" sz="2400" b="1" smtClean="0"/>
              <a:t>Kad stvar ima tekuću cijenu</a:t>
            </a:r>
            <a:endParaRPr lang="hr-HR" sz="240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</a:t>
            </a:r>
            <a:r>
              <a:rPr lang="hr-HR" sz="2400" smtClean="0"/>
              <a:t>Članak 446.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</a:t>
            </a:r>
            <a:r>
              <a:rPr lang="hr-HR" sz="2400" smtClean="0"/>
              <a:t>(1) Kad je kupoprodaja raskinuta zbog povrede ugovora od strane jednog ugovaratelja, a stvar ima tekuću cijenu, druga strana može zahtijevati razliku između cijene određene ugovorom i tekuće cijene </a:t>
            </a:r>
            <a:r>
              <a:rPr lang="hr-HR" sz="2400" u="sng" smtClean="0"/>
              <a:t>na dan raskida ugovora na tržištu mjesta u kojem je posao obavljen</a:t>
            </a:r>
            <a:r>
              <a:rPr lang="hr-HR" sz="2400" smtClean="0"/>
              <a:t>.</a:t>
            </a:r>
            <a:endParaRPr lang="en-US" sz="240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hr-HR" sz="2400" smtClean="0">
                <a:latin typeface="Arial" charset="0"/>
              </a:rPr>
              <a:t>	</a:t>
            </a:r>
            <a:r>
              <a:rPr lang="en-US" sz="2400" smtClean="0"/>
              <a:t>(2) Ako na tržištu mjesta u kojem je posao obavljen nema tekuće cijene, za izračunavanje visine naknade uzima se u račun tekuća cijena tržišta koje bi ga moglo zamijeniti u danom slučaju, kojoj treba dodati razliku u troškovima prijevoza.</a:t>
            </a:r>
            <a:r>
              <a:rPr lang="hr-HR" sz="240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99BC3-D244-4042-9B6E-8D285E9D4A2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NAKNADA ŠTETE U SLUČAJU RASKIDA UGOVORA O KUPOPRODAJI</a:t>
            </a:r>
          </a:p>
        </p:txBody>
      </p:sp>
      <p:sp>
        <p:nvSpPr>
          <p:cNvPr id="491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800" smtClean="0"/>
              <a:t>definicija štete prema ZOO-u</a:t>
            </a:r>
          </a:p>
          <a:p>
            <a:pPr lvl="1">
              <a:lnSpc>
                <a:spcPct val="80000"/>
              </a:lnSpc>
            </a:pPr>
            <a:endParaRPr lang="hr-HR" sz="220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hr-HR" sz="2200" smtClean="0"/>
              <a:t>čl. 1046 ZOO </a:t>
            </a:r>
            <a:r>
              <a:rPr lang="hr-HR" sz="2200" smtClean="0">
                <a:cs typeface="Arial" charset="0"/>
              </a:rPr>
              <a:t>→ </a:t>
            </a:r>
            <a:r>
              <a:rPr lang="hr-HR" sz="2200" i="1" smtClean="0">
                <a:cs typeface="Arial" charset="0"/>
              </a:rPr>
              <a:t>stvarna </a:t>
            </a:r>
            <a:r>
              <a:rPr lang="hr-HR" sz="2200" smtClean="0">
                <a:cs typeface="Arial" charset="0"/>
              </a:rPr>
              <a:t>šteta → </a:t>
            </a:r>
            <a:r>
              <a:rPr lang="hr-HR" sz="2200" i="1" smtClean="0">
                <a:cs typeface="Arial" charset="0"/>
              </a:rPr>
              <a:t>stvarni </a:t>
            </a:r>
            <a:r>
              <a:rPr lang="hr-HR" sz="2200" smtClean="0">
                <a:cs typeface="Arial" charset="0"/>
              </a:rPr>
              <a:t>a ne predmnijevani nastanak:</a:t>
            </a:r>
          </a:p>
          <a:p>
            <a:pPr lvl="2">
              <a:lnSpc>
                <a:spcPct val="80000"/>
              </a:lnSpc>
            </a:pPr>
            <a:r>
              <a:rPr lang="hr-HR" sz="2100" smtClean="0">
                <a:cs typeface="Arial" charset="0"/>
              </a:rPr>
              <a:t>smanjenja oštećenikove imovine ili </a:t>
            </a:r>
          </a:p>
          <a:p>
            <a:pPr lvl="2">
              <a:lnSpc>
                <a:spcPct val="80000"/>
              </a:lnSpc>
            </a:pPr>
            <a:r>
              <a:rPr lang="hr-HR" sz="2100" smtClean="0">
                <a:cs typeface="Arial" charset="0"/>
              </a:rPr>
              <a:t>sprečavanja njena povećanja ili</a:t>
            </a:r>
          </a:p>
          <a:p>
            <a:pPr lvl="2">
              <a:lnSpc>
                <a:spcPct val="80000"/>
              </a:lnSpc>
            </a:pPr>
            <a:r>
              <a:rPr lang="hr-HR" sz="2100" smtClean="0">
                <a:cs typeface="Arial" charset="0"/>
              </a:rPr>
              <a:t>povrede prava osobnosti</a:t>
            </a:r>
          </a:p>
          <a:p>
            <a:pPr>
              <a:lnSpc>
                <a:spcPct val="80000"/>
              </a:lnSpc>
            </a:pPr>
            <a:endParaRPr lang="hr-HR" sz="2800" smtClean="0"/>
          </a:p>
          <a:p>
            <a:pPr>
              <a:lnSpc>
                <a:spcPct val="80000"/>
              </a:lnSpc>
            </a:pPr>
            <a:endParaRPr lang="hr-HR" sz="2800" smtClean="0"/>
          </a:p>
          <a:p>
            <a:pPr>
              <a:lnSpc>
                <a:spcPct val="80000"/>
              </a:lnSpc>
            </a:pPr>
            <a:r>
              <a:rPr lang="hr-HR" sz="2800" smtClean="0"/>
              <a:t>asptraktna šteta</a:t>
            </a:r>
          </a:p>
          <a:p>
            <a:pPr lvl="1">
              <a:lnSpc>
                <a:spcPct val="80000"/>
              </a:lnSpc>
            </a:pPr>
            <a:endParaRPr lang="hr-HR" sz="2200" smtClean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hr-HR" sz="2200" smtClean="0"/>
              <a:t>čl. 446 ZOO </a:t>
            </a:r>
            <a:r>
              <a:rPr lang="hr-HR" sz="2200" smtClean="0">
                <a:cs typeface="Arial" charset="0"/>
              </a:rPr>
              <a:t>→ </a:t>
            </a:r>
            <a:r>
              <a:rPr lang="hr-HR" sz="2200" i="1" smtClean="0">
                <a:cs typeface="Arial" charset="0"/>
              </a:rPr>
              <a:t>predmnijeva </a:t>
            </a:r>
            <a:r>
              <a:rPr lang="hr-HR" sz="2200" smtClean="0">
                <a:cs typeface="Arial" charset="0"/>
              </a:rPr>
              <a:t>se da je savjesna strana pretrpjela štetu</a:t>
            </a:r>
          </a:p>
          <a:p>
            <a:pPr lvl="1">
              <a:lnSpc>
                <a:spcPct val="80000"/>
              </a:lnSpc>
            </a:pPr>
            <a:r>
              <a:rPr lang="hr-HR" sz="2200" smtClean="0">
                <a:cs typeface="Arial" charset="0"/>
              </a:rPr>
              <a:t>SAMO ČL. 446 ZOO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372F14-4CED-4D2A-BA50-B037F49953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NAKNADA ŠTETE U SLUČAJU RASKIDA UGOVORA O KUPOPRODAJI</a:t>
            </a:r>
          </a:p>
        </p:txBody>
      </p:sp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r-HR" sz="2400" smtClean="0"/>
              <a:t>mora li savjesna strana kao oštećenik dokazivati da je zbog raskida ugovora uz zbog povrede od strane druge ugovorne strane:</a:t>
            </a:r>
          </a:p>
          <a:p>
            <a:pPr lvl="1">
              <a:lnSpc>
                <a:spcPct val="80000"/>
              </a:lnSpc>
            </a:pPr>
            <a:r>
              <a:rPr lang="hr-HR" sz="2000" smtClean="0"/>
              <a:t>stvarno pretrpio štetu?</a:t>
            </a:r>
          </a:p>
          <a:p>
            <a:pPr lvl="2">
              <a:lnSpc>
                <a:spcPct val="80000"/>
              </a:lnSpc>
            </a:pPr>
            <a:r>
              <a:rPr lang="hr-HR" sz="1800" smtClean="0"/>
              <a:t>NE</a:t>
            </a:r>
          </a:p>
          <a:p>
            <a:pPr lvl="1">
              <a:lnSpc>
                <a:spcPct val="80000"/>
              </a:lnSpc>
            </a:pPr>
            <a:r>
              <a:rPr lang="hr-HR" sz="2000" smtClean="0"/>
              <a:t>osnovu i visinu štete?</a:t>
            </a:r>
          </a:p>
          <a:p>
            <a:pPr lvl="2">
              <a:lnSpc>
                <a:spcPct val="80000"/>
              </a:lnSpc>
            </a:pPr>
            <a:r>
              <a:rPr lang="hr-HR" sz="1800" smtClean="0"/>
              <a:t>NE</a:t>
            </a:r>
          </a:p>
          <a:p>
            <a:pPr lvl="1">
              <a:lnSpc>
                <a:spcPct val="80000"/>
              </a:lnSpc>
            </a:pPr>
            <a:r>
              <a:rPr lang="hr-HR" sz="2000" smtClean="0"/>
              <a:t>uzročnu vezu između štetne radnje i štete?</a:t>
            </a:r>
          </a:p>
          <a:p>
            <a:pPr lvl="2">
              <a:lnSpc>
                <a:spcPct val="80000"/>
              </a:lnSpc>
            </a:pPr>
            <a:r>
              <a:rPr lang="hr-HR" sz="1800" smtClean="0"/>
              <a:t>NE</a:t>
            </a:r>
          </a:p>
          <a:p>
            <a:pPr>
              <a:lnSpc>
                <a:spcPct val="80000"/>
              </a:lnSpc>
            </a:pPr>
            <a:endParaRPr lang="hr-HR" sz="2400" smtClean="0"/>
          </a:p>
          <a:p>
            <a:pPr>
              <a:lnSpc>
                <a:spcPct val="80000"/>
              </a:lnSpc>
            </a:pPr>
            <a:endParaRPr lang="hr-HR" sz="2400" smtClean="0"/>
          </a:p>
          <a:p>
            <a:pPr>
              <a:lnSpc>
                <a:spcPct val="80000"/>
              </a:lnSpc>
            </a:pPr>
            <a:r>
              <a:rPr lang="hr-HR" sz="2400" smtClean="0"/>
              <a:t>može li druga ugovorna strana, zbog čije je povrede došlo do raskida ugovora, dokazivati:</a:t>
            </a:r>
          </a:p>
          <a:p>
            <a:pPr lvl="1">
              <a:lnSpc>
                <a:spcPct val="80000"/>
              </a:lnSpc>
            </a:pPr>
            <a:r>
              <a:rPr lang="hr-HR" sz="2000" smtClean="0"/>
              <a:t>kako savjesna strana nije pretrpila štetu?</a:t>
            </a:r>
          </a:p>
          <a:p>
            <a:pPr lvl="2">
              <a:lnSpc>
                <a:spcPct val="80000"/>
              </a:lnSpc>
            </a:pPr>
            <a:r>
              <a:rPr lang="hr-HR" sz="1800" smtClean="0"/>
              <a:t>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54F4B-8AC6-4F84-8FF7-DC486B9B43A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01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NAKNADA ŠTETE U SLUČAJU RASKIDA UGOVORA O KUPOPRODAJI</a:t>
            </a:r>
          </a:p>
        </p:txBody>
      </p:sp>
      <p:sp>
        <p:nvSpPr>
          <p:cNvPr id="512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što mora dokazati savjesna strana?</a:t>
            </a:r>
          </a:p>
          <a:p>
            <a:endParaRPr lang="hr-HR" smtClean="0"/>
          </a:p>
          <a:p>
            <a:pPr lvl="1"/>
            <a:r>
              <a:rPr lang="hr-HR" smtClean="0"/>
              <a:t>da je ugovor o kupoprodaji raskinut </a:t>
            </a:r>
          </a:p>
          <a:p>
            <a:pPr lvl="1"/>
            <a:r>
              <a:rPr lang="hr-HR" smtClean="0"/>
              <a:t>da je do raskida ugovora o kupoprodaji došlo zbog povrede ugovora druge ugovorne strane</a:t>
            </a:r>
          </a:p>
          <a:p>
            <a:pPr lvl="1"/>
            <a:r>
              <a:rPr lang="hr-HR" smtClean="0"/>
              <a:t>da predmet prodaje ima tekuću cijenu</a:t>
            </a:r>
          </a:p>
          <a:p>
            <a:pPr lvl="1"/>
            <a:r>
              <a:rPr lang="hr-HR" smtClean="0"/>
              <a:t>da postoji razlika između cijene koja bi se morala platiti i tekuće cijene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CC1658-638E-4C1D-83DC-073291AC3DA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600" smtClean="0">
                <a:effectLst/>
              </a:rPr>
              <a:t>PRODAJA ILI KUPNJA RADI POKRIĆA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hr-HR" sz="2800" b="1" smtClean="0"/>
              <a:t>	Kad je izvršena prodaja ili kupnja radi pokrića</a:t>
            </a:r>
            <a:endParaRPr lang="hr-HR" sz="2800" smtClean="0"/>
          </a:p>
          <a:p>
            <a:pPr algn="ctr">
              <a:buFont typeface="Wingdings 2" pitchFamily="18" charset="2"/>
              <a:buNone/>
            </a:pPr>
            <a:r>
              <a:rPr lang="hr-HR" sz="2800" smtClean="0"/>
              <a:t>	Članak 447.</a:t>
            </a:r>
            <a:endParaRPr lang="en-US" sz="2800" smtClean="0"/>
          </a:p>
          <a:p>
            <a:pPr>
              <a:buFont typeface="Wingdings 2" pitchFamily="18" charset="2"/>
              <a:buNone/>
            </a:pPr>
            <a:r>
              <a:rPr lang="hr-HR" sz="2800" smtClean="0"/>
              <a:t>	</a:t>
            </a:r>
            <a:r>
              <a:rPr lang="en-US" sz="2800" smtClean="0"/>
              <a:t>(1) Kad je objekt kupoprodaje stanovita količina stvari određenih po rodu, pa jedna strana ne ispuni svoju obvezu na vrijeme, druga strana može izvršiti prodaju radi pokrića, odnosno kupnju radi pokrića, i zahtijevati razliku između cijene određene ugovorom i cijene prodaje, odnosno kupnje radi pokrića.</a:t>
            </a:r>
            <a:r>
              <a:rPr lang="hr-HR" sz="280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78077-718B-47F1-8605-E78DE73EA06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mtClean="0">
                <a:effectLst/>
                <a:latin typeface="Arial" charset="0"/>
              </a:rPr>
              <a:t>PRETPOSTAVKE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hr-HR" smtClean="0"/>
          </a:p>
          <a:p>
            <a:r>
              <a:rPr lang="hr-HR" smtClean="0"/>
              <a:t>da “je objekt kupoprodaje stanovita količina stvari određenih po rodu”</a:t>
            </a:r>
          </a:p>
          <a:p>
            <a:r>
              <a:rPr lang="hr-HR" smtClean="0"/>
              <a:t>da je prva strana pala u zakašnjenje</a:t>
            </a:r>
          </a:p>
          <a:p>
            <a:r>
              <a:rPr lang="hr-HR" smtClean="0"/>
              <a:t>da je druga strana izvršila prodaju radi pokrića, odnosno kupnju radi pokrića</a:t>
            </a:r>
          </a:p>
          <a:p>
            <a:r>
              <a:rPr lang="hr-HR" smtClean="0"/>
              <a:t>da je prodaja (kupnja) radi pokrića izvršena “u razumnom roku i na razuman način”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mtClean="0">
                <a:effectLst/>
                <a:latin typeface="Arial" charset="0"/>
              </a:rPr>
              <a:t>ZAKAŠNJENJE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 sz="2800" smtClean="0"/>
              <a:t>zakašnjenje dužnika / vjerovnika</a:t>
            </a:r>
          </a:p>
          <a:p>
            <a:endParaRPr lang="hr-HR" sz="2800" smtClean="0"/>
          </a:p>
          <a:p>
            <a:r>
              <a:rPr lang="hr-HR" sz="2800" smtClean="0"/>
              <a:t>ima li pravo dužnik ispuniti ugovornu obvezu i nakon što padne u zakašnjenje?</a:t>
            </a:r>
          </a:p>
          <a:p>
            <a:endParaRPr lang="hr-HR" sz="2800" smtClean="0"/>
          </a:p>
          <a:p>
            <a:r>
              <a:rPr lang="hr-HR" sz="2800" smtClean="0"/>
              <a:t>je li raskid ugovora pretpostavka valjanosti kupnje (prodaje) radi pokrića ili je dovoljno da je druga strana pala u zakašnjenje?</a:t>
            </a:r>
          </a:p>
          <a:p>
            <a:endParaRPr lang="hr-HR" sz="2800" smtClean="0"/>
          </a:p>
          <a:p>
            <a:r>
              <a:rPr lang="hr-HR" sz="2800" smtClean="0"/>
              <a:t>od kada teče “razuman rok”?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NAKNADA ŠTETE U SLUČAJU RASKIDA UGOVORA O KUPOPRODAJI</a:t>
            </a:r>
          </a:p>
        </p:txBody>
      </p:sp>
      <p:sp>
        <p:nvSpPr>
          <p:cNvPr id="522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 sz="2800" smtClean="0">
                <a:latin typeface="Arial" charset="0"/>
              </a:rPr>
              <a:t>što kupac ima pravo zahtijevati kada je obavio kupnju radi pokrića za cijenu višu od cijene određene prvim ugovorom?</a:t>
            </a:r>
          </a:p>
          <a:p>
            <a:pPr lvl="1"/>
            <a:r>
              <a:rPr lang="hr-HR" sz="2200" smtClean="0">
                <a:latin typeface="Arial" charset="0"/>
              </a:rPr>
              <a:t>razliku između prvim ugovorom određene niže cijene i drugim ugovorom određene više cijene</a:t>
            </a:r>
          </a:p>
          <a:p>
            <a:endParaRPr lang="hr-HR" sz="2800" smtClean="0">
              <a:latin typeface="Arial" charset="0"/>
            </a:endParaRPr>
          </a:p>
          <a:p>
            <a:r>
              <a:rPr lang="hr-HR" sz="2800" smtClean="0">
                <a:latin typeface="Arial" charset="0"/>
              </a:rPr>
              <a:t>što prodavatelj ima pravo zahtijevati kada je obavio prodaju radi pokrića za cijenu nižu od cijene određene prvim ugovorom?</a:t>
            </a:r>
          </a:p>
          <a:p>
            <a:pPr lvl="1"/>
            <a:r>
              <a:rPr lang="hr-HR" sz="2200" smtClean="0">
                <a:latin typeface="Arial" charset="0"/>
              </a:rPr>
              <a:t>razliku između prvim ugovorom određene više cijene i drugim ugovorom određene niže cijene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8639175" y="6515100"/>
            <a:ext cx="463550" cy="273050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D5A4173-B09D-4DCA-9D04-B5D30E4AB93A}" type="slidenum">
              <a:rPr lang="en-US" sz="1600">
                <a:solidFill>
                  <a:schemeClr val="tx2">
                    <a:shade val="90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en-US" sz="1600">
              <a:solidFill>
                <a:schemeClr val="tx2">
                  <a:shade val="9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sz="3400" smtClean="0">
                <a:effectLst/>
              </a:rPr>
              <a:t>NAKNADA ŠTETE U SLUČAJU RASKIDA UGOVORA O KUPOPRODAJI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hr-HR" b="1" smtClean="0"/>
              <a:t>Naknada veće štete</a:t>
            </a:r>
            <a:endParaRPr lang="hr-HR" smtClean="0"/>
          </a:p>
          <a:p>
            <a:pPr algn="ctr">
              <a:buFont typeface="Wingdings 2" pitchFamily="18" charset="2"/>
              <a:buNone/>
            </a:pPr>
            <a:r>
              <a:rPr lang="hr-HR" smtClean="0"/>
              <a:t>Članak 448.</a:t>
            </a: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hr-HR" smtClean="0"/>
              <a:t>	</a:t>
            </a:r>
            <a:r>
              <a:rPr lang="en-US" smtClean="0"/>
              <a:t>Pored prava na naknadu štete prema navedenim pravilima, ugovoru vjerna strana ima pravo i na naknadu veće štete ako ju je pretrpjela.</a:t>
            </a:r>
            <a:r>
              <a:rPr lang="hr-HR" smtClean="0"/>
              <a:t> </a:t>
            </a:r>
          </a:p>
          <a:p>
            <a:endParaRPr lang="hr-HR" smtClean="0"/>
          </a:p>
          <a:p>
            <a:r>
              <a:rPr lang="hr-HR" smtClean="0"/>
              <a:t>čl. 446 – apstraktna šteta</a:t>
            </a:r>
          </a:p>
          <a:p>
            <a:r>
              <a:rPr lang="hr-HR" smtClean="0"/>
              <a:t>čl. 447 – stvarna šteta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A8C68-DB4C-4B4C-B83C-D9A26D4C00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sz="3400" smtClean="0">
                <a:effectLst/>
              </a:rPr>
              <a:t>TRGOVAČKI UGOVOR O KUPOPRODAJI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ŠTO JE TRGOVAČKI UGOVOR O KUPOPRODAJI?</a:t>
            </a:r>
          </a:p>
          <a:p>
            <a:pPr eaLnBrk="1" hangingPunct="1"/>
            <a:endParaRPr lang="hr-HR" smtClean="0"/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KOJI SU BITNI SASTOJCI TROVAČKOG UGOVORA O KUPOPRODAJI?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6105FE-2313-45F9-978D-9E1F5E76833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hr-HR" smtClean="0">
                <a:effectLst/>
                <a:latin typeface="Arial" charset="0"/>
              </a:rPr>
              <a:t>NAKNADA VEĆE ŠTETE</a:t>
            </a:r>
          </a:p>
        </p:txBody>
      </p:sp>
      <p:sp>
        <p:nvSpPr>
          <p:cNvPr id="573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hr-HR" smtClean="0">
                <a:latin typeface="Arial" charset="0"/>
              </a:rPr>
              <a:t>odredba čl. 448 ne govori o “drugoj šteti”, nego o “većoj šteti”</a:t>
            </a:r>
          </a:p>
          <a:p>
            <a:pPr lvl="1"/>
            <a:endParaRPr lang="hr-HR" smtClean="0">
              <a:latin typeface="Arial" charset="0"/>
            </a:endParaRPr>
          </a:p>
          <a:p>
            <a:pPr lvl="1"/>
            <a:r>
              <a:rPr lang="hr-HR" smtClean="0">
                <a:latin typeface="Arial" charset="0"/>
              </a:rPr>
              <a:t>pripada li savjesnom ugovaratelju  pravo za “zbroj” apstraktne štete (čl. 446), odnosno konkretne štete (čl. 447) i “druge” štete koju je pretrpio?</a:t>
            </a:r>
          </a:p>
          <a:p>
            <a:pPr lvl="1"/>
            <a:endParaRPr lang="hr-HR" smtClean="0">
              <a:latin typeface="Arial" charset="0"/>
            </a:endParaRPr>
          </a:p>
          <a:p>
            <a:pPr lvl="1"/>
            <a:r>
              <a:rPr lang="hr-HR" smtClean="0">
                <a:latin typeface="Arial" charset="0"/>
              </a:rPr>
              <a:t>pripada li savjesnom ugovaratelju samo pravo na “nadopunu” do visine  stvarno pretrpljene štete?</a:t>
            </a:r>
          </a:p>
          <a:p>
            <a:pPr lvl="2"/>
            <a:r>
              <a:rPr lang="hr-HR" smtClean="0">
                <a:latin typeface="Arial" charset="0"/>
              </a:rPr>
              <a:t>usporedi sa čl. 355. st. 2 ZOO-a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UGOVOR O KUPOPRODAJI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301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sz="3000" u="sng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sz="3000" u="sng" smtClean="0"/>
              <a:t>KUPOPRODAJE S POSEBNIM POGODBAMA</a:t>
            </a:r>
          </a:p>
          <a:p>
            <a:pPr lvl="1" eaLnBrk="1" hangingPunct="1">
              <a:lnSpc>
                <a:spcPct val="90000"/>
              </a:lnSpc>
            </a:pPr>
            <a:endParaRPr lang="hr-HR" sz="22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hr-HR" sz="2800" smtClean="0"/>
              <a:t>kupoprodaja s pravom prvokupa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800" smtClean="0"/>
              <a:t>kupnja na pokus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800" smtClean="0"/>
              <a:t>kupoprodaja po uzorku ili modelu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800" smtClean="0"/>
              <a:t>kupoprodaja sa specifikacijom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800" smtClean="0"/>
              <a:t>kupoprodaja s pridržajem prava vlasništva</a:t>
            </a:r>
          </a:p>
          <a:p>
            <a:pPr lvl="1" eaLnBrk="1" hangingPunct="1">
              <a:lnSpc>
                <a:spcPct val="90000"/>
              </a:lnSpc>
            </a:pPr>
            <a:r>
              <a:rPr lang="hr-HR" sz="2800" smtClean="0"/>
              <a:t>kupoprodaja s obročnom otplatom cijene</a:t>
            </a:r>
          </a:p>
          <a:p>
            <a:pPr lvl="1" eaLnBrk="1" hangingPunct="1">
              <a:lnSpc>
                <a:spcPct val="90000"/>
              </a:lnSpc>
            </a:pPr>
            <a:endParaRPr lang="hr-HR" sz="2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CF0C2-BD71-4281-9359-540510444A5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UGOVOR O KUPOPRODAJI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čl. 384. st. 1.</a:t>
            </a:r>
          </a:p>
          <a:p>
            <a:pPr eaLnBrk="1" hangingPunct="1"/>
            <a:endParaRPr lang="hr-HR" smtClean="0"/>
          </a:p>
          <a:p>
            <a:pPr lvl="1" eaLnBrk="1" hangingPunct="1"/>
            <a:r>
              <a:rPr lang="en-US" smtClean="0"/>
              <a:t>Ako ugovorom o kupoprodaji cijena nije određena, a ni ugovor ne sadrži dovoljno podataka s pomoću kojih bi se ona mogla odrediti, ugovor nema pravni učinak.</a:t>
            </a:r>
            <a:endParaRPr lang="hr-HR" smtClean="0"/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mora li cijena u kuporodajnom ugovoru biti izražena u novcu?</a:t>
            </a:r>
          </a:p>
          <a:p>
            <a:pPr eaLnBrk="1" hangingPunct="1"/>
            <a:endParaRPr lang="hr-HR" smtClean="0"/>
          </a:p>
          <a:p>
            <a:pPr lvl="1" eaLnBrk="1" hangingPunct="1"/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FF2236-EF33-4E20-B22C-25F7F152EE1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UGOVOR O KUPOPRODAJI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čl. 384. st. 2.</a:t>
            </a:r>
          </a:p>
          <a:p>
            <a:pPr lvl="1" eaLnBrk="1" hangingPunct="1"/>
            <a:r>
              <a:rPr lang="en-US" smtClean="0"/>
              <a:t>Kad trgovačkim ugovorom o kupoprodaji cijena </a:t>
            </a:r>
            <a:r>
              <a:rPr lang="en-US" u="sng" smtClean="0"/>
              <a:t>nije određena, niti u njemu ima dovoljno podataka s pomoću kojih bi se ona mogla odrediti</a:t>
            </a:r>
            <a:r>
              <a:rPr lang="en-US" smtClean="0"/>
              <a:t>, kupac je dužan </a:t>
            </a:r>
            <a:endParaRPr lang="hr-HR" smtClean="0"/>
          </a:p>
          <a:p>
            <a:pPr lvl="2" eaLnBrk="1" hangingPunct="1"/>
            <a:endParaRPr lang="hr-HR" smtClean="0"/>
          </a:p>
          <a:p>
            <a:pPr lvl="2" eaLnBrk="1" hangingPunct="1"/>
            <a:r>
              <a:rPr lang="en-US" smtClean="0"/>
              <a:t>platiti cijenu koju je prodavatelj REDOVITO naplaćivao </a:t>
            </a:r>
            <a:r>
              <a:rPr lang="en-US" u="sng" smtClean="0"/>
              <a:t>u vrijeme sklapanja ugovora</a:t>
            </a:r>
            <a:r>
              <a:rPr lang="en-US" smtClean="0"/>
              <a:t>, a kad ove nema, </a:t>
            </a:r>
            <a:endParaRPr lang="hr-HR" smtClean="0"/>
          </a:p>
          <a:p>
            <a:pPr lvl="2" eaLnBrk="1" hangingPunct="1"/>
            <a:endParaRPr lang="hr-HR" smtClean="0"/>
          </a:p>
          <a:p>
            <a:pPr lvl="2" eaLnBrk="1" hangingPunct="1"/>
            <a:r>
              <a:rPr lang="en-US" smtClean="0"/>
              <a:t>RAZUMNU cijenu.</a:t>
            </a:r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A3C5C3-3A18-4856-86D2-9FE6ECACD46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UGOVOR O KUPOPRODAJI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čl. 384. st. 3., u vezi sa čl. 386</a:t>
            </a:r>
          </a:p>
          <a:p>
            <a:pPr lvl="1" eaLnBrk="1" hangingPunct="1"/>
            <a:r>
              <a:rPr lang="hr-HR" smtClean="0"/>
              <a:t>po</a:t>
            </a:r>
            <a:r>
              <a:rPr lang="en-US" smtClean="0"/>
              <a:t>d RAZUMNOM cijenom smatra se TEKUĆA cijena </a:t>
            </a:r>
            <a:r>
              <a:rPr lang="en-US" u="sng" smtClean="0"/>
              <a:t>u vrijeme sklapanja ugovora</a:t>
            </a:r>
            <a:endParaRPr lang="hr-HR" u="sng" smtClean="0"/>
          </a:p>
          <a:p>
            <a:pPr lvl="1" eaLnBrk="1" hangingPunct="1"/>
            <a:r>
              <a:rPr lang="hr-HR" smtClean="0"/>
              <a:t>kad je </a:t>
            </a:r>
            <a:r>
              <a:rPr lang="hr-HR" u="sng" smtClean="0"/>
              <a:t>ugovorena</a:t>
            </a:r>
            <a:r>
              <a:rPr lang="hr-HR" smtClean="0"/>
              <a:t> TEKUĆA cijena:</a:t>
            </a:r>
          </a:p>
          <a:p>
            <a:pPr lvl="2" eaLnBrk="1" hangingPunct="1"/>
            <a:r>
              <a:rPr lang="hr-HR" smtClean="0"/>
              <a:t>kupac duguje cijenu utvrđenu službenom evidencijom na tržištu mjesta prodavatelja </a:t>
            </a:r>
            <a:r>
              <a:rPr lang="hr-HR" u="sng" smtClean="0"/>
              <a:t>u vrijeme kad je trebalo doći do ispunjenja,</a:t>
            </a:r>
            <a:r>
              <a:rPr lang="hr-HR" smtClean="0"/>
              <a:t> a a</a:t>
            </a:r>
            <a:r>
              <a:rPr lang="en-US" smtClean="0"/>
              <a:t>ko takve evidencije nema, </a:t>
            </a:r>
            <a:endParaRPr lang="hr-HR" smtClean="0"/>
          </a:p>
          <a:p>
            <a:pPr lvl="2" eaLnBrk="1" hangingPunct="1"/>
            <a:r>
              <a:rPr lang="en-US" smtClean="0"/>
              <a:t>tekuća se cijena određuje na temelju elemenata s pomoću kojih se prema običajima tržišta utvrđuje cijena</a:t>
            </a:r>
            <a:endParaRPr lang="hr-HR" smtClean="0"/>
          </a:p>
          <a:p>
            <a:pPr lvl="2" eaLnBrk="1" hangingPunct="1"/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B60A-AFF0-4A41-8AE8-5246866AD41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UGOVOR O KUPOPRODAJI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čl. 384. st. 3.</a:t>
            </a:r>
          </a:p>
          <a:p>
            <a:pPr lvl="1" eaLnBrk="1" hangingPunct="1"/>
            <a:endParaRPr lang="hr-HR" smtClean="0"/>
          </a:p>
          <a:p>
            <a:pPr lvl="1" eaLnBrk="1" hangingPunct="1"/>
            <a:r>
              <a:rPr lang="en-US" smtClean="0"/>
              <a:t>ako se ne može utvrditi</a:t>
            </a:r>
            <a:r>
              <a:rPr lang="hr-HR" smtClean="0"/>
              <a:t> TEKUĆA CIJENA </a:t>
            </a:r>
            <a:r>
              <a:rPr lang="en-US" smtClean="0"/>
              <a:t>u vrijeme sklapanja ugovora, onda </a:t>
            </a:r>
            <a:r>
              <a:rPr lang="hr-HR" smtClean="0"/>
              <a:t>cijena </a:t>
            </a:r>
            <a:r>
              <a:rPr lang="en-US" smtClean="0"/>
              <a:t>koju utvrđuje sud prema okolnostima slučaja.</a:t>
            </a:r>
            <a:endParaRPr lang="hr-H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0EE66-0909-4A09-9ED8-9393FEDB2E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UGOVOR O KUPOPRODAJI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kada cijena u trgovačkom ugovoru nije niti određena niti odrediva, </a:t>
            </a:r>
            <a:r>
              <a:rPr lang="hr-HR" u="sng" smtClean="0"/>
              <a:t>kupac je dužan platiti</a:t>
            </a:r>
            <a:r>
              <a:rPr lang="hr-HR" smtClean="0"/>
              <a:t>: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hr-HR" smtClean="0"/>
          </a:p>
          <a:p>
            <a:pPr marL="925830" lvl="1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hr-HR" smtClean="0"/>
              <a:t>cijenu koju je prodavatelj redovito naplaćivao u vrijeme sklapanja ugovora, a ako je nema onda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hr-HR" smtClean="0"/>
          </a:p>
          <a:p>
            <a:pPr marL="925830" lvl="1" indent="-514350" eaLnBrk="1" fontAlgn="auto" hangingPunct="1"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hr-HR" smtClean="0"/>
              <a:t>razumnu cijenu </a:t>
            </a:r>
            <a:r>
              <a:rPr lang="hr-HR" smtClean="0">
                <a:latin typeface="Times New Roman"/>
                <a:cs typeface="Times New Roman"/>
              </a:rPr>
              <a:t>→ </a:t>
            </a:r>
            <a:r>
              <a:rPr lang="hr-HR" smtClean="0"/>
              <a:t>tekuća cijena u vrijeme sklapanja ugovora, a ako se ne može utvrditi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endParaRPr lang="hr-HR" smtClean="0"/>
          </a:p>
          <a:p>
            <a:pPr marL="925830" lvl="1" indent="-514350" eaLnBrk="1" fontAlgn="auto" hangingPunct="1">
              <a:spcAft>
                <a:spcPts val="0"/>
              </a:spcAft>
              <a:buFont typeface="+mj-lt"/>
              <a:buAutoNum type="arabicParenR" startAt="3"/>
              <a:defRPr/>
            </a:pPr>
            <a:r>
              <a:rPr lang="hr-HR" smtClean="0"/>
              <a:t>cijenu koju utvrđuje sud prema okolnostima slučaja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52A57-1F65-4D1D-B983-5B678E6FEC3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BEČKA KONVENCIJA</a:t>
            </a:r>
            <a:endParaRPr lang="hr-H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r-HR" smtClean="0"/>
              <a:t>čl. 55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r-HR" smtClean="0"/>
              <a:t>ČL. 14. ST. 1.</a:t>
            </a:r>
            <a:endParaRPr lang="hr-HR"/>
          </a:p>
        </p:txBody>
      </p:sp>
      <p:sp>
        <p:nvSpPr>
          <p:cNvPr id="24580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000" smtClean="0"/>
              <a:t>Kada je ugovor valjano sklopljen, a cijena nije u ugovoru niti izričito niti prešutno određena, niti u njemu ima odredaba na temelju kojih bi se mogla utvrditi, smatrat će se, ako nije suprotno navedeno, da su strane prešutno pristale na cijenu koja se u trenutku sklapanja ugovora redovno naplaćivala u dotičnoj grani trgovine za takvu robu prodanu pod usopredivim okolnostima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hr-HR" smtClean="0"/>
              <a:t>Prijedlog za sklapanje ugovora upućen jednoj ili više određenih osoba znači ponudu ako je dovoljno određen i ako ukazuje na namjeru ponuditelja da se obveže u slučaju prihvaćanja. Prijedlog je dovoljno određen ako označava robu i izričito ili prešutno utvrđuje količinu i cijenu ili sadrži elemente za njihovo utvrđivanje.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04CE3-5BC7-484F-8E52-9FF8D772DC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12118</TotalTime>
  <Words>1561</Words>
  <Application>Microsoft Office PowerPoint</Application>
  <PresentationFormat>Prikaz na zaslonu (4:3)</PresentationFormat>
  <Paragraphs>254</Paragraphs>
  <Slides>31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7" baseType="lpstr">
      <vt:lpstr>Arial</vt:lpstr>
      <vt:lpstr>Calibri</vt:lpstr>
      <vt:lpstr>Rockwell</vt:lpstr>
      <vt:lpstr>Times New Roman</vt:lpstr>
      <vt:lpstr>Wingdings 2</vt:lpstr>
      <vt:lpstr>Foundry</vt:lpstr>
      <vt:lpstr>UGOVOR O KUPOPRODAJI</vt:lpstr>
      <vt:lpstr>UGOVOR O KUPOPRODAJI</vt:lpstr>
      <vt:lpstr>TRGOVAČKI UGOVOR O KUPOPRODAJI</vt:lpstr>
      <vt:lpstr>UGOVOR O KUPOPRODAJI</vt:lpstr>
      <vt:lpstr>UGOVOR O KUPOPRODAJI</vt:lpstr>
      <vt:lpstr>UGOVOR O KUPOPRODAJI</vt:lpstr>
      <vt:lpstr>UGOVOR O KUPOPRODAJI</vt:lpstr>
      <vt:lpstr>UGOVOR O KUPOPRODAJI</vt:lpstr>
      <vt:lpstr>BEČKA KONVENCIJA</vt:lpstr>
      <vt:lpstr>UGOVOR O KUPOPRODAJI</vt:lpstr>
      <vt:lpstr>UGOVOR O KUPOPRODAJI</vt:lpstr>
      <vt:lpstr>NAKNADA ŠTETE U SLUČAJU RASKIDA UGOVORA O KUPOPRODAJI</vt:lpstr>
      <vt:lpstr>RASKID KUPOPRODAJNOG UGOVORA</vt:lpstr>
      <vt:lpstr>NAKNADA ŠTETE U SLUČAJU RASKIDA UGOVORA O KUPOPRODAJI</vt:lpstr>
      <vt:lpstr>UGOVOR O KUPOPRODAJI</vt:lpstr>
      <vt:lpstr>NAKNADA ŠTETE U SLUČAJU RASKIDA UGOVORA O KUPOPRODAJI</vt:lpstr>
      <vt:lpstr>NAKNADA ŠTETE U SLUČAJU RASKIDA UGOVORA O KUPOPRODAJI</vt:lpstr>
      <vt:lpstr>NAKNADA ŠTETE U SLUČAJU RASKIDA UGOVORA O KUPOPRODAJI</vt:lpstr>
      <vt:lpstr>UGOVOR O KUPOPRODAJI</vt:lpstr>
      <vt:lpstr>NAKNADA ŠTETE U SLUČAJU RASKIDA UGOVORA O KUPOPRODAJI</vt:lpstr>
      <vt:lpstr>NAKNADA ŠTETE U SLUČAJU RASKIDA UGOVORA O KUPOPRODAJI</vt:lpstr>
      <vt:lpstr>NAKNADA ŠTETE U SLUČAJU RASKIDA UGOVORA O KUPOPRODAJI</vt:lpstr>
      <vt:lpstr>NAKNADA ŠTETE U SLUČAJU RASKIDA UGOVORA O KUPOPRODAJI</vt:lpstr>
      <vt:lpstr>NAKNADA ŠTETE U SLUČAJU RASKIDA UGOVORA O KUPOPRODAJI</vt:lpstr>
      <vt:lpstr>PRODAJA ILI KUPNJA RADI POKRIĆA</vt:lpstr>
      <vt:lpstr>PRETPOSTAVKE</vt:lpstr>
      <vt:lpstr>ZAKAŠNJENJE</vt:lpstr>
      <vt:lpstr>NAKNADA ŠTETE U SLUČAJU RASKIDA UGOVORA O KUPOPRODAJI</vt:lpstr>
      <vt:lpstr>NAKNADA ŠTETE U SLUČAJU RASKIDA UGOVORA O KUPOPRODAJI</vt:lpstr>
      <vt:lpstr>NAKNADA VEĆE ŠTETE</vt:lpstr>
      <vt:lpstr>UGOVOR O KUPOPRODAJI</vt:lpstr>
    </vt:vector>
  </TitlesOfParts>
  <Company>Pravni Fakultet u Zagrebu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Klauzula promijenjenih okolnosti</dc:title>
  <dc:creator>Nina Tepeš</dc:creator>
  <cp:lastModifiedBy>Admin</cp:lastModifiedBy>
  <cp:revision>385</cp:revision>
  <dcterms:created xsi:type="dcterms:W3CDTF">2009-10-29T10:44:22Z</dcterms:created>
  <dcterms:modified xsi:type="dcterms:W3CDTF">2015-02-05T09:41:34Z</dcterms:modified>
</cp:coreProperties>
</file>