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25"/>
  </p:handoutMasterIdLst>
  <p:sldIdLst>
    <p:sldId id="281" r:id="rId2"/>
    <p:sldId id="272" r:id="rId3"/>
    <p:sldId id="257" r:id="rId4"/>
    <p:sldId id="274" r:id="rId5"/>
    <p:sldId id="273" r:id="rId6"/>
    <p:sldId id="258" r:id="rId7"/>
    <p:sldId id="275" r:id="rId8"/>
    <p:sldId id="276" r:id="rId9"/>
    <p:sldId id="277" r:id="rId10"/>
    <p:sldId id="259" r:id="rId11"/>
    <p:sldId id="261" r:id="rId12"/>
    <p:sldId id="279" r:id="rId13"/>
    <p:sldId id="278" r:id="rId14"/>
    <p:sldId id="280" r:id="rId15"/>
    <p:sldId id="262" r:id="rId16"/>
    <p:sldId id="266" r:id="rId17"/>
    <p:sldId id="268" r:id="rId18"/>
    <p:sldId id="263" r:id="rId19"/>
    <p:sldId id="264" r:id="rId20"/>
    <p:sldId id="265" r:id="rId21"/>
    <p:sldId id="267" r:id="rId22"/>
    <p:sldId id="269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2E142-53C7-4D5D-B272-62F57403DC5D}" type="datetimeFigureOut">
              <a:rPr lang="sr-Latn-CS" smtClean="0"/>
              <a:pPr/>
              <a:t>5.2.2015.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E7ED8-722C-47B4-8127-2E957896E5C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7461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7C16B76-5AC1-4B25-84CC-056154BB731F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3077634-998E-4545-B4A4-62F5FB5F3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16B76-5AC1-4B25-84CC-056154BB731F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77634-998E-4545-B4A4-62F5FB5F3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16B76-5AC1-4B25-84CC-056154BB731F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77634-998E-4545-B4A4-62F5FB5F3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16B76-5AC1-4B25-84CC-056154BB731F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77634-998E-4545-B4A4-62F5FB5F3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7C16B76-5AC1-4B25-84CC-056154BB731F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3077634-998E-4545-B4A4-62F5FB5F3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16B76-5AC1-4B25-84CC-056154BB731F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3077634-998E-4545-B4A4-62F5FB5F3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16B76-5AC1-4B25-84CC-056154BB731F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3077634-998E-4545-B4A4-62F5FB5F3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16B76-5AC1-4B25-84CC-056154BB731F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77634-998E-4545-B4A4-62F5FB5F3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16B76-5AC1-4B25-84CC-056154BB731F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77634-998E-4545-B4A4-62F5FB5F3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7C16B76-5AC1-4B25-84CC-056154BB731F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3077634-998E-4545-B4A4-62F5FB5F3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7C16B76-5AC1-4B25-84CC-056154BB731F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3077634-998E-4545-B4A4-62F5FB5F3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7C16B76-5AC1-4B25-84CC-056154BB731F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3077634-998E-4545-B4A4-62F5FB5F3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Ugovorna kazna 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hr-HR" smtClean="0"/>
              <a:t>ugovorna ili konvencionalna kazna (</a:t>
            </a:r>
            <a:r>
              <a:rPr lang="hr-HR" i="1" smtClean="0"/>
              <a:t>poena conventionalis</a:t>
            </a:r>
            <a:r>
              <a:rPr lang="hr-HR" smtClean="0"/>
              <a:t>)</a:t>
            </a:r>
          </a:p>
          <a:p>
            <a:pPr>
              <a:lnSpc>
                <a:spcPct val="90000"/>
              </a:lnSpc>
            </a:pPr>
            <a:r>
              <a:rPr lang="hr-HR" smtClean="0"/>
              <a:t>ugovor između vjerovnika i dužnika</a:t>
            </a:r>
          </a:p>
          <a:p>
            <a:pPr>
              <a:lnSpc>
                <a:spcPct val="90000"/>
              </a:lnSpc>
            </a:pPr>
            <a:r>
              <a:rPr lang="hr-HR" smtClean="0"/>
              <a:t>novčani iznos ili druga materijalna korist</a:t>
            </a:r>
          </a:p>
          <a:p>
            <a:pPr>
              <a:lnSpc>
                <a:spcPct val="90000"/>
              </a:lnSpc>
            </a:pPr>
            <a:r>
              <a:rPr lang="hr-HR" smtClean="0"/>
              <a:t>neispunjenje, zakašnjenje, neuredno ispunjenje</a:t>
            </a:r>
          </a:p>
          <a:p>
            <a:pPr lvl="1">
              <a:lnSpc>
                <a:spcPct val="90000"/>
              </a:lnSpc>
            </a:pPr>
            <a:r>
              <a:rPr lang="hr-HR" smtClean="0"/>
              <a:t>ako što drugo nije ugovoreno – zakašnjenje</a:t>
            </a:r>
          </a:p>
          <a:p>
            <a:pPr>
              <a:lnSpc>
                <a:spcPct val="90000"/>
              </a:lnSpc>
            </a:pPr>
            <a:r>
              <a:rPr lang="hr-HR" smtClean="0"/>
              <a:t>samo nenovčane obveze</a:t>
            </a:r>
          </a:p>
          <a:p>
            <a:endParaRPr lang="hr-HR" smtClean="0"/>
          </a:p>
          <a:p>
            <a:r>
              <a:rPr lang="hr-HR" smtClean="0"/>
              <a:t>SREDSTVO POJAČANJA UGOVORA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Ugovorna kazna II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hr-HR" smtClean="0"/>
          </a:p>
          <a:p>
            <a:pPr>
              <a:lnSpc>
                <a:spcPct val="90000"/>
              </a:lnSpc>
            </a:pPr>
            <a:r>
              <a:rPr lang="hr-HR" smtClean="0"/>
              <a:t>način određivanja</a:t>
            </a:r>
          </a:p>
          <a:p>
            <a:pPr lvl="1">
              <a:lnSpc>
                <a:spcPct val="90000"/>
              </a:lnSpc>
            </a:pPr>
            <a:r>
              <a:rPr lang="hr-HR" smtClean="0"/>
              <a:t>ukupan iznos</a:t>
            </a:r>
            <a:r>
              <a:rPr lang="en-US" smtClean="0"/>
              <a:t>, postot</a:t>
            </a:r>
            <a:r>
              <a:rPr lang="hr-HR" smtClean="0"/>
              <a:t>ak</a:t>
            </a:r>
            <a:r>
              <a:rPr lang="en-US" smtClean="0"/>
              <a:t>, za svaki dan zakašnjenja, ili na koji drugi način</a:t>
            </a:r>
            <a:endParaRPr lang="hr-HR" smtClean="0"/>
          </a:p>
          <a:p>
            <a:pPr>
              <a:lnSpc>
                <a:spcPct val="90000"/>
              </a:lnSpc>
            </a:pPr>
            <a:endParaRPr lang="hr-HR" smtClean="0"/>
          </a:p>
          <a:p>
            <a:pPr>
              <a:lnSpc>
                <a:spcPct val="90000"/>
              </a:lnSpc>
            </a:pPr>
            <a:r>
              <a:rPr lang="hr-HR" smtClean="0"/>
              <a:t>pravna sudbina sporazuma </a:t>
            </a:r>
          </a:p>
          <a:p>
            <a:pPr lvl="1">
              <a:lnSpc>
                <a:spcPct val="90000"/>
              </a:lnSpc>
            </a:pPr>
            <a:r>
              <a:rPr lang="hr-HR" smtClean="0"/>
              <a:t>akcesornost</a:t>
            </a:r>
          </a:p>
          <a:p>
            <a:pPr lvl="1">
              <a:lnSpc>
                <a:spcPct val="90000"/>
              </a:lnSpc>
            </a:pPr>
            <a:r>
              <a:rPr lang="hr-HR" smtClean="0"/>
              <a:t>slučaj kada je do neispunjenja, neurednog ispunjenja ili zakašnjenja došlo iz uzroka za koji dužnik ne odgovara</a:t>
            </a:r>
          </a:p>
          <a:p>
            <a:pPr lvl="1">
              <a:lnSpc>
                <a:spcPct val="90000"/>
              </a:lnSpc>
            </a:pPr>
            <a:endParaRPr lang="hr-HR" smtClean="0"/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Ugovorna kazna III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mtClean="0"/>
              <a:t>prava vjerovnika</a:t>
            </a:r>
          </a:p>
          <a:p>
            <a:pPr lvl="1">
              <a:lnSpc>
                <a:spcPct val="90000"/>
              </a:lnSpc>
            </a:pPr>
            <a:r>
              <a:rPr lang="hr-HR" smtClean="0"/>
              <a:t>slučaj neispunjenja</a:t>
            </a:r>
          </a:p>
          <a:p>
            <a:pPr lvl="2">
              <a:lnSpc>
                <a:spcPct val="90000"/>
              </a:lnSpc>
            </a:pPr>
            <a:r>
              <a:rPr lang="hr-HR" smtClean="0"/>
              <a:t>ili ispunjenje obveze ili ugovorna kazna</a:t>
            </a:r>
          </a:p>
          <a:p>
            <a:pPr lvl="1">
              <a:lnSpc>
                <a:spcPct val="90000"/>
              </a:lnSpc>
            </a:pPr>
            <a:r>
              <a:rPr lang="hr-HR" smtClean="0"/>
              <a:t>slučaj zakašnjenja ili neurednog ispunjenja</a:t>
            </a:r>
          </a:p>
          <a:p>
            <a:pPr lvl="2">
              <a:lnSpc>
                <a:spcPct val="90000"/>
              </a:lnSpc>
            </a:pPr>
            <a:r>
              <a:rPr lang="hr-HR" smtClean="0"/>
              <a:t>i ispunjenje obveze i ugovorna kazna</a:t>
            </a:r>
          </a:p>
          <a:p>
            <a:pPr lvl="2">
              <a:lnSpc>
                <a:spcPct val="90000"/>
              </a:lnSpc>
            </a:pPr>
            <a:endParaRPr lang="hr-HR" smtClean="0"/>
          </a:p>
          <a:p>
            <a:r>
              <a:rPr lang="hr-HR" smtClean="0"/>
              <a:t>sudsko smanjenje ugovorne kazne</a:t>
            </a:r>
          </a:p>
          <a:p>
            <a:pPr lvl="1"/>
            <a:r>
              <a:rPr lang="hr-HR" smtClean="0"/>
              <a:t>nerazmjerna visina ugovorne kazne s obzirom na </a:t>
            </a:r>
          </a:p>
          <a:p>
            <a:pPr lvl="2"/>
            <a:r>
              <a:rPr lang="hr-HR" smtClean="0"/>
              <a:t>vrijednost obveze</a:t>
            </a:r>
          </a:p>
          <a:p>
            <a:pPr lvl="2"/>
            <a:r>
              <a:rPr lang="hr-HR" smtClean="0"/>
              <a:t>značenje objekta obveze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Ugovorna kazna IV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hr-HR" smtClean="0"/>
              <a:t>ugovorna kazna i naknada štete</a:t>
            </a:r>
          </a:p>
          <a:p>
            <a:pPr lvl="1">
              <a:lnSpc>
                <a:spcPct val="90000"/>
              </a:lnSpc>
            </a:pPr>
            <a:r>
              <a:rPr lang="hr-HR" smtClean="0"/>
              <a:t>samostalan imovinskopravni zahtjev</a:t>
            </a:r>
          </a:p>
          <a:p>
            <a:pPr>
              <a:lnSpc>
                <a:spcPct val="90000"/>
              </a:lnSpc>
            </a:pPr>
            <a:endParaRPr lang="hr-HR" smtClean="0"/>
          </a:p>
          <a:p>
            <a:pPr>
              <a:lnSpc>
                <a:spcPct val="90000"/>
              </a:lnSpc>
            </a:pPr>
            <a:r>
              <a:rPr lang="hr-HR" smtClean="0"/>
              <a:t>MOGUĆI SLUČAJEVI:</a:t>
            </a:r>
          </a:p>
          <a:p>
            <a:pPr lvl="1">
              <a:lnSpc>
                <a:spcPct val="90000"/>
              </a:lnSpc>
            </a:pPr>
            <a:r>
              <a:rPr lang="hr-HR" smtClean="0"/>
              <a:t>ugovorna kazna = pretrpljena šteta</a:t>
            </a:r>
          </a:p>
          <a:p>
            <a:pPr lvl="2">
              <a:lnSpc>
                <a:spcPct val="90000"/>
              </a:lnSpc>
            </a:pPr>
            <a:r>
              <a:rPr lang="hr-HR" smtClean="0"/>
              <a:t>vjerovnik ima pravo zahtijevati ugovornu kaznu</a:t>
            </a:r>
          </a:p>
          <a:p>
            <a:pPr lvl="1">
              <a:lnSpc>
                <a:spcPct val="90000"/>
              </a:lnSpc>
            </a:pPr>
            <a:r>
              <a:rPr lang="hr-HR" smtClean="0"/>
              <a:t>ugovorna kazna &gt; pretrpljena šteta</a:t>
            </a:r>
          </a:p>
          <a:p>
            <a:pPr lvl="2">
              <a:lnSpc>
                <a:spcPct val="90000"/>
              </a:lnSpc>
            </a:pPr>
            <a:r>
              <a:rPr lang="hr-HR" smtClean="0"/>
              <a:t>vjerovnik ima pravo zahtijevati ugovornu kaznu</a:t>
            </a:r>
          </a:p>
          <a:p>
            <a:pPr lvl="1">
              <a:lnSpc>
                <a:spcPct val="90000"/>
              </a:lnSpc>
            </a:pPr>
            <a:r>
              <a:rPr lang="hr-HR" smtClean="0"/>
              <a:t>ugovorna kazna &lt; pretrpljena šteta</a:t>
            </a:r>
          </a:p>
          <a:p>
            <a:pPr lvl="2">
              <a:lnSpc>
                <a:spcPct val="90000"/>
              </a:lnSpc>
            </a:pPr>
            <a:r>
              <a:rPr lang="hr-HR" smtClean="0"/>
              <a:t>vjerovnik ima pravo zahtijevati razliku do potpune naknade štete</a:t>
            </a:r>
          </a:p>
          <a:p>
            <a:pPr lvl="1">
              <a:lnSpc>
                <a:spcPct val="90000"/>
              </a:lnSpc>
            </a:pPr>
            <a:r>
              <a:rPr lang="hr-HR" smtClean="0"/>
              <a:t>slučaj kada nije nastala nikakva šteta</a:t>
            </a:r>
          </a:p>
          <a:p>
            <a:pPr lvl="2">
              <a:lnSpc>
                <a:spcPct val="90000"/>
              </a:lnSpc>
            </a:pPr>
            <a:r>
              <a:rPr lang="hr-HR" smtClean="0"/>
              <a:t>vjerovnik ima pravo zahtijevati ugovornu kaznu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Penali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mtClean="0"/>
              <a:t>zakonom određena naknada i ugovorna kazna</a:t>
            </a:r>
          </a:p>
          <a:p>
            <a:pPr lvl="1">
              <a:lnSpc>
                <a:spcPct val="90000"/>
              </a:lnSpc>
            </a:pPr>
            <a:endParaRPr lang="hr-HR" smtClean="0"/>
          </a:p>
          <a:p>
            <a:pPr lvl="1">
              <a:lnSpc>
                <a:spcPct val="90000"/>
              </a:lnSpc>
            </a:pPr>
            <a:r>
              <a:rPr lang="en-US" smtClean="0"/>
              <a:t>zakonom određena visina naknade pod nazivom penala, ugovorne kazne, naknade ili pod kojim drugim nazivom</a:t>
            </a:r>
            <a:endParaRPr lang="hr-HR" smtClean="0"/>
          </a:p>
          <a:p>
            <a:pPr lvl="1">
              <a:lnSpc>
                <a:spcPct val="90000"/>
              </a:lnSpc>
            </a:pPr>
            <a:r>
              <a:rPr lang="hr-HR" smtClean="0"/>
              <a:t>nemogućnost kumuliranja ugovorne kazne i naknade određene zakonom (</a:t>
            </a:r>
            <a:r>
              <a:rPr lang="en-US" smtClean="0"/>
              <a:t>osim ako je to zakonom dopušteno</a:t>
            </a:r>
            <a:r>
              <a:rPr lang="hr-HR" smtClean="0"/>
              <a:t>)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Opći uvjeti ugovora I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čl. 295. st. 1. ZOO</a:t>
            </a:r>
          </a:p>
          <a:p>
            <a:pPr lvl="1"/>
            <a:endParaRPr lang="hr-HR" smtClean="0"/>
          </a:p>
          <a:p>
            <a:pPr lvl="1"/>
            <a:r>
              <a:rPr lang="hr-HR" smtClean="0"/>
              <a:t>Opći uvjeti ugovora su ugovorne odredbe sastavljene za veći broj ugovora koje jedna ugovorna strana (sastavljač) prije ili u trenutku sklapanja ugovora predlaže drugoj ugovornoj strani, bilo da su sadržani u formularnom (tipskom) ugovoru, bilo da se na njih ugovor poziva.</a:t>
            </a:r>
            <a:endParaRPr lang="hr-H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Formularni ugovori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FORMULARNI UGOVORI</a:t>
            </a:r>
          </a:p>
          <a:p>
            <a:pPr lvl="1"/>
            <a:endParaRPr lang="hr-HR" smtClean="0"/>
          </a:p>
          <a:p>
            <a:pPr lvl="1"/>
            <a:r>
              <a:rPr lang="hr-HR" smtClean="0"/>
              <a:t>opći uvjeti poslovanja</a:t>
            </a:r>
          </a:p>
          <a:p>
            <a:pPr lvl="2"/>
            <a:r>
              <a:rPr lang="hr-HR" smtClean="0"/>
              <a:t>popis ugovornih klauzula; uvjeti pod kojima neka pravna osoba posluje</a:t>
            </a:r>
          </a:p>
          <a:p>
            <a:pPr lvl="1"/>
            <a:r>
              <a:rPr lang="hr-HR" smtClean="0"/>
              <a:t>tipski (standardni) ugovori</a:t>
            </a:r>
          </a:p>
          <a:p>
            <a:pPr lvl="2"/>
            <a:r>
              <a:rPr lang="hr-HR" smtClean="0"/>
              <a:t>unaprijed pripremljeni i pismeno formulirani obrasci (modeli) cjelovitog ugovora</a:t>
            </a:r>
          </a:p>
          <a:p>
            <a:pPr lvl="1"/>
            <a:r>
              <a:rPr lang="hr-HR" smtClean="0"/>
              <a:t>adhezijski ugovori</a:t>
            </a:r>
          </a:p>
          <a:p>
            <a:pPr lvl="2"/>
            <a:r>
              <a:rPr lang="hr-HR" smtClean="0"/>
              <a:t>nemogućnost pregovaranja</a:t>
            </a:r>
            <a:endParaRPr lang="hr-H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Opći uvjeti ugovora II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smtClean="0"/>
              <a:t>klauzule o isključenju ili ograničenju odgovornosti za nedostatke ispunjenja</a:t>
            </a:r>
          </a:p>
          <a:p>
            <a:r>
              <a:rPr lang="hr-HR" smtClean="0"/>
              <a:t>pretpostavke pod kojima se mogu ostvarivati prava u slučaju nedostataka ispunjenja (osobito npr. rokovi pregleda stvari i reklamacije)</a:t>
            </a:r>
          </a:p>
          <a:p>
            <a:r>
              <a:rPr lang="hr-HR" smtClean="0"/>
              <a:t>klauzule o obvezi jedne strane da ispuni svoju obvezu unatoč zakašnjenju druge ugovorne strane</a:t>
            </a:r>
          </a:p>
          <a:p>
            <a:r>
              <a:rPr lang="hr-HR" smtClean="0"/>
              <a:t>klauzule o ograničenju prava na raskid ugovora, </a:t>
            </a:r>
          </a:p>
          <a:p>
            <a:r>
              <a:rPr lang="hr-HR" smtClean="0"/>
              <a:t>klauzule o mjerodavnom pravu </a:t>
            </a:r>
          </a:p>
          <a:p>
            <a:r>
              <a:rPr lang="hr-HR" smtClean="0"/>
              <a:t>klauzule o načinu rješavanja sporova</a:t>
            </a:r>
            <a:endParaRPr lang="hr-H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Opći uvjeti ugovora III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pojednostavljenje i ubrzanje pravnog prometa</a:t>
            </a:r>
          </a:p>
          <a:p>
            <a:endParaRPr lang="hr-HR" smtClean="0"/>
          </a:p>
          <a:p>
            <a:r>
              <a:rPr lang="hr-HR" smtClean="0"/>
              <a:t>smanjivanje troškova pregovaranja</a:t>
            </a:r>
          </a:p>
          <a:p>
            <a:endParaRPr lang="hr-HR" smtClean="0"/>
          </a:p>
          <a:p>
            <a:r>
              <a:rPr lang="hr-HR" smtClean="0"/>
              <a:t> povećanje efikasnosti poslovanja</a:t>
            </a:r>
          </a:p>
          <a:p>
            <a:endParaRPr lang="hr-HR" smtClean="0"/>
          </a:p>
          <a:p>
            <a:r>
              <a:rPr lang="hr-HR" smtClean="0"/>
              <a:t>racionaliziranje i standardiziranje ugovorne prakse</a:t>
            </a:r>
          </a:p>
          <a:p>
            <a:endParaRPr lang="hr-H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Opći uvjeti ugovora IV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moraju biti sadržani u tekstu ugovora, ili se na njih ugovor mora pozvati (tzv. inkorporacija)</a:t>
            </a:r>
          </a:p>
          <a:p>
            <a:endParaRPr lang="hr-HR" smtClean="0"/>
          </a:p>
          <a:p>
            <a:r>
              <a:rPr lang="en-US" smtClean="0"/>
              <a:t>moraju se objaviti na uobičajeni način</a:t>
            </a:r>
            <a:endParaRPr lang="hr-HR" smtClean="0"/>
          </a:p>
          <a:p>
            <a:endParaRPr lang="hr-HR" smtClean="0"/>
          </a:p>
          <a:p>
            <a:r>
              <a:rPr lang="hr-HR" smtClean="0"/>
              <a:t>moraju </a:t>
            </a:r>
            <a:r>
              <a:rPr lang="en-US" smtClean="0"/>
              <a:t>bi</a:t>
            </a:r>
            <a:r>
              <a:rPr lang="hr-HR" smtClean="0"/>
              <a:t>ti</a:t>
            </a:r>
            <a:r>
              <a:rPr lang="en-US" smtClean="0"/>
              <a:t> </a:t>
            </a:r>
            <a:r>
              <a:rPr lang="hr-HR" smtClean="0"/>
              <a:t>(ili su morali biti) </a:t>
            </a:r>
            <a:r>
              <a:rPr lang="en-US" smtClean="0"/>
              <a:t>poznati ugovorn</a:t>
            </a:r>
            <a:r>
              <a:rPr lang="hr-HR" smtClean="0"/>
              <a:t>oj</a:t>
            </a:r>
            <a:r>
              <a:rPr lang="en-US" smtClean="0"/>
              <a:t> stran</a:t>
            </a:r>
            <a:r>
              <a:rPr lang="hr-HR" smtClean="0"/>
              <a:t>i </a:t>
            </a:r>
            <a:r>
              <a:rPr lang="en-US" smtClean="0"/>
              <a:t>u vrijeme sklapanja ugovora</a:t>
            </a:r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/>
              <a:t>VIŠA SILA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r-HR" smtClean="0"/>
              <a:t>PROMIJENJENE OKOLNOSTI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hr-HR" smtClean="0"/>
              <a:t>ugovorna činidba je potpuno ili djelomično nemoguća zbog vanjskih, izvanrednih i nepredvidivih okolnosti koje se nije moglo spriječiti, otkloniti ili izbjeći</a:t>
            </a:r>
          </a:p>
          <a:p>
            <a:endParaRPr lang="hr-HR" smtClean="0"/>
          </a:p>
          <a:p>
            <a:r>
              <a:rPr lang="hr-HR" smtClean="0"/>
              <a:t>prestanak obveznopravnog odnosa zbog nemogućnosti ispunjenja</a:t>
            </a:r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r-HR" smtClean="0"/>
              <a:t>ispunjenje obveze je moguće, ali je ono zbog izvanrednih i nepredvidivih okolnosti za jednu stranu postalo pretjerano otežano ili bi joj nanijelo pretjerano veliki gubitak</a:t>
            </a:r>
          </a:p>
          <a:p>
            <a:endParaRPr lang="hr-HR" smtClean="0"/>
          </a:p>
          <a:p>
            <a:r>
              <a:rPr lang="hr-HR" smtClean="0"/>
              <a:t>izmjena ili raskid ugovora</a:t>
            </a:r>
            <a:endParaRPr lang="hr-H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Opći uvjeti ugovora V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mtClean="0"/>
              <a:t>opći  uvjeti ugovora i posebne pogodbe (posebne odredbe ugovora)</a:t>
            </a:r>
          </a:p>
          <a:p>
            <a:pPr lvl="1"/>
            <a:endParaRPr lang="hr-HR" smtClean="0"/>
          </a:p>
          <a:p>
            <a:pPr lvl="1"/>
            <a:r>
              <a:rPr lang="hr-HR" smtClean="0"/>
              <a:t>o</a:t>
            </a:r>
            <a:r>
              <a:rPr lang="en-US" smtClean="0"/>
              <a:t>pći uvjeti ugovora dopunjuju posebne pogodbe </a:t>
            </a:r>
            <a:endParaRPr lang="hr-HR" smtClean="0"/>
          </a:p>
          <a:p>
            <a:pPr lvl="1"/>
            <a:endParaRPr lang="hr-HR" smtClean="0"/>
          </a:p>
          <a:p>
            <a:pPr lvl="1"/>
            <a:r>
              <a:rPr lang="hr-HR" smtClean="0"/>
              <a:t>o</a:t>
            </a:r>
            <a:r>
              <a:rPr lang="en-US" smtClean="0"/>
              <a:t>pći uvjeti ugovora obvezuju kao </a:t>
            </a:r>
            <a:r>
              <a:rPr lang="hr-HR" smtClean="0"/>
              <a:t>i </a:t>
            </a:r>
            <a:r>
              <a:rPr lang="en-US" smtClean="0"/>
              <a:t>posebne pogodbe </a:t>
            </a:r>
            <a:endParaRPr lang="hr-HR" smtClean="0"/>
          </a:p>
          <a:p>
            <a:pPr lvl="1"/>
            <a:endParaRPr lang="hr-HR" smtClean="0"/>
          </a:p>
          <a:p>
            <a:pPr lvl="1"/>
            <a:r>
              <a:rPr lang="hr-HR" smtClean="0"/>
              <a:t>u slučaju neslaganja </a:t>
            </a:r>
            <a:r>
              <a:rPr lang="hr-HR" smtClean="0">
                <a:latin typeface="Times New Roman"/>
                <a:cs typeface="Times New Roman"/>
              </a:rPr>
              <a:t>→</a:t>
            </a:r>
            <a:r>
              <a:rPr lang="hr-HR" smtClean="0"/>
              <a:t> vrijede posebne pogodbe</a:t>
            </a:r>
          </a:p>
          <a:p>
            <a:endParaRPr lang="hr-HR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Ništetnost pojedinih odredaba općih uvjeta ugovora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mtClean="0"/>
              <a:t>načelo savjesnosti i poštenja</a:t>
            </a:r>
          </a:p>
          <a:p>
            <a:r>
              <a:rPr lang="hr-HR" smtClean="0"/>
              <a:t>očigledna neravnopravnost u pravima i obvezama strana</a:t>
            </a:r>
          </a:p>
          <a:p>
            <a:r>
              <a:rPr lang="hr-HR" smtClean="0"/>
              <a:t>ugrožavanje svrhe sklopljenog ugovora</a:t>
            </a:r>
          </a:p>
          <a:p>
            <a:r>
              <a:rPr lang="hr-HR" smtClean="0"/>
              <a:t>relevantni kriteriji za ocjenu ništetnosti</a:t>
            </a:r>
          </a:p>
          <a:p>
            <a:r>
              <a:rPr lang="hr-HR" smtClean="0"/>
              <a:t>neprimjena odredaba o ništetnosti</a:t>
            </a:r>
          </a:p>
          <a:p>
            <a:pPr lvl="1"/>
            <a:r>
              <a:rPr lang="hr-HR" smtClean="0"/>
              <a:t>sadržaj preuzet iz važećih propisa</a:t>
            </a:r>
          </a:p>
          <a:p>
            <a:pPr lvl="1"/>
            <a:r>
              <a:rPr lang="hr-HR" smtClean="0"/>
              <a:t>ako se prije sklapanja ugovora pojedinačno pregovaralo</a:t>
            </a:r>
          </a:p>
          <a:p>
            <a:pPr lvl="1"/>
            <a:r>
              <a:rPr lang="hr-HR" smtClean="0"/>
              <a:t>odredbe o predmetu i cijeni ako su jasne, razumljive i lako uočljive</a:t>
            </a:r>
            <a:endParaRPr lang="hr-H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smtClean="0"/>
              <a:t>Battle of forms </a:t>
            </a:r>
            <a:r>
              <a:rPr lang="hr-HR" smtClean="0"/>
              <a:t>I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nesklad općih uvjeta ugovornih strana</a:t>
            </a:r>
          </a:p>
          <a:p>
            <a:pPr lvl="1"/>
            <a:endParaRPr lang="hr-HR" smtClean="0"/>
          </a:p>
          <a:p>
            <a:pPr lvl="1"/>
            <a:r>
              <a:rPr lang="hr-HR" smtClean="0"/>
              <a:t>prihvat ponude?</a:t>
            </a:r>
          </a:p>
          <a:p>
            <a:pPr lvl="1"/>
            <a:r>
              <a:rPr lang="hr-HR" smtClean="0"/>
              <a:t>protuponuda?</a:t>
            </a:r>
          </a:p>
          <a:p>
            <a:pPr lvl="1"/>
            <a:r>
              <a:rPr lang="hr-HR" smtClean="0"/>
              <a:t>relevantnost istraživanja stranačke namjere?</a:t>
            </a:r>
          </a:p>
          <a:p>
            <a:pPr lvl="1"/>
            <a:r>
              <a:rPr lang="hr-HR" smtClean="0"/>
              <a:t>kada opći uvjeti jedne strane ne uređuju pitanje koje (različito od relevantnih dispozitivnih propisa) uređuju opći uvjeti druge strane?</a:t>
            </a:r>
            <a:endParaRPr lang="hr-H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smtClean="0"/>
              <a:t>Battle of forms </a:t>
            </a:r>
            <a:r>
              <a:rPr lang="hr-HR" smtClean="0"/>
              <a:t>II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teorija posljednje riječi (</a:t>
            </a:r>
            <a:r>
              <a:rPr lang="hr-HR" i="1" smtClean="0"/>
              <a:t>last shot theory</a:t>
            </a:r>
            <a:r>
              <a:rPr lang="hr-HR" smtClean="0"/>
              <a:t>)</a:t>
            </a:r>
          </a:p>
          <a:p>
            <a:endParaRPr lang="hr-HR" smtClean="0"/>
          </a:p>
          <a:p>
            <a:r>
              <a:rPr lang="hr-HR" smtClean="0"/>
              <a:t>teorija prve riječi (</a:t>
            </a:r>
            <a:r>
              <a:rPr lang="hr-HR" i="1" smtClean="0"/>
              <a:t>first shot theory</a:t>
            </a:r>
            <a:r>
              <a:rPr lang="hr-HR" smtClean="0"/>
              <a:t>)</a:t>
            </a:r>
          </a:p>
          <a:p>
            <a:endParaRPr lang="hr-HR" smtClean="0"/>
          </a:p>
          <a:p>
            <a:r>
              <a:rPr lang="hr-HR" smtClean="0"/>
              <a:t>teorija međusobnog isključivanja (</a:t>
            </a:r>
            <a:r>
              <a:rPr lang="hr-HR" i="1" smtClean="0"/>
              <a:t>knock-out theory</a:t>
            </a:r>
            <a:r>
              <a:rPr lang="hr-HR" smtClean="0"/>
              <a:t>)</a:t>
            </a:r>
          </a:p>
          <a:p>
            <a:endParaRPr lang="hr-HR" smtClean="0"/>
          </a:p>
          <a:p>
            <a:r>
              <a:rPr lang="hr-HR" smtClean="0"/>
              <a:t>teorija “najboljeg očitovanja”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Klauzula promijenjenih okolnosti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hr-HR" i="1" smtClean="0"/>
          </a:p>
          <a:p>
            <a:pPr>
              <a:lnSpc>
                <a:spcPct val="90000"/>
              </a:lnSpc>
            </a:pPr>
            <a:r>
              <a:rPr lang="hr-HR" i="1" smtClean="0"/>
              <a:t>clausula rebus sic stantibus</a:t>
            </a:r>
          </a:p>
          <a:p>
            <a:pPr>
              <a:lnSpc>
                <a:spcPct val="90000"/>
              </a:lnSpc>
            </a:pPr>
            <a:endParaRPr lang="hr-HR" smtClean="0"/>
          </a:p>
          <a:p>
            <a:pPr>
              <a:lnSpc>
                <a:spcPct val="90000"/>
              </a:lnSpc>
            </a:pPr>
            <a:r>
              <a:rPr lang="hr-HR" smtClean="0"/>
              <a:t>izvanredne, nepredvidive, neizbježne i nesavladive okolnosti</a:t>
            </a:r>
          </a:p>
          <a:p>
            <a:pPr lvl="1">
              <a:lnSpc>
                <a:spcPct val="90000"/>
              </a:lnSpc>
            </a:pPr>
            <a:r>
              <a:rPr lang="hr-HR" smtClean="0"/>
              <a:t>kakve okolnosti mogu doći u obzir?</a:t>
            </a:r>
          </a:p>
          <a:p>
            <a:pPr lvl="1">
              <a:lnSpc>
                <a:spcPct val="90000"/>
              </a:lnSpc>
            </a:pPr>
            <a:r>
              <a:rPr lang="hr-HR" smtClean="0"/>
              <a:t>što ako strana sama uzrokuje nastajanje promijenjene okolnosti?</a:t>
            </a:r>
          </a:p>
          <a:p>
            <a:pPr lvl="1">
              <a:lnSpc>
                <a:spcPct val="90000"/>
              </a:lnSpc>
            </a:pPr>
            <a:r>
              <a:rPr lang="hr-HR" smtClean="0"/>
              <a:t>u kojem vremenskom razdoblju mora doći do izmijenjenih okolnosti?</a:t>
            </a:r>
          </a:p>
          <a:p>
            <a:pPr>
              <a:lnSpc>
                <a:spcPct val="90000"/>
              </a:lnSpc>
            </a:pPr>
            <a:endParaRPr lang="hr-HR" smtClean="0"/>
          </a:p>
          <a:p>
            <a:pPr>
              <a:lnSpc>
                <a:spcPct val="90000"/>
              </a:lnSpc>
            </a:pPr>
            <a:endParaRPr lang="hr-HR" smtClean="0"/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Klauzula promijenjenih okolnosti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hr-HR" smtClean="0"/>
              <a:t>posljedice promjenjenih okolnosti</a:t>
            </a:r>
          </a:p>
          <a:p>
            <a:pPr lvl="1">
              <a:lnSpc>
                <a:spcPct val="90000"/>
              </a:lnSpc>
            </a:pPr>
            <a:r>
              <a:rPr lang="hr-HR" smtClean="0"/>
              <a:t>pretjerano otežano ispunjenje obveze</a:t>
            </a:r>
          </a:p>
          <a:p>
            <a:pPr lvl="1">
              <a:lnSpc>
                <a:spcPct val="90000"/>
              </a:lnSpc>
            </a:pPr>
            <a:r>
              <a:rPr lang="hr-HR" smtClean="0"/>
              <a:t>nanošenje pretjerano velikog gubitka</a:t>
            </a:r>
          </a:p>
          <a:p>
            <a:pPr>
              <a:lnSpc>
                <a:spcPct val="90000"/>
              </a:lnSpc>
            </a:pPr>
            <a:endParaRPr lang="hr-HR" smtClean="0"/>
          </a:p>
          <a:p>
            <a:pPr>
              <a:lnSpc>
                <a:spcPct val="90000"/>
              </a:lnSpc>
            </a:pPr>
            <a:r>
              <a:rPr lang="hr-HR" smtClean="0"/>
              <a:t>izmjena ugovora / raskid ugovora</a:t>
            </a:r>
          </a:p>
          <a:p>
            <a:pPr lvl="1">
              <a:lnSpc>
                <a:spcPct val="90000"/>
              </a:lnSpc>
            </a:pPr>
            <a:r>
              <a:rPr lang="hr-HR" smtClean="0"/>
              <a:t>pravična izmjena odgovarajuće odredbe ugovora</a:t>
            </a:r>
          </a:p>
          <a:p>
            <a:pPr lvl="1">
              <a:lnSpc>
                <a:spcPct val="90000"/>
              </a:lnSpc>
            </a:pPr>
            <a:r>
              <a:rPr lang="hr-HR" smtClean="0"/>
              <a:t>naknada pravičnog dijela štete</a:t>
            </a:r>
          </a:p>
          <a:p>
            <a:pPr lvl="1">
              <a:lnSpc>
                <a:spcPct val="90000"/>
              </a:lnSpc>
            </a:pPr>
            <a:endParaRPr lang="hr-HR" smtClean="0"/>
          </a:p>
          <a:p>
            <a:pPr>
              <a:lnSpc>
                <a:spcPct val="90000"/>
              </a:lnSpc>
            </a:pPr>
            <a:r>
              <a:rPr lang="hr-HR" smtClean="0"/>
              <a:t>dužnost obavještavanja</a:t>
            </a:r>
          </a:p>
          <a:p>
            <a:pPr>
              <a:lnSpc>
                <a:spcPct val="90000"/>
              </a:lnSpc>
            </a:pPr>
            <a:endParaRPr lang="hr-HR" smtClean="0"/>
          </a:p>
          <a:p>
            <a:pPr>
              <a:lnSpc>
                <a:spcPct val="90000"/>
              </a:lnSpc>
            </a:pPr>
            <a:r>
              <a:rPr lang="hr-HR" smtClean="0"/>
              <a:t>sud raskida ugovor</a:t>
            </a:r>
          </a:p>
          <a:p>
            <a:pPr>
              <a:lnSpc>
                <a:spcPct val="90000"/>
              </a:lnSpc>
            </a:pPr>
            <a:endParaRPr lang="hr-HR" smtClean="0"/>
          </a:p>
          <a:p>
            <a:pPr>
              <a:lnSpc>
                <a:spcPct val="90000"/>
              </a:lnSpc>
            </a:pPr>
            <a:endParaRPr lang="hr-HR" smtClean="0"/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Klauzula promijenjenih okolnosti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mtClean="0"/>
              <a:t>s</a:t>
            </a:r>
            <a:r>
              <a:rPr lang="en-US" smtClean="0"/>
              <a:t>trane se mogu ugovorom unaprijed odreći pozivanja na određene promijenjene okolnosti, osim ako je to u opreci s načelom savjesnosti i poštenja</a:t>
            </a:r>
            <a:endParaRPr lang="hr-HR" smtClean="0"/>
          </a:p>
          <a:p>
            <a:pPr lvl="1"/>
            <a:endParaRPr lang="hr-HR" smtClean="0"/>
          </a:p>
          <a:p>
            <a:pPr lvl="1"/>
            <a:r>
              <a:rPr lang="hr-HR" smtClean="0"/>
              <a:t>prisilan propis?</a:t>
            </a:r>
          </a:p>
          <a:p>
            <a:pPr lvl="1"/>
            <a:r>
              <a:rPr lang="hr-HR" smtClean="0"/>
              <a:t>mogu li se obje strane unaprijed odreći pozivanja na određene promijenjene okolnosti?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Viša sila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mtClean="0"/>
              <a:t>vis maior, force majeure, Act of God</a:t>
            </a:r>
          </a:p>
          <a:p>
            <a:r>
              <a:rPr lang="hr-HR" smtClean="0"/>
              <a:t>nema opće definicije u ZOO</a:t>
            </a:r>
          </a:p>
          <a:p>
            <a:pPr lvl="1"/>
            <a:r>
              <a:rPr lang="hr-HR" smtClean="0"/>
              <a:t>v. čl. 343; čl. 373; čl. 902; čl. 1067</a:t>
            </a:r>
          </a:p>
          <a:p>
            <a:r>
              <a:rPr lang="hr-HR" smtClean="0"/>
              <a:t>vanjske, izvanredne i nepredvidive okolnosti</a:t>
            </a:r>
          </a:p>
          <a:p>
            <a:r>
              <a:rPr lang="hr-HR" smtClean="0"/>
              <a:t>relevantan trenutak nastanka takvih okolnosti – poslije sklapanja ugovora</a:t>
            </a:r>
          </a:p>
          <a:p>
            <a:r>
              <a:rPr lang="hr-HR" smtClean="0"/>
              <a:t>nemogućnost sprječavanja, otklanjanja ili izbjegavanja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Viša sila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smtClean="0"/>
              <a:t>Oslobođenje dužnika od odgovornosti (čl. 343 ZOO)</a:t>
            </a:r>
            <a:endParaRPr lang="hr-HR" smtClean="0"/>
          </a:p>
          <a:p>
            <a:endParaRPr lang="hr-HR" smtClean="0"/>
          </a:p>
          <a:p>
            <a:pPr lvl="1"/>
            <a:r>
              <a:rPr lang="hr-HR" smtClean="0"/>
              <a:t>Dužnik se oslobađa odgovornosti za štetu ako dokaže da nije mogao ispuniti svoju obvezu, odnosno da je zakasnio s ispunjenjem obveze zbog vanjskih, izvanrednih i nepredvidivih okolnosti nastalih poslije sklapanja ugovora koje nije mogao spriječiti, otkloniti ili izbjeći.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Nemogućnost ispunjenja 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Kad je ispunjenje obveze jedne strane u dvostranoobveznom ugovoru postalo nemoguće zbog </a:t>
            </a:r>
            <a:r>
              <a:rPr lang="en-US" u="sng" smtClean="0"/>
              <a:t>izvanrednih</a:t>
            </a:r>
            <a:r>
              <a:rPr lang="en-US" smtClean="0"/>
              <a:t> </a:t>
            </a:r>
            <a:r>
              <a:rPr lang="en-US" u="sng" smtClean="0"/>
              <a:t>vanjskih</a:t>
            </a:r>
            <a:r>
              <a:rPr lang="en-US" smtClean="0"/>
              <a:t> događaja nastalih </a:t>
            </a:r>
            <a:r>
              <a:rPr lang="en-US" u="sng" smtClean="0"/>
              <a:t>nakon sklapanja ugovora a prije dospjelosti obveze</a:t>
            </a:r>
            <a:r>
              <a:rPr lang="en-US" smtClean="0"/>
              <a:t>, </a:t>
            </a:r>
            <a:r>
              <a:rPr lang="en-US" u="sng" smtClean="0"/>
              <a:t>koji se u vrijeme sklapanja ugovora nisu mogli predvidjeti</a:t>
            </a:r>
            <a:r>
              <a:rPr lang="en-US" smtClean="0"/>
              <a:t>, </a:t>
            </a:r>
            <a:r>
              <a:rPr lang="en-US" u="sng" smtClean="0"/>
              <a:t>niti ih je ugovorna strana mogla spriječiti,</a:t>
            </a:r>
            <a:r>
              <a:rPr lang="en-US" smtClean="0"/>
              <a:t> </a:t>
            </a:r>
            <a:r>
              <a:rPr lang="en-US" u="sng" smtClean="0"/>
              <a:t>izbjeći ili otkloniti </a:t>
            </a:r>
            <a:r>
              <a:rPr lang="en-US" smtClean="0"/>
              <a:t>te za koje nije odgovorna ni jedna ni druga strana, gasi se i obveza druge strane, a ako je ova nešto ispunila od svoje obveze, može zahtijevati vraćanje po pravilima o vraćanju stečenog bez osnove.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Nemogućnost ispunjenja 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U slučaju </a:t>
            </a:r>
            <a:r>
              <a:rPr lang="en-US" u="sng" smtClean="0"/>
              <a:t>djelomične nemogućnosti ispunjenja</a:t>
            </a:r>
            <a:r>
              <a:rPr lang="en-US" smtClean="0"/>
              <a:t> zbog događaja za koji nije odgovorna ni jedna ni druga strana, druga strana može raskinuti ugovor ako djelomično ispunjenje ne odgovara njezinim potrebama, inače ugovor ostaje na snazi, a druga strana ima pravo zahtijevati razmjerno smanjenje svoje obveze.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3344</TotalTime>
  <Words>1049</Words>
  <Application>Microsoft Office PowerPoint</Application>
  <PresentationFormat>Prikaz na zaslonu (4:3)</PresentationFormat>
  <Paragraphs>162</Paragraphs>
  <Slides>23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8" baseType="lpstr">
      <vt:lpstr>Calibri</vt:lpstr>
      <vt:lpstr>Rockwell</vt:lpstr>
      <vt:lpstr>Times New Roman</vt:lpstr>
      <vt:lpstr>Wingdings 2</vt:lpstr>
      <vt:lpstr>Foundry</vt:lpstr>
      <vt:lpstr>PowerPointova prezentacija</vt:lpstr>
      <vt:lpstr>PowerPointova prezentacija</vt:lpstr>
      <vt:lpstr>Klauzula promijenjenih okolnosti</vt:lpstr>
      <vt:lpstr>Klauzula promijenjenih okolnosti</vt:lpstr>
      <vt:lpstr>Klauzula promijenjenih okolnosti</vt:lpstr>
      <vt:lpstr>Viša sila</vt:lpstr>
      <vt:lpstr>Viša sila</vt:lpstr>
      <vt:lpstr>Nemogućnost ispunjenja I</vt:lpstr>
      <vt:lpstr>Nemogućnost ispunjenja I</vt:lpstr>
      <vt:lpstr>Ugovorna kazna I</vt:lpstr>
      <vt:lpstr>Ugovorna kazna II</vt:lpstr>
      <vt:lpstr>Ugovorna kazna III</vt:lpstr>
      <vt:lpstr>Ugovorna kazna IV</vt:lpstr>
      <vt:lpstr>Penali</vt:lpstr>
      <vt:lpstr>Opći uvjeti ugovora I</vt:lpstr>
      <vt:lpstr>Formularni ugovori</vt:lpstr>
      <vt:lpstr>Opći uvjeti ugovora II</vt:lpstr>
      <vt:lpstr>Opći uvjeti ugovora III</vt:lpstr>
      <vt:lpstr>Opći uvjeti ugovora IV</vt:lpstr>
      <vt:lpstr>Opći uvjeti ugovora V</vt:lpstr>
      <vt:lpstr>Ništetnost pojedinih odredaba općih uvjeta ugovora</vt:lpstr>
      <vt:lpstr>Battle of forms I</vt:lpstr>
      <vt:lpstr>Battle of forms II</vt:lpstr>
    </vt:vector>
  </TitlesOfParts>
  <Company>Pravni Fakultet u Zagrebu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Klauzula promijenjenih okolnosti</dc:title>
  <dc:creator>Nina Tepeš</dc:creator>
  <cp:lastModifiedBy>Admin</cp:lastModifiedBy>
  <cp:revision>126</cp:revision>
  <dcterms:created xsi:type="dcterms:W3CDTF">2009-10-29T10:44:22Z</dcterms:created>
  <dcterms:modified xsi:type="dcterms:W3CDTF">2015-02-05T09:41:07Z</dcterms:modified>
</cp:coreProperties>
</file>