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7" r:id="rId8"/>
    <p:sldId id="266" r:id="rId9"/>
    <p:sldId id="268" r:id="rId10"/>
    <p:sldId id="269" r:id="rId11"/>
    <p:sldId id="265" r:id="rId12"/>
    <p:sldId id="270" r:id="rId13"/>
    <p:sldId id="271" r:id="rId14"/>
    <p:sldId id="263" r:id="rId15"/>
    <p:sldId id="264" r:id="rId16"/>
    <p:sldId id="272" r:id="rId17"/>
    <p:sldId id="273" r:id="rId18"/>
    <p:sldId id="274" r:id="rId19"/>
    <p:sldId id="276" r:id="rId20"/>
    <p:sldId id="275" r:id="rId21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r-HR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45F83C-2FB4-4427-A40A-9FD27041D978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3401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8C4706-A2DB-43F4-9173-CDE4FE805E1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5BFB9A-A770-4D49-A3F2-0CC8D632BC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310136-F10F-49AF-B322-2F4181A4D4D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AB1C5F-CB17-4E5D-9A03-9C038E0E04F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EBB05FD-8261-4D70-A4E7-E7A2E176A57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BA5A3B8-0BCB-4D04-B25E-BFF787E5465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752E126-C2EC-4ECB-B740-6E4FEBE1BC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6BBBA-A391-4FCB-852B-8FFF5B4D9F7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46E47B-3247-494E-B6FC-5821488A29F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9" name="Rezervirano mjesto datum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8F3E383-8B6C-4C40-81FD-15678F5889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43C6A4C-4C4F-487B-8B48-C6428F05711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3F4F100-2ADF-4E42-BD48-69C219EC646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Opći učinci ugovora 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prava i obveze za ugovorne strane</a:t>
            </a:r>
          </a:p>
          <a:p>
            <a:pPr lvl="1"/>
            <a:r>
              <a:rPr lang="hr-HR"/>
              <a:t>i pravne i fizičke</a:t>
            </a:r>
          </a:p>
          <a:p>
            <a:pPr lvl="1"/>
            <a:r>
              <a:rPr lang="hr-HR"/>
              <a:t>i osobno i preko punomoćnika (zastupnika)</a:t>
            </a:r>
          </a:p>
          <a:p>
            <a:pPr lvl="1"/>
            <a:r>
              <a:rPr lang="hr-HR"/>
              <a:t>posebnosti kod pravne osobe </a:t>
            </a:r>
          </a:p>
          <a:p>
            <a:pPr lvl="1"/>
            <a:r>
              <a:rPr lang="hr-HR"/>
              <a:t>univerzalni pravni sljednici (pravne osobe i statusne promjene)</a:t>
            </a:r>
          </a:p>
          <a:p>
            <a:pPr lvl="2"/>
            <a:r>
              <a:rPr lang="hr-HR"/>
              <a:t>ugovorne odredbe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Uračunavanje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kako odredi dužnik</a:t>
            </a:r>
          </a:p>
          <a:p>
            <a:r>
              <a:rPr lang="hr-HR"/>
              <a:t>redoslijed dospjelosti</a:t>
            </a:r>
          </a:p>
          <a:p>
            <a:r>
              <a:rPr lang="hr-HR"/>
              <a:t>ako istodobno, prvo najmanje osigurane, najteže za dužnika</a:t>
            </a:r>
          </a:p>
          <a:p>
            <a:r>
              <a:rPr lang="hr-HR"/>
              <a:t>kako su nastale</a:t>
            </a:r>
          </a:p>
          <a:p>
            <a:r>
              <a:rPr lang="hr-HR"/>
              <a:t>srazmjerno</a:t>
            </a:r>
          </a:p>
          <a:p>
            <a:r>
              <a:rPr lang="hr-HR"/>
              <a:t>troškovi, kamate, glavnica</a:t>
            </a:r>
          </a:p>
          <a:p>
            <a:endParaRPr lang="hr-H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Rok ispunjenja ugovora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nebitni sastojak</a:t>
            </a:r>
          </a:p>
          <a:p>
            <a:r>
              <a:rPr lang="hr-HR"/>
              <a:t>može biti određen kao bitni sastojak</a:t>
            </a:r>
          </a:p>
          <a:p>
            <a:r>
              <a:rPr lang="hr-HR"/>
              <a:t>posljedice neispunjenja u roku</a:t>
            </a:r>
          </a:p>
          <a:p>
            <a:pPr lvl="1"/>
            <a:r>
              <a:rPr lang="hr-HR"/>
              <a:t>ako je rok bitan sastojak</a:t>
            </a:r>
          </a:p>
          <a:p>
            <a:pPr lvl="1"/>
            <a:r>
              <a:rPr lang="hr-HR"/>
              <a:t>ako rok nije bitan sastojak</a:t>
            </a:r>
          </a:p>
          <a:p>
            <a:r>
              <a:rPr lang="hr-HR"/>
              <a:t>pravilo istovremenog ispunjenja</a:t>
            </a:r>
          </a:p>
          <a:p>
            <a:r>
              <a:rPr lang="hr-HR"/>
              <a:t>kada ispunjenje jedne strane postane neizvjesno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000"/>
              <a:t>Rok ispunjenja novčane obveze kod trgovačkih ugovora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ugovor</a:t>
            </a:r>
          </a:p>
          <a:p>
            <a:r>
              <a:rPr lang="hr-HR"/>
              <a:t>30 dana </a:t>
            </a:r>
          </a:p>
          <a:p>
            <a:pPr lvl="1"/>
            <a:r>
              <a:rPr lang="hr-HR"/>
              <a:t>od primitka računa i sl.</a:t>
            </a:r>
          </a:p>
          <a:p>
            <a:pPr lvl="1"/>
            <a:r>
              <a:rPr lang="hr-HR"/>
              <a:t>od kada je vjerovnik ispunio</a:t>
            </a:r>
          </a:p>
          <a:p>
            <a:pPr lvl="1"/>
            <a:r>
              <a:rPr lang="hr-HR"/>
              <a:t>od proteka roka za pregled robe</a:t>
            </a:r>
          </a:p>
          <a:p>
            <a:r>
              <a:rPr lang="hr-HR"/>
              <a:t>ništetna odredba koja određuje dulji rok, ako protivno savjesnosti i poštenju, neravnopravnost ugovornih strana</a:t>
            </a:r>
          </a:p>
          <a:p>
            <a:pPr lvl="1"/>
            <a:endParaRPr lang="hr-H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Mjesto ispunjenja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ugovor</a:t>
            </a:r>
          </a:p>
          <a:p>
            <a:r>
              <a:rPr lang="hr-HR"/>
              <a:t>novčane obveze</a:t>
            </a:r>
          </a:p>
          <a:p>
            <a:r>
              <a:rPr lang="hr-HR"/>
              <a:t>nenovčane obveze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Klauzula promijenjenih okolnosti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z="2800"/>
              <a:t>clausula rebus sic stantibus</a:t>
            </a:r>
          </a:p>
          <a:p>
            <a:pPr>
              <a:lnSpc>
                <a:spcPct val="90000"/>
              </a:lnSpc>
            </a:pPr>
            <a:r>
              <a:rPr lang="hr-HR" sz="2800"/>
              <a:t>okolnosti nakon sklapanja ugovora</a:t>
            </a:r>
          </a:p>
          <a:p>
            <a:pPr>
              <a:lnSpc>
                <a:spcPct val="90000"/>
              </a:lnSpc>
            </a:pPr>
            <a:r>
              <a:rPr lang="hr-HR" sz="2800"/>
              <a:t>otežavaju ispunjenje jednoj strani</a:t>
            </a:r>
          </a:p>
          <a:p>
            <a:pPr>
              <a:lnSpc>
                <a:spcPct val="90000"/>
              </a:lnSpc>
            </a:pPr>
            <a:r>
              <a:rPr lang="hr-HR" sz="2800"/>
              <a:t>ne može se ostvariti svrha ugovora</a:t>
            </a:r>
          </a:p>
          <a:p>
            <a:pPr>
              <a:lnSpc>
                <a:spcPct val="90000"/>
              </a:lnSpc>
            </a:pPr>
            <a:r>
              <a:rPr lang="hr-HR" sz="2800"/>
              <a:t>nepravično bi bilo održati ga na snazi</a:t>
            </a:r>
          </a:p>
          <a:p>
            <a:pPr>
              <a:lnSpc>
                <a:spcPct val="90000"/>
              </a:lnSpc>
            </a:pPr>
            <a:r>
              <a:rPr lang="hr-HR" sz="2800"/>
              <a:t>nepredvidivost</a:t>
            </a:r>
          </a:p>
          <a:p>
            <a:pPr>
              <a:lnSpc>
                <a:spcPct val="90000"/>
              </a:lnSpc>
            </a:pPr>
            <a:r>
              <a:rPr lang="hr-HR" sz="2800"/>
              <a:t>obavještavanje</a:t>
            </a:r>
          </a:p>
          <a:p>
            <a:pPr>
              <a:lnSpc>
                <a:spcPct val="90000"/>
              </a:lnSpc>
            </a:pPr>
            <a:r>
              <a:rPr lang="hr-HR" sz="2800"/>
              <a:t>pristanak druge strane</a:t>
            </a:r>
          </a:p>
          <a:p>
            <a:pPr>
              <a:lnSpc>
                <a:spcPct val="90000"/>
              </a:lnSpc>
            </a:pPr>
            <a:r>
              <a:rPr lang="hr-HR" sz="2800"/>
              <a:t>sud raskida ugovor</a:t>
            </a:r>
          </a:p>
          <a:p>
            <a:pPr>
              <a:lnSpc>
                <a:spcPct val="90000"/>
              </a:lnSpc>
            </a:pPr>
            <a:endParaRPr lang="hr-HR" sz="2800"/>
          </a:p>
          <a:p>
            <a:pPr>
              <a:lnSpc>
                <a:spcPct val="90000"/>
              </a:lnSpc>
            </a:pPr>
            <a:endParaRPr lang="hr-HR" sz="280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Viša sila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vis maior, force majeure, Act of God</a:t>
            </a:r>
          </a:p>
          <a:p>
            <a:r>
              <a:rPr lang="hr-HR"/>
              <a:t>isključenje protupravnosti, isključenje odgovornosti za štetu</a:t>
            </a:r>
          </a:p>
          <a:p>
            <a:r>
              <a:rPr lang="hr-HR"/>
              <a:t>nema opće definicije u ZOO (v. čl. 343)</a:t>
            </a:r>
          </a:p>
          <a:p>
            <a:r>
              <a:rPr lang="hr-HR"/>
              <a:t>vanjski događaj</a:t>
            </a:r>
          </a:p>
          <a:p>
            <a:r>
              <a:rPr lang="hr-HR"/>
              <a:t>nepredvidivost </a:t>
            </a:r>
          </a:p>
          <a:p>
            <a:r>
              <a:rPr lang="hr-HR"/>
              <a:t>neotklonjivost, neizbježnost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Zakašnjenje dužnika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dospjelost</a:t>
            </a:r>
          </a:p>
          <a:p>
            <a:r>
              <a:rPr lang="hr-HR"/>
              <a:t>ugovor</a:t>
            </a:r>
          </a:p>
          <a:p>
            <a:r>
              <a:rPr lang="hr-HR"/>
              <a:t>kada vjerovnik pozove dužnika</a:t>
            </a:r>
          </a:p>
          <a:p>
            <a:r>
              <a:rPr lang="hr-HR"/>
              <a:t>posljedice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Zakašnjenje vjerovnika I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odbije primitak ispunjenja ili svojim ponašanjem spriječi ispunjenje</a:t>
            </a:r>
          </a:p>
          <a:p>
            <a:r>
              <a:rPr lang="hr-HR"/>
              <a:t>ne nudi ispunjenje svoje obveze </a:t>
            </a:r>
          </a:p>
          <a:p>
            <a:r>
              <a:rPr lang="hr-HR"/>
              <a:t>učinci </a:t>
            </a:r>
          </a:p>
          <a:p>
            <a:pPr lvl="1"/>
            <a:r>
              <a:rPr lang="hr-HR"/>
              <a:t>rizik</a:t>
            </a:r>
          </a:p>
          <a:p>
            <a:pPr lvl="1"/>
            <a:r>
              <a:rPr lang="hr-HR"/>
              <a:t>kamate</a:t>
            </a:r>
          </a:p>
          <a:p>
            <a:pPr lvl="1"/>
            <a:r>
              <a:rPr lang="hr-HR"/>
              <a:t>zakašnjenje dužnika</a:t>
            </a:r>
          </a:p>
          <a:p>
            <a:pPr lvl="1"/>
            <a:r>
              <a:rPr lang="hr-HR"/>
              <a:t>troškovi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Zakašnjenje vjerovnika II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z="2800"/>
              <a:t>polaganje stvari kod suda ili ovlaštene osobe</a:t>
            </a:r>
          </a:p>
          <a:p>
            <a:pPr lvl="1">
              <a:lnSpc>
                <a:spcPct val="90000"/>
              </a:lnSpc>
            </a:pPr>
            <a:r>
              <a:rPr lang="hr-HR" sz="2400"/>
              <a:t>koji sud</a:t>
            </a:r>
          </a:p>
          <a:p>
            <a:pPr lvl="1">
              <a:lnSpc>
                <a:spcPct val="90000"/>
              </a:lnSpc>
            </a:pPr>
            <a:r>
              <a:rPr lang="hr-HR" sz="2400"/>
              <a:t>koja ovlaštena osoba (javno skladište – trg. ugovori)</a:t>
            </a:r>
          </a:p>
          <a:p>
            <a:pPr>
              <a:lnSpc>
                <a:spcPct val="90000"/>
              </a:lnSpc>
            </a:pPr>
            <a:r>
              <a:rPr lang="hr-HR" sz="2800"/>
              <a:t>obavijest dužniku</a:t>
            </a:r>
          </a:p>
          <a:p>
            <a:pPr>
              <a:lnSpc>
                <a:spcPct val="90000"/>
              </a:lnSpc>
            </a:pPr>
            <a:r>
              <a:rPr lang="hr-HR" sz="2800"/>
              <a:t>uzimanje stvari natrag</a:t>
            </a:r>
          </a:p>
          <a:p>
            <a:pPr>
              <a:lnSpc>
                <a:spcPct val="90000"/>
              </a:lnSpc>
            </a:pPr>
            <a:r>
              <a:rPr lang="hr-HR" sz="2800"/>
              <a:t>učinak polaganja</a:t>
            </a:r>
          </a:p>
          <a:p>
            <a:pPr lvl="1">
              <a:lnSpc>
                <a:spcPct val="90000"/>
              </a:lnSpc>
            </a:pPr>
            <a:r>
              <a:rPr lang="hr-HR" sz="2400"/>
              <a:t>prekid zakašnjenja</a:t>
            </a:r>
          </a:p>
          <a:p>
            <a:pPr lvl="1">
              <a:lnSpc>
                <a:spcPct val="90000"/>
              </a:lnSpc>
            </a:pPr>
            <a:r>
              <a:rPr lang="hr-HR" sz="2400"/>
              <a:t>rizik</a:t>
            </a:r>
          </a:p>
          <a:p>
            <a:pPr>
              <a:lnSpc>
                <a:spcPct val="90000"/>
              </a:lnSpc>
            </a:pPr>
            <a:r>
              <a:rPr lang="hr-HR" sz="2800"/>
              <a:t>prodaja umjesto polaganja</a:t>
            </a:r>
          </a:p>
          <a:p>
            <a:pPr lvl="1">
              <a:lnSpc>
                <a:spcPct val="90000"/>
              </a:lnSpc>
            </a:pPr>
            <a:r>
              <a:rPr lang="hr-HR" sz="2400"/>
              <a:t>način prodaje</a:t>
            </a:r>
            <a:endParaRPr lang="en-US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Ugovorna kazna I</a:t>
            </a: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z="2800"/>
              <a:t>novčani iznos ili druga materijalna korist</a:t>
            </a:r>
          </a:p>
          <a:p>
            <a:pPr>
              <a:lnSpc>
                <a:spcPct val="90000"/>
              </a:lnSpc>
            </a:pPr>
            <a:r>
              <a:rPr lang="hr-HR" sz="2800"/>
              <a:t>samo nenovčane obveze</a:t>
            </a:r>
          </a:p>
          <a:p>
            <a:pPr>
              <a:lnSpc>
                <a:spcPct val="90000"/>
              </a:lnSpc>
            </a:pPr>
            <a:r>
              <a:rPr lang="hr-HR" sz="2800"/>
              <a:t>zakašnjenje, neispunjenje, neuredno ispunjenje</a:t>
            </a:r>
          </a:p>
          <a:p>
            <a:pPr>
              <a:lnSpc>
                <a:spcPct val="90000"/>
              </a:lnSpc>
            </a:pPr>
            <a:r>
              <a:rPr lang="hr-HR" sz="2800"/>
              <a:t>način određivanja</a:t>
            </a:r>
          </a:p>
          <a:p>
            <a:pPr>
              <a:lnSpc>
                <a:spcPct val="90000"/>
              </a:lnSpc>
            </a:pPr>
            <a:r>
              <a:rPr lang="hr-HR" sz="2800"/>
              <a:t>akcesornost</a:t>
            </a:r>
          </a:p>
          <a:p>
            <a:pPr>
              <a:lnSpc>
                <a:spcPct val="90000"/>
              </a:lnSpc>
            </a:pPr>
            <a:r>
              <a:rPr lang="hr-HR" sz="2800"/>
              <a:t>prava vjerovnika</a:t>
            </a:r>
          </a:p>
          <a:p>
            <a:pPr>
              <a:lnSpc>
                <a:spcPct val="90000"/>
              </a:lnSpc>
            </a:pPr>
            <a:r>
              <a:rPr lang="hr-HR" sz="2800"/>
              <a:t>sudsko smanjivanje ugovorne kazne</a:t>
            </a:r>
          </a:p>
          <a:p>
            <a:pPr>
              <a:lnSpc>
                <a:spcPct val="90000"/>
              </a:lnSpc>
            </a:pPr>
            <a:r>
              <a:rPr lang="hr-HR" sz="2800"/>
              <a:t>odnos ugovorne kazne i štete</a:t>
            </a:r>
          </a:p>
          <a:p>
            <a:pPr>
              <a:lnSpc>
                <a:spcPct val="90000"/>
              </a:lnSpc>
            </a:pPr>
            <a:r>
              <a:rPr lang="hr-HR" sz="2800"/>
              <a:t>liquidated damages</a:t>
            </a:r>
            <a:endParaRPr 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Opći učinci ugovora II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/>
              <a:t>Pacta sunt servanda</a:t>
            </a:r>
          </a:p>
          <a:p>
            <a:pPr lvl="1">
              <a:lnSpc>
                <a:spcPct val="90000"/>
              </a:lnSpc>
            </a:pPr>
            <a:r>
              <a:rPr lang="hr-HR"/>
              <a:t>sudionici u obveznim odnosima dužni su ispunjavati ugovorne obveze</a:t>
            </a:r>
          </a:p>
          <a:p>
            <a:pPr>
              <a:lnSpc>
                <a:spcPct val="90000"/>
              </a:lnSpc>
            </a:pPr>
            <a:r>
              <a:rPr lang="hr-HR"/>
              <a:t>favor contractus</a:t>
            </a:r>
          </a:p>
          <a:p>
            <a:pPr>
              <a:lnSpc>
                <a:spcPct val="90000"/>
              </a:lnSpc>
            </a:pPr>
            <a:r>
              <a:rPr lang="hr-HR"/>
              <a:t>odgovornost za materijalne i pravne nedostatke – pravila o prodaji</a:t>
            </a:r>
          </a:p>
          <a:p>
            <a:pPr>
              <a:lnSpc>
                <a:spcPct val="90000"/>
              </a:lnSpc>
            </a:pPr>
            <a:r>
              <a:rPr lang="hr-HR"/>
              <a:t>istodobnost ispunjenja – prigovor neispunjenja</a:t>
            </a:r>
          </a:p>
          <a:p>
            <a:pPr>
              <a:lnSpc>
                <a:spcPct val="90000"/>
              </a:lnSpc>
            </a:pPr>
            <a:r>
              <a:rPr lang="hr-HR"/>
              <a:t>neizvjesnost ispunjenja</a:t>
            </a:r>
          </a:p>
          <a:p>
            <a:pPr>
              <a:lnSpc>
                <a:spcPct val="90000"/>
              </a:lnSpc>
            </a:pPr>
            <a:endParaRPr lang="hr-H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Ostali načini prestanka obveze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prijeboj</a:t>
            </a:r>
          </a:p>
          <a:p>
            <a:r>
              <a:rPr lang="hr-HR"/>
              <a:t>otpust duga</a:t>
            </a:r>
          </a:p>
          <a:p>
            <a:r>
              <a:rPr lang="hr-HR"/>
              <a:t>sjedinjenje</a:t>
            </a:r>
          </a:p>
          <a:p>
            <a:r>
              <a:rPr lang="hr-HR"/>
              <a:t>nemogućnost ispunjenja</a:t>
            </a:r>
          </a:p>
          <a:p>
            <a:r>
              <a:rPr lang="hr-HR"/>
              <a:t>protek vremena</a:t>
            </a:r>
          </a:p>
          <a:p>
            <a:r>
              <a:rPr lang="hr-HR"/>
              <a:t>otkaz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Ugovor i treće osobe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res inter alios acta</a:t>
            </a:r>
          </a:p>
          <a:p>
            <a:r>
              <a:rPr lang="hr-HR"/>
              <a:t>iznimke</a:t>
            </a:r>
          </a:p>
          <a:p>
            <a:pPr lvl="1"/>
            <a:r>
              <a:rPr lang="hr-HR"/>
              <a:t>ugovori u korist trećih</a:t>
            </a:r>
          </a:p>
          <a:p>
            <a:pPr lvl="1"/>
            <a:r>
              <a:rPr lang="hr-HR"/>
              <a:t>ugovori na teret trećih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Ugovor u korist trećih 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treći stječe vlastiti zahtjev</a:t>
            </a:r>
          </a:p>
          <a:p>
            <a:r>
              <a:rPr lang="hr-HR"/>
              <a:t>zahtjev ima i ugovaratelj</a:t>
            </a:r>
          </a:p>
          <a:p>
            <a:r>
              <a:rPr lang="hr-HR"/>
              <a:t>ne i kada je suugovaratelj samo izvršitelj</a:t>
            </a:r>
          </a:p>
          <a:p>
            <a:r>
              <a:rPr lang="hr-HR"/>
              <a:t>nije poseban ugovor, nego klauzula u ugovoru</a:t>
            </a:r>
          </a:p>
          <a:p>
            <a:r>
              <a:rPr lang="hr-HR"/>
              <a:t>dijeli sudbinu ugovora</a:t>
            </a:r>
          </a:p>
          <a:p>
            <a:r>
              <a:rPr lang="hr-HR"/>
              <a:t>ne mijenjaju se prava i obveze prema ugovoru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Ugovor u korist trećih II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nije potreban pristanak trećeg</a:t>
            </a:r>
          </a:p>
          <a:p>
            <a:r>
              <a:rPr lang="hr-HR"/>
              <a:t>treći može odbiti</a:t>
            </a:r>
          </a:p>
          <a:p>
            <a:r>
              <a:rPr lang="hr-HR"/>
              <a:t>ugovaratelj može opozvati, dok treći ne izjavi da prihvaća</a:t>
            </a:r>
          </a:p>
          <a:p>
            <a:r>
              <a:rPr lang="hr-HR"/>
              <a:t>prigovori dužnika – kao prema ugovaratelju</a:t>
            </a:r>
          </a:p>
          <a:p>
            <a:r>
              <a:rPr lang="hr-HR"/>
              <a:t>odnos ugovaratelja i trećeg se ne tiče suugovaratelja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Ugovori na teret trećih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treći nisu u obvezi</a:t>
            </a:r>
          </a:p>
          <a:p>
            <a:r>
              <a:rPr lang="hr-HR"/>
              <a:t>ugovaratelj odgovara suugovaratelju, ako treći ne ispuni</a:t>
            </a:r>
          </a:p>
          <a:p>
            <a:r>
              <a:rPr lang="hr-HR"/>
              <a:t>pitanje kakva je formulacija između ugovaratelja (obećanje da će treći učiniti, obećanje da će se ugovaratelj truditi da treći ne ispuni)</a:t>
            </a:r>
          </a:p>
          <a:p>
            <a:r>
              <a:rPr lang="hr-HR"/>
              <a:t>pitanje naknade štete, ako treći ne učini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000"/>
              <a:t>Prestanak obveznopravnog odnosa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suglasnost stranaka</a:t>
            </a:r>
          </a:p>
          <a:p>
            <a:r>
              <a:rPr lang="hr-HR"/>
              <a:t>ispunjenje</a:t>
            </a:r>
          </a:p>
          <a:p>
            <a:r>
              <a:rPr lang="hr-HR"/>
              <a:t>“drugi zakonom određeni slučajevi”</a:t>
            </a:r>
          </a:p>
          <a:p>
            <a:r>
              <a:rPr lang="hr-HR"/>
              <a:t>prestankom glavne obveze prestaju akcesorne obveze (ne one koje su samostalne)</a:t>
            </a:r>
          </a:p>
          <a:p>
            <a:endParaRPr lang="hr-H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Ispunjenje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može ispuniti dužnik</a:t>
            </a:r>
          </a:p>
          <a:p>
            <a:r>
              <a:rPr lang="hr-HR"/>
              <a:t>može ispuniti treći (nije potreban pristanak vjerovnika) – npr. jamac</a:t>
            </a:r>
          </a:p>
          <a:p>
            <a:r>
              <a:rPr lang="hr-HR"/>
              <a:t>iznimka ako su obveze strogo osobne</a:t>
            </a:r>
          </a:p>
          <a:p>
            <a:r>
              <a:rPr lang="hr-HR"/>
              <a:t>ispunjenje preko zastupnika odnosno punomoćnika</a:t>
            </a:r>
          </a:p>
          <a:p>
            <a:r>
              <a:rPr lang="hr-HR"/>
              <a:t>subrogacija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Predmet ispunjenja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z="2800"/>
              <a:t>ono što je ugovoreno</a:t>
            </a:r>
          </a:p>
          <a:p>
            <a:r>
              <a:rPr lang="hr-HR" sz="2800"/>
              <a:t>iznimke</a:t>
            </a:r>
          </a:p>
          <a:p>
            <a:pPr lvl="1"/>
            <a:r>
              <a:rPr lang="hr-HR" sz="2400"/>
              <a:t>davanje umjesto isplate</a:t>
            </a:r>
          </a:p>
          <a:p>
            <a:pPr lvl="1"/>
            <a:r>
              <a:rPr lang="hr-HR" sz="2400"/>
              <a:t>davanje radi isplate</a:t>
            </a:r>
          </a:p>
          <a:p>
            <a:r>
              <a:rPr lang="hr-HR" sz="2800"/>
              <a:t>ispunjenje u cjelosti</a:t>
            </a:r>
          </a:p>
          <a:p>
            <a:r>
              <a:rPr lang="hr-HR" sz="2800"/>
              <a:t>iznimke</a:t>
            </a:r>
          </a:p>
          <a:p>
            <a:pPr lvl="1"/>
            <a:r>
              <a:rPr lang="hr-HR" sz="2400"/>
              <a:t>narav obveze</a:t>
            </a:r>
          </a:p>
          <a:p>
            <a:pPr lvl="1"/>
            <a:r>
              <a:rPr lang="hr-HR" sz="2400"/>
              <a:t>novčane tražbine</a:t>
            </a:r>
          </a:p>
          <a:p>
            <a:r>
              <a:rPr lang="hr-HR" sz="2800"/>
              <a:t>kvaliteta ispunjenja – stvari određene po rodu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nica">
  <a:themeElements>
    <a:clrScheme name="Livnic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vnic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vnic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239</TotalTime>
  <Words>592</Words>
  <Application>Microsoft Office PowerPoint</Application>
  <PresentationFormat>Prikaz na zaslonu (4:3)</PresentationFormat>
  <Paragraphs>142</Paragraphs>
  <Slides>20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4" baseType="lpstr">
      <vt:lpstr>Arial</vt:lpstr>
      <vt:lpstr>Rockwell</vt:lpstr>
      <vt:lpstr>Wingdings 2</vt:lpstr>
      <vt:lpstr>Livnica</vt:lpstr>
      <vt:lpstr>Opći učinci ugovora I</vt:lpstr>
      <vt:lpstr>Opći učinci ugovora II</vt:lpstr>
      <vt:lpstr>Ugovor i treće osobe</vt:lpstr>
      <vt:lpstr>Ugovor u korist trećih I</vt:lpstr>
      <vt:lpstr>Ugovor u korist trećih II</vt:lpstr>
      <vt:lpstr>Ugovori na teret trećih</vt:lpstr>
      <vt:lpstr>Prestanak obveznopravnog odnosa</vt:lpstr>
      <vt:lpstr>Ispunjenje</vt:lpstr>
      <vt:lpstr>Predmet ispunjenja</vt:lpstr>
      <vt:lpstr>Uračunavanje</vt:lpstr>
      <vt:lpstr>Rok ispunjenja ugovora</vt:lpstr>
      <vt:lpstr>Rok ispunjenja novčane obveze kod trgovačkih ugovora</vt:lpstr>
      <vt:lpstr>Mjesto ispunjenja</vt:lpstr>
      <vt:lpstr>Klauzula promijenjenih okolnosti</vt:lpstr>
      <vt:lpstr>Viša sila</vt:lpstr>
      <vt:lpstr>Zakašnjenje dužnika</vt:lpstr>
      <vt:lpstr>Zakašnjenje vjerovnika I</vt:lpstr>
      <vt:lpstr>Zakašnjenje vjerovnika II</vt:lpstr>
      <vt:lpstr>Ugovorna kazna I</vt:lpstr>
      <vt:lpstr>Ostali načini prestanka obveze</vt:lpstr>
    </vt:vector>
  </TitlesOfParts>
  <Company>PFZ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Pravni fakultet u Zagrebu</dc:creator>
  <cp:lastModifiedBy>Admin</cp:lastModifiedBy>
  <cp:revision>12</cp:revision>
  <dcterms:created xsi:type="dcterms:W3CDTF">2008-10-24T07:39:36Z</dcterms:created>
  <dcterms:modified xsi:type="dcterms:W3CDTF">2015-02-05T09:45:18Z</dcterms:modified>
</cp:coreProperties>
</file>