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BCEE5-B6E8-4904-AA6B-2FB37CF728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F32D3-FE9F-4957-9DB4-CA00EE923E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14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1ABAE6-CA2E-45C4-8341-48956111D4F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A71882A-AE76-42D8-8405-440788016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učinci ugovora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prava i obveze za ugovorne strane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i pravne i fizičke</a:t>
            </a:r>
          </a:p>
          <a:p>
            <a:pPr lvl="1"/>
            <a:r>
              <a:rPr lang="hr-HR" smtClean="0"/>
              <a:t>i osobno i preko punomoćnika (zastupnika)</a:t>
            </a:r>
          </a:p>
          <a:p>
            <a:pPr lvl="1"/>
            <a:r>
              <a:rPr lang="hr-HR" smtClean="0"/>
              <a:t>posebnosti kod pravne osobe </a:t>
            </a:r>
          </a:p>
          <a:p>
            <a:pPr lvl="1"/>
            <a:r>
              <a:rPr lang="hr-HR" smtClean="0"/>
              <a:t>univerzalni pravni sljednici (pravne osobe i statusne promjene)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Uračunavanje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kako odredi dužnik</a:t>
            </a:r>
          </a:p>
          <a:p>
            <a:r>
              <a:rPr lang="hr-HR" smtClean="0"/>
              <a:t>redoslijed dospjelosti</a:t>
            </a:r>
          </a:p>
          <a:p>
            <a:r>
              <a:rPr lang="hr-HR" smtClean="0"/>
              <a:t>ako istodobno, prvo najmanje osigurane, najteže za dužnika</a:t>
            </a:r>
          </a:p>
          <a:p>
            <a:r>
              <a:rPr lang="hr-HR" smtClean="0"/>
              <a:t>kako su nastale</a:t>
            </a:r>
          </a:p>
          <a:p>
            <a:r>
              <a:rPr lang="hr-HR" smtClean="0"/>
              <a:t>srazmjerno</a:t>
            </a:r>
          </a:p>
          <a:p>
            <a:r>
              <a:rPr lang="hr-HR" smtClean="0"/>
              <a:t>troškovi, kamate, glavnica</a:t>
            </a:r>
          </a:p>
          <a:p>
            <a:endParaRPr lang="hr-HR" smtClean="0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Rok ispunjenja ugovora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nebitni sastojak</a:t>
            </a:r>
          </a:p>
          <a:p>
            <a:r>
              <a:rPr lang="hr-HR" smtClean="0"/>
              <a:t>može biti određen kao bitni sastojak</a:t>
            </a:r>
          </a:p>
          <a:p>
            <a:r>
              <a:rPr lang="hr-HR" smtClean="0"/>
              <a:t>posljedice neispunjenja u roku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ako je rok bitan sastojak</a:t>
            </a:r>
          </a:p>
          <a:p>
            <a:pPr lvl="2"/>
            <a:r>
              <a:rPr lang="hr-HR" smtClean="0"/>
              <a:t>kada su stranke tako predvidjele</a:t>
            </a:r>
          </a:p>
          <a:p>
            <a:pPr lvl="2"/>
            <a:r>
              <a:rPr lang="hr-HR" smtClean="0"/>
              <a:t>kada to proizlazi iz naravi pravnog posla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ako rok nije bitan sastojak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smtClean="0"/>
              <a:t>Rok ispunjenja novčane obveze kod trgovačkih ugovora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ugovor</a:t>
            </a:r>
          </a:p>
          <a:p>
            <a:r>
              <a:rPr lang="hr-HR" smtClean="0"/>
              <a:t>30 dana </a:t>
            </a:r>
          </a:p>
          <a:p>
            <a:pPr lvl="1"/>
            <a:r>
              <a:rPr lang="hr-HR" smtClean="0"/>
              <a:t>od primitka računa i sl.</a:t>
            </a:r>
          </a:p>
          <a:p>
            <a:pPr lvl="1"/>
            <a:r>
              <a:rPr lang="hr-HR" smtClean="0"/>
              <a:t>od kada je vjerovnik ispunio</a:t>
            </a:r>
          </a:p>
          <a:p>
            <a:pPr lvl="1"/>
            <a:r>
              <a:rPr lang="hr-HR" smtClean="0"/>
              <a:t>od proteka roka za pregled robe</a:t>
            </a:r>
          </a:p>
          <a:p>
            <a:r>
              <a:rPr lang="hr-HR" smtClean="0"/>
              <a:t>ništetna odredba koja određuje dulji rok, ako protivno savjesnosti i poštenju, neravnopravnost ugovornih strana</a:t>
            </a:r>
          </a:p>
          <a:p>
            <a:pPr lvl="1"/>
            <a:endParaRPr lang="hr-HR" smtClean="0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Mjesto ispunjenja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pravni posao (ugovor) ili zakon</a:t>
            </a:r>
          </a:p>
          <a:p>
            <a:r>
              <a:rPr lang="hr-HR" smtClean="0"/>
              <a:t>cilj posla, narav obveze ili ostale okolnosti</a:t>
            </a:r>
          </a:p>
          <a:p>
            <a:r>
              <a:rPr lang="hr-HR" smtClean="0"/>
              <a:t>nenovčane obveze</a:t>
            </a:r>
          </a:p>
          <a:p>
            <a:pPr lvl="1"/>
            <a:r>
              <a:rPr lang="hr-HR" smtClean="0"/>
              <a:t>mjesto gdje je dužnik u vrijeme nastanka obveze imao sjedište (prebivalište; boravište)</a:t>
            </a:r>
          </a:p>
          <a:p>
            <a:r>
              <a:rPr lang="hr-HR" smtClean="0"/>
              <a:t>novčane obveze</a:t>
            </a:r>
          </a:p>
          <a:p>
            <a:pPr lvl="1"/>
            <a:r>
              <a:rPr lang="hr-HR" smtClean="0"/>
              <a:t>mjesto gdje vjerovnik ima sjedište (prebivalište; boravište)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Zakašnjenje dužnika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dospjela i utuživa dužnikova obveza</a:t>
            </a:r>
          </a:p>
          <a:p>
            <a:endParaRPr lang="hr-HR" smtClean="0"/>
          </a:p>
          <a:p>
            <a:r>
              <a:rPr lang="hr-HR" smtClean="0"/>
              <a:t>slučaj kada je rok ispunjenja određen</a:t>
            </a:r>
          </a:p>
          <a:p>
            <a:r>
              <a:rPr lang="hr-HR" smtClean="0"/>
              <a:t>slučaj kada rok ispunjenja nije određen</a:t>
            </a:r>
          </a:p>
          <a:p>
            <a:endParaRPr lang="hr-HR" smtClean="0"/>
          </a:p>
          <a:p>
            <a:r>
              <a:rPr lang="hr-HR" smtClean="0"/>
              <a:t>posljedice neispunjenja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Zakašnjenje vjerovnika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mtClean="0"/>
              <a:t>odbije primitak ispunjenja ili svojim ponašanjem spriječi ispunjenje</a:t>
            </a:r>
          </a:p>
          <a:p>
            <a:r>
              <a:rPr lang="hr-HR" smtClean="0"/>
              <a:t>kada je spreman primiti ispunjenje dužnikove istodobne obveze, ali ne nudi ispunjenje svoje obveze </a:t>
            </a:r>
          </a:p>
          <a:p>
            <a:r>
              <a:rPr lang="hr-HR" smtClean="0"/>
              <a:t>učinci </a:t>
            </a:r>
          </a:p>
          <a:p>
            <a:pPr lvl="1"/>
            <a:r>
              <a:rPr lang="hr-HR" smtClean="0"/>
              <a:t>prestaje zakašnjenje dužnika</a:t>
            </a:r>
          </a:p>
          <a:p>
            <a:pPr lvl="1"/>
            <a:r>
              <a:rPr lang="hr-HR" smtClean="0"/>
              <a:t>rizik slučajne propasti ili oštećenja stvari</a:t>
            </a:r>
          </a:p>
          <a:p>
            <a:pPr lvl="1"/>
            <a:r>
              <a:rPr lang="hr-HR" smtClean="0"/>
              <a:t>kamate</a:t>
            </a:r>
          </a:p>
          <a:p>
            <a:pPr lvl="1"/>
            <a:r>
              <a:rPr lang="hr-HR" smtClean="0"/>
              <a:t>naknada štete i troškovi daljnjeg čuvanja stvari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Zakašnjenje vjerovnika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r-HR" sz="2800" smtClean="0"/>
              <a:t>polaganje stvari kod suda ili zakonom ovlaštene osobe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koji sud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koja ovlaštena osoba (javno skladište – trg. ugovori)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obavijest vjerovnika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uzimanje stvari natrag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učinak polaganja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dužnik se oslobađa obveze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prekid zakašnjenja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rizik slučajne propasti ili oštećenja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prestaju teći kamate</a:t>
            </a:r>
          </a:p>
          <a:p>
            <a:pPr>
              <a:lnSpc>
                <a:spcPct val="90000"/>
              </a:lnSpc>
            </a:pPr>
            <a:r>
              <a:rPr lang="hr-HR" sz="2800" smtClean="0"/>
              <a:t>prodaja umjesto polaganja</a:t>
            </a:r>
          </a:p>
          <a:p>
            <a:pPr lvl="1">
              <a:lnSpc>
                <a:spcPct val="90000"/>
              </a:lnSpc>
            </a:pPr>
            <a:r>
              <a:rPr lang="hr-HR" sz="2400" smtClean="0"/>
              <a:t>način prodaje</a:t>
            </a:r>
            <a:endParaRPr lang="en-US" sz="2400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Opći učinci ugovora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i="1" smtClean="0"/>
              <a:t>Pacta sunt servanda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sudionici u obveznim odnosima dužni su ispunjavati ugovorne obveze</a:t>
            </a:r>
          </a:p>
          <a:p>
            <a:pPr>
              <a:lnSpc>
                <a:spcPct val="90000"/>
              </a:lnSpc>
            </a:pPr>
            <a:r>
              <a:rPr lang="hr-HR" i="1" smtClean="0"/>
              <a:t>favor contractus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hr-HR" smtClean="0"/>
              <a:t>odgovornost za materijalne i pravne nedostatke ispunjenja – pravila o prodaji</a:t>
            </a:r>
          </a:p>
          <a:p>
            <a:pPr>
              <a:lnSpc>
                <a:spcPct val="90000"/>
              </a:lnSpc>
            </a:pPr>
            <a:r>
              <a:rPr lang="hr-HR" smtClean="0"/>
              <a:t>istodobnost ispunjenja – prigovor neispunjenja</a:t>
            </a:r>
          </a:p>
          <a:p>
            <a:pPr>
              <a:lnSpc>
                <a:spcPct val="90000"/>
              </a:lnSpc>
            </a:pPr>
            <a:r>
              <a:rPr lang="hr-HR" smtClean="0"/>
              <a:t>neizvjesnost ispunjenja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 i treće osobe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i="1" smtClean="0"/>
              <a:t>res inter alios acta</a:t>
            </a:r>
          </a:p>
          <a:p>
            <a:endParaRPr lang="hr-HR" smtClean="0"/>
          </a:p>
          <a:p>
            <a:endParaRPr lang="hr-HR" smtClean="0"/>
          </a:p>
          <a:p>
            <a:r>
              <a:rPr lang="hr-HR" smtClean="0"/>
              <a:t>iznimke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ugovori u korist trećih</a:t>
            </a:r>
          </a:p>
          <a:p>
            <a:pPr lvl="1"/>
            <a:r>
              <a:rPr lang="hr-HR" smtClean="0"/>
              <a:t>ugovori na teret trećih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 u korist trećih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treći stječe vlastiti zahtjev</a:t>
            </a:r>
          </a:p>
          <a:p>
            <a:endParaRPr lang="hr-HR" smtClean="0"/>
          </a:p>
          <a:p>
            <a:r>
              <a:rPr lang="hr-HR" smtClean="0"/>
              <a:t>zahtjev ima i ugovaratelj</a:t>
            </a:r>
          </a:p>
          <a:p>
            <a:endParaRPr lang="hr-HR" smtClean="0"/>
          </a:p>
          <a:p>
            <a:r>
              <a:rPr lang="hr-HR" smtClean="0"/>
              <a:t>ne i kada je suugovaratelj samo izvršitelj</a:t>
            </a:r>
          </a:p>
          <a:p>
            <a:endParaRPr lang="hr-HR" smtClean="0"/>
          </a:p>
          <a:p>
            <a:r>
              <a:rPr lang="hr-HR" smtClean="0"/>
              <a:t>nije poseban ugovor, nego klauzula u ugovoru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 u korist trećih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 nije potreban pristanak trećeg</a:t>
            </a:r>
          </a:p>
          <a:p>
            <a:r>
              <a:rPr lang="hr-HR" smtClean="0"/>
              <a:t>treći može odbiti</a:t>
            </a:r>
          </a:p>
          <a:p>
            <a:r>
              <a:rPr lang="hr-HR" smtClean="0"/>
              <a:t>ugovaratelj može opozvati, dok treći ne izjavi da prihvaća</a:t>
            </a:r>
          </a:p>
          <a:p>
            <a:r>
              <a:rPr lang="hr-HR" smtClean="0"/>
              <a:t>prigovori dužnika – kao prema ugovaratelju</a:t>
            </a:r>
          </a:p>
          <a:p>
            <a:r>
              <a:rPr lang="hr-HR" smtClean="0"/>
              <a:t>odnos ugovaratelja i trećeg se ne tiče suugovaratelja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Ugovori na teret trećih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treći nisu u obvezi</a:t>
            </a:r>
          </a:p>
          <a:p>
            <a:r>
              <a:rPr lang="hr-HR" smtClean="0"/>
              <a:t>ugovaratelj odgovara suugovaratelju, ako treći ne ispuni</a:t>
            </a:r>
          </a:p>
          <a:p>
            <a:r>
              <a:rPr lang="hr-HR" smtClean="0"/>
              <a:t>pitanje kakva je formulacija između ugovaratelja (obećanje da će treći učiniti ili obećanje da će se ugovaratelj truditi da treći ispuni)</a:t>
            </a:r>
          </a:p>
          <a:p>
            <a:r>
              <a:rPr lang="hr-HR" smtClean="0"/>
              <a:t>pitanje naknade štete, ako treći ne učini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dirty="0" smtClean="0"/>
              <a:t>Prestanak </a:t>
            </a:r>
            <a:r>
              <a:rPr lang="hr-HR" sz="4800" dirty="0" err="1" smtClean="0"/>
              <a:t>obveznopravnog</a:t>
            </a:r>
            <a:r>
              <a:rPr lang="hr-HR" sz="4800" dirty="0" smtClean="0"/>
              <a:t> odnosa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suglasnost stranaka</a:t>
            </a:r>
          </a:p>
          <a:p>
            <a:endParaRPr lang="hr-HR" dirty="0" smtClean="0"/>
          </a:p>
          <a:p>
            <a:r>
              <a:rPr lang="hr-HR" dirty="0" smtClean="0"/>
              <a:t>ispunjenje</a:t>
            </a:r>
          </a:p>
          <a:p>
            <a:endParaRPr lang="hr-HR" dirty="0" smtClean="0"/>
          </a:p>
          <a:p>
            <a:r>
              <a:rPr lang="hr-HR" dirty="0" smtClean="0"/>
              <a:t>“drugi zakonom određeni slučajevi”</a:t>
            </a:r>
          </a:p>
          <a:p>
            <a:endParaRPr lang="hr-HR" dirty="0" smtClean="0"/>
          </a:p>
          <a:p>
            <a:r>
              <a:rPr lang="hr-HR" dirty="0" smtClean="0"/>
              <a:t>prestankom glavne obveze prestaju akcesorne obveze (ne one koje su samostalne)</a:t>
            </a:r>
          </a:p>
          <a:p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Ispunjenje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može ispuniti dužnik</a:t>
            </a:r>
          </a:p>
          <a:p>
            <a:r>
              <a:rPr lang="hr-HR" smtClean="0"/>
              <a:t>može ispuniti treći (nije potreban pristanak vjerovnika) – npr. jamac</a:t>
            </a:r>
          </a:p>
          <a:p>
            <a:r>
              <a:rPr lang="hr-HR" smtClean="0"/>
              <a:t>iznimka ako su obveze strogo osobne</a:t>
            </a:r>
          </a:p>
          <a:p>
            <a:r>
              <a:rPr lang="hr-HR" smtClean="0"/>
              <a:t>ispunjenje preko zastupnika odnosno punomoćnika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Predmet ispunjenja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800" smtClean="0"/>
          </a:p>
          <a:p>
            <a:r>
              <a:rPr lang="hr-HR" sz="2800" smtClean="0"/>
              <a:t>ono što je ugovoreno</a:t>
            </a:r>
          </a:p>
          <a:p>
            <a:r>
              <a:rPr lang="hr-HR" sz="2800" smtClean="0"/>
              <a:t>iznimke</a:t>
            </a:r>
          </a:p>
          <a:p>
            <a:pPr lvl="1"/>
            <a:r>
              <a:rPr lang="hr-HR" sz="2400" smtClean="0"/>
              <a:t>davanje umjesto isplate</a:t>
            </a:r>
          </a:p>
          <a:p>
            <a:pPr lvl="1"/>
            <a:r>
              <a:rPr lang="hr-HR" sz="2400" smtClean="0"/>
              <a:t>davanje radi isplate</a:t>
            </a:r>
          </a:p>
          <a:p>
            <a:r>
              <a:rPr lang="hr-HR" sz="2800" smtClean="0"/>
              <a:t>ispunjenje u cjelosti</a:t>
            </a:r>
          </a:p>
          <a:p>
            <a:pPr lvl="1"/>
            <a:r>
              <a:rPr lang="hr-HR" sz="2200" smtClean="0"/>
              <a:t>iznimke</a:t>
            </a:r>
          </a:p>
          <a:p>
            <a:pPr lvl="2"/>
            <a:r>
              <a:rPr lang="hr-HR" sz="2100" smtClean="0"/>
              <a:t>narav obveze</a:t>
            </a:r>
          </a:p>
          <a:p>
            <a:pPr lvl="2"/>
            <a:r>
              <a:rPr lang="hr-HR" sz="2100" smtClean="0"/>
              <a:t>novčane tražbine</a:t>
            </a:r>
          </a:p>
          <a:p>
            <a:r>
              <a:rPr lang="hr-HR" sz="2800" smtClean="0"/>
              <a:t>kvaliteta ispunjenja – stvari određene po rodu</a:t>
            </a:r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490</TotalTime>
  <Words>548</Words>
  <Application>Microsoft Office PowerPoint</Application>
  <PresentationFormat>Prikaz na zaslonu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Calibri</vt:lpstr>
      <vt:lpstr>Rockwell</vt:lpstr>
      <vt:lpstr>Wingdings 2</vt:lpstr>
      <vt:lpstr>Foundry</vt:lpstr>
      <vt:lpstr>Opći učinci ugovora I</vt:lpstr>
      <vt:lpstr>Opći učinci ugovora II</vt:lpstr>
      <vt:lpstr>Ugovor i treće osobe</vt:lpstr>
      <vt:lpstr>Ugovor u korist trećih I</vt:lpstr>
      <vt:lpstr>Ugovor u korist trećih II</vt:lpstr>
      <vt:lpstr>Ugovori na teret trećih</vt:lpstr>
      <vt:lpstr>Prestanak obveznopravnog odnosa</vt:lpstr>
      <vt:lpstr>Ispunjenje</vt:lpstr>
      <vt:lpstr>Predmet ispunjenja</vt:lpstr>
      <vt:lpstr>Uračunavanje</vt:lpstr>
      <vt:lpstr>Rok ispunjenja ugovora</vt:lpstr>
      <vt:lpstr>Rok ispunjenja novčane obveze kod trgovačkih ugovora</vt:lpstr>
      <vt:lpstr>Mjesto ispunjenja</vt:lpstr>
      <vt:lpstr>Zakašnjenje dužnika</vt:lpstr>
      <vt:lpstr>Zakašnjenje vjerovnika I</vt:lpstr>
      <vt:lpstr>Zakašnjenje vjerovnika II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 učinci ugovora I</dc:title>
  <dc:creator>Nina Tepeš</dc:creator>
  <cp:lastModifiedBy>Admin</cp:lastModifiedBy>
  <cp:revision>29</cp:revision>
  <dcterms:created xsi:type="dcterms:W3CDTF">2009-10-28T07:59:44Z</dcterms:created>
  <dcterms:modified xsi:type="dcterms:W3CDTF">2015-02-05T09:40:12Z</dcterms:modified>
</cp:coreProperties>
</file>