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62" r:id="rId4"/>
    <p:sldId id="267" r:id="rId5"/>
    <p:sldId id="264" r:id="rId6"/>
    <p:sldId id="268" r:id="rId7"/>
    <p:sldId id="266" r:id="rId8"/>
    <p:sldId id="269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nisa" initials="S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2:00:14.953" idx="2">
    <p:pos x="4015" y="2691"/>
    <p:text>
nepostojeći ugovori - nesporazum (ugovor ne nastaje)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1:59:47.216" idx="1">
    <p:pos x="4754" y="1341"/>
    <p:text>koji su propisi prisilni?
što je moral?/poslovni moral/ dobri poslovni običaji?</p:text>
  </p:cm>
  <p:cm authorId="0" dt="2010-10-24T22:30:35.141" idx="8">
    <p:pos x="2751" y="1341"/>
    <p:text>prisila - ugovor je ništav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2:03:05.664" idx="3">
    <p:pos x="2803" y="2631"/>
    <p:text>
npr. čl. 174. st. 2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2:04:24.538" idx="4">
    <p:pos x="5408" y="1032"/>
    <p:text>opće načelo - si quod ab initio....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2:21:05.038" idx="6">
    <p:pos x="4230" y="1032"/>
    <p:text>a ostala tijela?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2:29:54.908" idx="7">
    <p:pos x="3955" y="1642"/>
    <p:text>npr. prekomjerno oštećenje (ne trgovački) - čl. 375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EEE8EDF-AECF-4B27-84AB-BEDA69AD431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Nevaljanost ugovora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Ništetnost i pobojnost</a:t>
            </a:r>
          </a:p>
          <a:p>
            <a:pPr eaLnBrk="1" hangingPunct="1"/>
            <a:r>
              <a:rPr lang="hr-HR" smtClean="0"/>
              <a:t>Krajnji učinak – ex tunc</a:t>
            </a:r>
          </a:p>
          <a:p>
            <a:pPr eaLnBrk="1" hangingPunct="1"/>
            <a:r>
              <a:rPr lang="hr-HR" smtClean="0"/>
              <a:t>Razlozi za ništetnost i pobojnost različiti – procjena koliko je važno – javnopravni interes ili privatnopravni interes</a:t>
            </a:r>
          </a:p>
          <a:p>
            <a:pPr eaLnBrk="1" hangingPunct="1"/>
            <a:r>
              <a:rPr lang="hr-HR" smtClean="0"/>
              <a:t>Apsolutna i relativna ništavost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Ništavost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Opća odredba - ugovor je protivan Ustavu, prisilnim propisima ili moralu društva</a:t>
            </a:r>
          </a:p>
          <a:p>
            <a:pPr eaLnBrk="1" hangingPunct="1"/>
            <a:r>
              <a:rPr lang="hr-HR" smtClean="0"/>
              <a:t>ugovor je ništav, ako cilj pravila ne upućuje na drugu posljedicu ili ako zakon ne upućuje na drugu sankciju</a:t>
            </a:r>
          </a:p>
          <a:p>
            <a:pPr eaLnBrk="1" hangingPunct="1"/>
            <a:r>
              <a:rPr lang="hr-HR" smtClean="0"/>
              <a:t>jednostrana zabrana sklapanja ugovora</a:t>
            </a:r>
          </a:p>
          <a:p>
            <a:pPr lvl="1" eaLnBrk="1" hangingPunct="1"/>
            <a:r>
              <a:rPr lang="hr-HR" smtClean="0"/>
              <a:t>nema ništavosti, ako zakon ne predviđa drugačije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Posljedice ništavosti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Je li ispravno kazati da nema pravnih učinaka?</a:t>
            </a:r>
          </a:p>
          <a:p>
            <a:pPr eaLnBrk="1" hangingPunct="1"/>
            <a:r>
              <a:rPr lang="hr-HR" smtClean="0"/>
              <a:t>svatko vraća što je primio</a:t>
            </a:r>
          </a:p>
          <a:p>
            <a:pPr eaLnBrk="1" hangingPunct="1"/>
            <a:r>
              <a:rPr lang="hr-HR" smtClean="0"/>
              <a:t>ako ne može, naknada u novcu prema cijenama u trenutku donošenja odluke (zašto?)</a:t>
            </a:r>
          </a:p>
          <a:p>
            <a:pPr eaLnBrk="1" hangingPunct="1"/>
            <a:r>
              <a:rPr lang="hr-HR" smtClean="0"/>
              <a:t>Ugovaratelj koji je kriv, odgovara suugovaratelju za štetu, ako on nije znao niti morao znati za uzrok ništetnosti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Djelomična ništavost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ništavost neke odredbe ne znači ništavost cijelog ugovora</a:t>
            </a:r>
          </a:p>
          <a:p>
            <a:pPr eaLnBrk="1" hangingPunct="1"/>
            <a:r>
              <a:rPr lang="hr-HR" smtClean="0"/>
              <a:t>iznimka – ako je ta odredba bila odlučujuća pobuda za sklapanje ugovora ili uvjet za njegovo sklapanje</a:t>
            </a:r>
          </a:p>
          <a:p>
            <a:pPr eaLnBrk="1" hangingPunct="1"/>
            <a:r>
              <a:rPr lang="hr-HR" smtClean="0"/>
              <a:t>Iznimka od iznimke</a:t>
            </a:r>
          </a:p>
          <a:p>
            <a:endParaRPr lang="hr-HR" smtClean="0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Konverzija i konvalidacija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ništav ugovor ne može postati pravovaljan</a:t>
            </a:r>
          </a:p>
          <a:p>
            <a:pPr eaLnBrk="1" hangingPunct="1"/>
            <a:r>
              <a:rPr lang="hr-HR" smtClean="0"/>
              <a:t>no, ništavost se ne može isticati, ako je zabrana bila manjeg značenja, a ugovor je ispunjen</a:t>
            </a:r>
          </a:p>
          <a:p>
            <a:pPr eaLnBrk="1" hangingPunct="1"/>
            <a:r>
              <a:rPr lang="hr-HR" smtClean="0"/>
              <a:t>Makar nema konvalidacije (barem ne formalno), postoji konverzija (pretvaranje namjeravanog ugovora u drugi)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Isticanje ništavosti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‘sud pazi po službenoj dužnosti’</a:t>
            </a:r>
          </a:p>
          <a:p>
            <a:r>
              <a:rPr lang="hr-HR" smtClean="0"/>
              <a:t>Svatko zainteresiran se može pozivati + državni odvjetnik</a:t>
            </a:r>
          </a:p>
          <a:p>
            <a:r>
              <a:rPr lang="hr-HR" smtClean="0"/>
              <a:t>Može se isticati na svaki način</a:t>
            </a:r>
          </a:p>
          <a:p>
            <a:r>
              <a:rPr lang="hr-HR" smtClean="0"/>
              <a:t>neograničeno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Pobojnost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Organičena poslovna sposobnost stranke, mane volje (prijetnja, prijevara, bitna zabluda), određeno u ZOO-u ili posebnim propisom</a:t>
            </a:r>
          </a:p>
          <a:p>
            <a:pPr eaLnBrk="1" hangingPunct="1"/>
            <a:r>
              <a:rPr lang="hr-HR" smtClean="0"/>
              <a:t>Zahtjev da se ugovor poništi</a:t>
            </a:r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Posljedice pobijanja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Isto kao i ništetnost</a:t>
            </a:r>
          </a:p>
          <a:p>
            <a:r>
              <a:rPr lang="hr-HR" smtClean="0"/>
              <a:t>Samo ugovorna strana koja se štiti</a:t>
            </a:r>
          </a:p>
          <a:p>
            <a:r>
              <a:rPr lang="hr-HR" smtClean="0"/>
              <a:t>Subjektivni rok 1 godina, objektivni 3 godine</a:t>
            </a: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355</TotalTime>
  <Words>275</Words>
  <Application>Microsoft Office PowerPoint</Application>
  <PresentationFormat>Prikaz na zaslonu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Rockwell</vt:lpstr>
      <vt:lpstr>Wingdings 2</vt:lpstr>
      <vt:lpstr>Livnica</vt:lpstr>
      <vt:lpstr>Nevaljanost ugovora</vt:lpstr>
      <vt:lpstr>Ništavost</vt:lpstr>
      <vt:lpstr>Posljedice ništavosti</vt:lpstr>
      <vt:lpstr>Djelomična ništavost</vt:lpstr>
      <vt:lpstr>Konverzija i konvalidacija</vt:lpstr>
      <vt:lpstr>Isticanje ništavosti</vt:lpstr>
      <vt:lpstr>Pobojnost</vt:lpstr>
      <vt:lpstr>Posljedice pobijanja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 Petrovic</dc:creator>
  <cp:lastModifiedBy>Admin</cp:lastModifiedBy>
  <cp:revision>29</cp:revision>
  <dcterms:created xsi:type="dcterms:W3CDTF">2004-11-02T10:57:54Z</dcterms:created>
  <dcterms:modified xsi:type="dcterms:W3CDTF">2015-02-05T09:44:56Z</dcterms:modified>
</cp:coreProperties>
</file>