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0" r:id="rId3"/>
    <p:sldId id="264" r:id="rId4"/>
    <p:sldId id="267" r:id="rId5"/>
    <p:sldId id="269" r:id="rId6"/>
    <p:sldId id="271" r:id="rId7"/>
    <p:sldId id="268" r:id="rId8"/>
    <p:sldId id="272" r:id="rId9"/>
    <p:sldId id="258" r:id="rId10"/>
    <p:sldId id="262" r:id="rId11"/>
    <p:sldId id="265" r:id="rId12"/>
    <p:sldId id="259" r:id="rId13"/>
    <p:sldId id="261" r:id="rId14"/>
    <p:sldId id="260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islav Jaksic" initials="TJ" lastIdx="1" clrIdx="0">
    <p:extLst>
      <p:ext uri="{19B8F6BF-5375-455C-9EA6-DF929625EA0E}">
        <p15:presenceInfo xmlns:p15="http://schemas.microsoft.com/office/powerpoint/2012/main" userId="8b9bc0c336933ba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934" y="3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/>
              <a:t>Kliknite da biste uredili stil podnaslova matrice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53DC3BD2-1969-4185-92DB-77E1C0B76C48}" type="datetimeFigureOut">
              <a:rPr lang="hr-HR" smtClean="0"/>
              <a:pPr/>
              <a:t>1.10.2018.</a:t>
            </a:fld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12E7755-6127-42AD-AAD6-0122ED7A4AF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3BD2-1969-4185-92DB-77E1C0B76C48}" type="datetimeFigureOut">
              <a:rPr lang="hr-HR" smtClean="0"/>
              <a:pPr/>
              <a:t>1.10.2018.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E7755-6127-42AD-AAD6-0122ED7A4AF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3BD2-1969-4185-92DB-77E1C0B76C48}" type="datetimeFigureOut">
              <a:rPr lang="hr-HR" smtClean="0"/>
              <a:pPr/>
              <a:t>1.10.2018.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E7755-6127-42AD-AAD6-0122ED7A4AF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3BD2-1969-4185-92DB-77E1C0B76C48}" type="datetimeFigureOut">
              <a:rPr lang="hr-HR" smtClean="0"/>
              <a:pPr/>
              <a:t>1.10.2018.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E7755-6127-42AD-AAD6-0122ED7A4AF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53DC3BD2-1969-4185-92DB-77E1C0B76C48}" type="datetimeFigureOut">
              <a:rPr lang="hr-HR" smtClean="0"/>
              <a:pPr/>
              <a:t>1.10.2018.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12E7755-6127-42AD-AAD6-0122ED7A4AF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3BD2-1969-4185-92DB-77E1C0B76C48}" type="datetimeFigureOut">
              <a:rPr lang="hr-HR" smtClean="0"/>
              <a:pPr/>
              <a:t>1.10.2018.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E12E7755-6127-42AD-AAD6-0122ED7A4AF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3BD2-1969-4185-92DB-77E1C0B76C48}" type="datetimeFigureOut">
              <a:rPr lang="hr-HR" smtClean="0"/>
              <a:pPr/>
              <a:t>1.10.2018.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E12E7755-6127-42AD-AAD6-0122ED7A4AF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3BD2-1969-4185-92DB-77E1C0B76C48}" type="datetimeFigureOut">
              <a:rPr lang="hr-HR" smtClean="0"/>
              <a:pPr/>
              <a:t>1.10.2018.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E7755-6127-42AD-AAD6-0122ED7A4AF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3BD2-1969-4185-92DB-77E1C0B76C48}" type="datetimeFigureOut">
              <a:rPr lang="hr-HR" smtClean="0"/>
              <a:pPr/>
              <a:t>1.10.2018.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E7755-6127-42AD-AAD6-0122ED7A4AF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9" name="Rezervirano mjesto datum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53DC3BD2-1969-4185-92DB-77E1C0B76C48}" type="datetimeFigureOut">
              <a:rPr lang="hr-HR" smtClean="0"/>
              <a:pPr/>
              <a:t>1.10.2018.</a:t>
            </a:fld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12E7755-6127-42AD-AAD6-0122ED7A4AF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hr-HR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53DC3BD2-1969-4185-92DB-77E1C0B76C48}" type="datetimeFigureOut">
              <a:rPr lang="hr-HR" smtClean="0"/>
              <a:pPr/>
              <a:t>1.10.2018.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12E7755-6127-42AD-AAD6-0122ED7A4AF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3DC3BD2-1969-4185-92DB-77E1C0B76C48}" type="datetimeFigureOut">
              <a:rPr lang="hr-HR" smtClean="0"/>
              <a:pPr/>
              <a:t>1.10.2018.</a:t>
            </a:fld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12E7755-6127-42AD-AAD6-0122ED7A4AF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r-HR"/>
              <a:t>Kliknite da biste uredili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Narav zateznih i ugovornih kamata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Zatezne kamate</a:t>
            </a:r>
          </a:p>
          <a:p>
            <a:pPr lvl="1"/>
            <a:r>
              <a:rPr lang="hr-HR" dirty="0"/>
              <a:t>Kazna</a:t>
            </a:r>
          </a:p>
          <a:p>
            <a:pPr lvl="1"/>
            <a:endParaRPr lang="hr-HR" dirty="0"/>
          </a:p>
          <a:p>
            <a:r>
              <a:rPr lang="hr-HR" dirty="0"/>
              <a:t>Ugovorne kamate</a:t>
            </a:r>
          </a:p>
          <a:p>
            <a:pPr lvl="1"/>
            <a:r>
              <a:rPr lang="hr-HR" dirty="0"/>
              <a:t>Naknada</a:t>
            </a:r>
          </a:p>
          <a:p>
            <a:pPr lvl="1"/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Zatezne kamate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r-HR" dirty="0"/>
              <a:t>Visina kamatne stope - ZOO</a:t>
            </a:r>
          </a:p>
          <a:p>
            <a:pPr lvl="1"/>
            <a:r>
              <a:rPr lang="hr-HR" dirty="0"/>
              <a:t>Odnosi iz trgovačkih ugovora i ugovora između trgovca i osobe javnog prava koji ne padaju pod polje primjene ZFPPN</a:t>
            </a:r>
          </a:p>
          <a:p>
            <a:pPr lvl="3"/>
            <a:r>
              <a:rPr lang="hr-HR" dirty="0"/>
              <a:t>Referentna stopa + 5 postotnih poena </a:t>
            </a:r>
            <a:r>
              <a:rPr lang="en-GB" dirty="0"/>
              <a:t>(</a:t>
            </a:r>
            <a:r>
              <a:rPr lang="en-GB" dirty="0" err="1"/>
              <a:t>čl</a:t>
            </a:r>
            <a:r>
              <a:rPr lang="en-GB" dirty="0"/>
              <a:t>. 29. </a:t>
            </a:r>
            <a:r>
              <a:rPr lang="en-GB" dirty="0" err="1"/>
              <a:t>st.</a:t>
            </a:r>
            <a:r>
              <a:rPr lang="en-GB" dirty="0"/>
              <a:t> 2. ZOO)</a:t>
            </a:r>
            <a:endParaRPr lang="hr-HR" dirty="0"/>
          </a:p>
          <a:p>
            <a:pPr lvl="4"/>
            <a:r>
              <a:rPr lang="hr-HR" dirty="0"/>
              <a:t>Referentna stopa – prosječna kamatna stopa na stanja kredita odobrenih na razdoblje dulje od godinu dana nefinancijskim trgovačkim društvima izračunate za referentno razdoblje koje prethodi tekućem polugodištu (1.5. do 31.10. objava u NN 1.1., 1.11. do 30.4. objava u NN 1.7.)</a:t>
            </a:r>
          </a:p>
          <a:p>
            <a:pPr lvl="3"/>
            <a:r>
              <a:rPr lang="hr-HR" dirty="0"/>
              <a:t>Stopa zakonskih zateznih kamata odnosi se na razdoblje od jedne godine (čl. 29. st. 7. ZOO)</a:t>
            </a:r>
          </a:p>
          <a:p>
            <a:pPr lvl="2"/>
            <a:r>
              <a:rPr lang="hr-HR" dirty="0"/>
              <a:t>Kod trgovačkih ugovora i ugovora između trgovca i osobe javnog prava strane mogu ugovoriti drugačiju stopu zateznih kamata (čl. 29. st. 3. ZOO)</a:t>
            </a:r>
          </a:p>
          <a:p>
            <a:pPr lvl="3"/>
            <a:r>
              <a:rPr lang="hr-HR" dirty="0"/>
              <a:t>Takva stopa ne smije biti viša od stope ugovornih kamata između trgovaca, odnosno trgovca i osobe javnog prava (čl. 29. st. 3. ZOO, čl. 26. st. 2. ZOO) – ZZK + ¾ ZZK</a:t>
            </a:r>
          </a:p>
          <a:p>
            <a:pPr lvl="3"/>
            <a:r>
              <a:rPr lang="hr-HR" dirty="0"/>
              <a:t>Ništavost takve odredbe, ako na temelju okolnosti slučaja, trgovačkih običaja i naravi predmeta obveze proizlazi da je takvom stopom, suprotna načelu savjesnosti i poštenja, prouzročena očigledna neravnopravnost u pravima i obvezama ugovornih strana</a:t>
            </a:r>
          </a:p>
          <a:p>
            <a:pPr marL="822960" lvl="3" indent="0">
              <a:buNone/>
            </a:pPr>
            <a:r>
              <a:rPr lang="hr-HR" dirty="0"/>
              <a:t> </a:t>
            </a:r>
          </a:p>
          <a:p>
            <a:pPr lvl="1"/>
            <a:r>
              <a:rPr lang="hr-HR" dirty="0"/>
              <a:t>Ostali odnosi koji nisu odnosi iz trgovačkih ugovora i ugovora između trgovca i osobe javnog prava</a:t>
            </a:r>
          </a:p>
          <a:p>
            <a:pPr lvl="2"/>
            <a:r>
              <a:rPr lang="hr-HR" dirty="0"/>
              <a:t>Referentna stopa + 3 postotna poena (čl. 29. st. 2. ZOO)</a:t>
            </a:r>
          </a:p>
          <a:p>
            <a:pPr lvl="2"/>
            <a:r>
              <a:rPr lang="hr-HR" dirty="0"/>
              <a:t>Stopa zakonskih zateznih kamata odnosi se na razdoblje od jedne godine (čl. 29. st. 7. ZOO)</a:t>
            </a:r>
          </a:p>
          <a:p>
            <a:r>
              <a:rPr lang="hr-HR" dirty="0"/>
              <a:t>Ako je stopa ugovornih kamata viša od stope zateznih kamata, one ne mogu teći poslije dužnikova zakašnjenja (čl. 29. st. 6. ZOO)</a:t>
            </a:r>
          </a:p>
        </p:txBody>
      </p:sp>
    </p:spTree>
    <p:extLst>
      <p:ext uri="{BB962C8B-B14F-4D97-AF65-F5344CB8AC3E}">
        <p14:creationId xmlns:p14="http://schemas.microsoft.com/office/powerpoint/2010/main" val="175542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Kamate za kašnjenje s plaćanjem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Visina kamatne stope - ZFPPN</a:t>
            </a:r>
          </a:p>
          <a:p>
            <a:pPr lvl="1"/>
            <a:r>
              <a:rPr lang="hr-HR" dirty="0"/>
              <a:t>Poslovne transakcije između poduzetnika i između poduzetnika i osoba javnog prava u kojima je osoba javnog prava dužnik novčane obveze</a:t>
            </a:r>
          </a:p>
          <a:p>
            <a:pPr lvl="2"/>
            <a:r>
              <a:rPr lang="hr-HR" dirty="0"/>
              <a:t>Referentna stopa + 8 postotnih poena (čl. 12.a st. 2. ZFPPN)</a:t>
            </a:r>
          </a:p>
          <a:p>
            <a:pPr lvl="3"/>
            <a:r>
              <a:rPr lang="hr-HR" dirty="0"/>
              <a:t>Referentna stopa = prosječna kamatna stopa na stanja kredita odobrenih na razdoblje dulje od godine dana nefinancijskim trgovačkim društvima za prethodno polugodište </a:t>
            </a:r>
            <a:r>
              <a:rPr lang="hr-HR" u="sng" dirty="0"/>
              <a:t>umanjena za tri postotna poena </a:t>
            </a:r>
            <a:r>
              <a:rPr lang="hr-HR" dirty="0"/>
              <a:t>(čl. 3. st. 1. t. 20. ZFPPN)</a:t>
            </a:r>
          </a:p>
          <a:p>
            <a:pPr lvl="3"/>
            <a:r>
              <a:rPr lang="hr-HR" dirty="0"/>
              <a:t>Takvu prosječnu kamatnu stopu utvrđuje HNB polugodišnje (1.5. do 31.10. objava u NN 1.1., 1.11. do 30.4. objava u NN 1.7.) (čl. 12.a st. 4. ZFPPN)</a:t>
            </a:r>
          </a:p>
          <a:p>
            <a:pPr lvl="2"/>
            <a:r>
              <a:rPr lang="hr-HR" dirty="0"/>
              <a:t>Trgovci mogu ugovoriti samo nižu stopu kamata za kašnjenje s plaćanjem od stope koja je određena zakonom (čl. 12.a st. 3. ZFPPN)</a:t>
            </a:r>
          </a:p>
          <a:p>
            <a:pPr lvl="2"/>
            <a:r>
              <a:rPr lang="hr-HR" dirty="0"/>
              <a:t>Ako su kamate ugovorene, ali pritom nije određena njihova stopa, kamata se obračunava prema stopi koja vrijedi za kamate za kašnjenje s plaćanjem (čl. 12.a st. 3. ZFPPN)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45610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Zatezne kamate i šteta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Pravo na zateznu kamatu i ako vjerovnik nije pretrpio štetu zbog dužnikova zakašnjenja</a:t>
            </a:r>
          </a:p>
          <a:p>
            <a:r>
              <a:rPr lang="hr-HR" dirty="0"/>
              <a:t>Ako je pretrpljena šteta veća od iznosa dospjelih kamata, vjerovnik ima pravo na razliku do potpune naknade štete</a:t>
            </a:r>
          </a:p>
          <a:p>
            <a:pPr lvl="1"/>
            <a:r>
              <a:rPr lang="hr-HR" dirty="0"/>
              <a:t>(čl. 30. ZOO, čl. 90. ZFPPN)</a:t>
            </a:r>
          </a:p>
          <a:p>
            <a:pPr lvl="1"/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Ugovorne kamate – visina stope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hr-HR" dirty="0"/>
              <a:t>Kada je visina stope ugovorena (čl. 26. st. 1. i st. 2. ZOO)</a:t>
            </a:r>
          </a:p>
          <a:p>
            <a:pPr lvl="1"/>
            <a:r>
              <a:rPr lang="hr-HR" dirty="0"/>
              <a:t>Odnosi između osoba od kojih barem jedna nije trgovac</a:t>
            </a:r>
          </a:p>
          <a:p>
            <a:pPr lvl="2"/>
            <a:r>
              <a:rPr lang="hr-HR" dirty="0"/>
              <a:t>Ugovorena stopa ne može biti viša od visine stope zakonskih zateznih kamata </a:t>
            </a:r>
          </a:p>
          <a:p>
            <a:pPr lvl="3"/>
            <a:r>
              <a:rPr lang="hr-HR" dirty="0"/>
              <a:t>na dan sklapanja ugovora ili </a:t>
            </a:r>
          </a:p>
          <a:p>
            <a:pPr lvl="3"/>
            <a:r>
              <a:rPr lang="hr-HR" dirty="0"/>
              <a:t>na dan promjene ugovorne kamatne stope, ako je ugovorena promjenjiva kamatna stopa</a:t>
            </a:r>
          </a:p>
          <a:p>
            <a:pPr lvl="3"/>
            <a:r>
              <a:rPr lang="hr-HR" dirty="0"/>
              <a:t>Uvećane za ½ te stope</a:t>
            </a:r>
          </a:p>
          <a:p>
            <a:pPr lvl="1"/>
            <a:r>
              <a:rPr lang="hr-HR" dirty="0"/>
              <a:t>Odnosi između trgovaca odnosno trgovca i osobe javnog prava </a:t>
            </a:r>
          </a:p>
          <a:p>
            <a:pPr lvl="2"/>
            <a:r>
              <a:rPr lang="hr-HR" dirty="0"/>
              <a:t>Ugovorena stopa ne može biti viša od stope zakonskih zateznih kamata</a:t>
            </a:r>
          </a:p>
          <a:p>
            <a:pPr lvl="3"/>
            <a:r>
              <a:rPr lang="hr-HR" dirty="0"/>
              <a:t>na dan sklapanja ugovora ili </a:t>
            </a:r>
          </a:p>
          <a:p>
            <a:pPr lvl="3"/>
            <a:r>
              <a:rPr lang="hr-HR" dirty="0"/>
              <a:t>na dan promjene ugovorne kamatne stope, ako je ugovorena promjenjiva kamatna stopa</a:t>
            </a:r>
          </a:p>
          <a:p>
            <a:pPr lvl="3"/>
            <a:r>
              <a:rPr lang="hr-HR" dirty="0"/>
              <a:t>Uvećane za ¾ te stope</a:t>
            </a:r>
          </a:p>
          <a:p>
            <a:pPr marL="411480" lvl="1" indent="0">
              <a:buNone/>
            </a:pPr>
            <a:endParaRPr lang="hr-HR" dirty="0"/>
          </a:p>
          <a:p>
            <a:r>
              <a:rPr lang="hr-HR" dirty="0"/>
              <a:t>Kada visina stope nije ugovorena (čl. 26. st. 3. ZOO)</a:t>
            </a:r>
          </a:p>
          <a:p>
            <a:pPr lvl="1"/>
            <a:r>
              <a:rPr lang="hr-HR" dirty="0"/>
              <a:t>Ako su kamate ugovorene, ali nije određena njihova stopa:</a:t>
            </a:r>
          </a:p>
          <a:p>
            <a:pPr lvl="2"/>
            <a:r>
              <a:rPr lang="hr-HR" dirty="0"/>
              <a:t>Između osoba od kojih barem jedna nije trgovac</a:t>
            </a:r>
          </a:p>
          <a:p>
            <a:pPr lvl="3"/>
            <a:r>
              <a:rPr lang="hr-HR" dirty="0"/>
              <a:t>vrijedi kamatna stopa u visini ¼ stope zakonskih zateznih kamata koja je za te odnose vrijedila</a:t>
            </a:r>
          </a:p>
          <a:p>
            <a:pPr lvl="4"/>
            <a:r>
              <a:rPr lang="hr-HR" dirty="0"/>
              <a:t>na dan sklapanja ugovora ili </a:t>
            </a:r>
          </a:p>
          <a:p>
            <a:pPr lvl="4"/>
            <a:r>
              <a:rPr lang="hr-HR" dirty="0"/>
              <a:t>na dan promjene ugovorne kamatne stope, ako je ugovorena promjenjiva kamatna stopa</a:t>
            </a:r>
          </a:p>
          <a:p>
            <a:pPr lvl="2"/>
            <a:r>
              <a:rPr lang="hr-HR" dirty="0"/>
              <a:t>Između trgovaca</a:t>
            </a:r>
          </a:p>
          <a:p>
            <a:pPr lvl="3"/>
            <a:r>
              <a:rPr lang="hr-HR" dirty="0"/>
              <a:t>vrijedi kamatna stopa u visini ½ stope zakonskih zateznih kamata koja je za te odnose vrijedila</a:t>
            </a:r>
          </a:p>
          <a:p>
            <a:pPr lvl="4"/>
            <a:r>
              <a:rPr lang="hr-HR" dirty="0"/>
              <a:t>na dan sklapanja ugovora ili </a:t>
            </a:r>
          </a:p>
          <a:p>
            <a:pPr lvl="4"/>
            <a:r>
              <a:rPr lang="hr-HR" dirty="0"/>
              <a:t>na dan promjene ugovorne kamatne stope, ako je ugovorena promjenjiva kamatna stopa</a:t>
            </a:r>
          </a:p>
          <a:p>
            <a:endParaRPr lang="hr-HR" dirty="0"/>
          </a:p>
          <a:p>
            <a:r>
              <a:rPr lang="hr-HR" dirty="0"/>
              <a:t>Ako je ugovorena viša stopa od dopuštene, primijenit će se najviša dopuštena kamatna stopa (čl. 26. st. 4. ZOO)</a:t>
            </a:r>
          </a:p>
          <a:p>
            <a:r>
              <a:rPr lang="hr-HR" dirty="0"/>
              <a:t>Stopa ugovornih kamata odnosi se na razdoblje od jedne godine (čl. 26. st. 5. ZOO)</a:t>
            </a:r>
          </a:p>
          <a:p>
            <a:endParaRPr lang="hr-HR" dirty="0"/>
          </a:p>
          <a:p>
            <a:endParaRPr lang="hr-HR" dirty="0"/>
          </a:p>
          <a:p>
            <a:pPr marL="1005840" lvl="4" indent="0">
              <a:buNone/>
            </a:pPr>
            <a:endParaRPr lang="hr-HR" dirty="0"/>
          </a:p>
          <a:p>
            <a:pPr marL="411480" lvl="1" indent="0"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Kamate na kamate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Ništava je odredba ugovora prema kojoj na dospjele i neisplaćene kamate teku kamate (čl. 27. ZOO)</a:t>
            </a:r>
          </a:p>
          <a:p>
            <a:pPr lvl="1"/>
            <a:r>
              <a:rPr lang="hr-HR" dirty="0"/>
              <a:t>Ali se može unaprijed ugovoriti povećanje kamatne stope (sankcija)</a:t>
            </a:r>
          </a:p>
          <a:p>
            <a:pPr lvl="2"/>
            <a:r>
              <a:rPr lang="hr-HR" dirty="0"/>
              <a:t>Visina takvog povećanja ne može biti viša od najviše dopuštene stope ugovornih kamata</a:t>
            </a:r>
          </a:p>
          <a:p>
            <a:pPr lvl="1"/>
            <a:r>
              <a:rPr lang="hr-HR" dirty="0"/>
              <a:t>Ne odnosi se na </a:t>
            </a:r>
            <a:r>
              <a:rPr lang="hr-HR" dirty="0" err="1"/>
              <a:t>pologe</a:t>
            </a:r>
            <a:r>
              <a:rPr lang="hr-HR" dirty="0"/>
              <a:t> kod banaka i drugih financijskih institucija (depoziti)</a:t>
            </a:r>
          </a:p>
          <a:p>
            <a:r>
              <a:rPr lang="hr-HR" dirty="0"/>
              <a:t>Na dospjele i neisplaćene zatezne kamate ne teku zatezne kamate, osim ako je drugačije određeno zakonom (čl. 31. ZOO)</a:t>
            </a:r>
          </a:p>
          <a:p>
            <a:pPr lvl="1"/>
            <a:r>
              <a:rPr lang="hr-HR" dirty="0"/>
              <a:t>Na iznos neisplaćenih kamata mogu se zahtijevati zatezne kamate samo od dana podnošenje zahtjeva sudu za njihovu isplatu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Mjerodavni propisi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Zakon o obveznim odnosima (ZOO)</a:t>
            </a:r>
          </a:p>
          <a:p>
            <a:pPr lvl="1"/>
            <a:r>
              <a:rPr lang="hr-HR" dirty="0"/>
              <a:t>Zatezne i ugovorne kamate</a:t>
            </a:r>
          </a:p>
          <a:p>
            <a:pPr marL="411480" lvl="1" indent="0">
              <a:buNone/>
            </a:pPr>
            <a:endParaRPr lang="hr-HR" dirty="0"/>
          </a:p>
          <a:p>
            <a:r>
              <a:rPr lang="hr-HR" dirty="0"/>
              <a:t>Zakon o financijskom poslovanju i predstečajnoj nagodbi (ZFPPN)</a:t>
            </a:r>
          </a:p>
          <a:p>
            <a:pPr lvl="1"/>
            <a:r>
              <a:rPr lang="hr-HR" dirty="0"/>
              <a:t>Kamate za kašnjenje s plaćanjem</a:t>
            </a:r>
          </a:p>
          <a:p>
            <a:pPr marL="0" indent="0">
              <a:buNone/>
            </a:pPr>
            <a:endParaRPr lang="hr-HR" dirty="0"/>
          </a:p>
          <a:p>
            <a:pPr lvl="1"/>
            <a:endParaRPr lang="hr-HR" dirty="0"/>
          </a:p>
          <a:p>
            <a:pPr marL="0" indent="0">
              <a:buNone/>
            </a:pPr>
            <a:endParaRPr lang="hr-HR" dirty="0"/>
          </a:p>
          <a:p>
            <a:pPr lvl="2"/>
            <a:endParaRPr lang="hr-HR" dirty="0"/>
          </a:p>
          <a:p>
            <a:pPr lvl="2"/>
            <a:endParaRPr lang="hr-HR" dirty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39247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Personalno polje primjene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/>
              <a:t>Zakon o obveznim odnosima (ZOO)</a:t>
            </a:r>
          </a:p>
          <a:p>
            <a:pPr lvl="1"/>
            <a:r>
              <a:rPr lang="hr-HR" dirty="0"/>
              <a:t>Personalno polje primjene odredaba o kamatama:</a:t>
            </a:r>
          </a:p>
          <a:p>
            <a:pPr lvl="2"/>
            <a:r>
              <a:rPr lang="hr-HR" dirty="0"/>
              <a:t>Trgovci (čl. 26. st. 2. ZOO, čl. 29. st. 2. i st. 3. ZOO)</a:t>
            </a:r>
          </a:p>
          <a:p>
            <a:pPr lvl="3"/>
            <a:r>
              <a:rPr lang="hr-HR" dirty="0"/>
              <a:t>Trgovac je pravna ili fizička osoba koja samostalno trajno obavlja gospodarsku djelatnost radi ostvarivanja dobiti proizvodnjom, prometom robe ili pružanjem usluga (čl. 1. st. 1. ZTD)</a:t>
            </a:r>
          </a:p>
          <a:p>
            <a:pPr lvl="2"/>
            <a:r>
              <a:rPr lang="hr-HR" dirty="0"/>
              <a:t>Osobe javnog prava koje skapaju ugovor s trgovcem (čl. 26. st. 2. ZOO, čl. 29. st. 2. i st. 3. ZOO)</a:t>
            </a:r>
          </a:p>
          <a:p>
            <a:pPr lvl="3"/>
            <a:r>
              <a:rPr lang="hr-HR" dirty="0"/>
              <a:t>Osobe javnog prava su osobe koje su obvezne postupati po propisima o javnoj nabavi, osim trgovačkih društava (čl. 26. st. 6. ZOO)</a:t>
            </a:r>
          </a:p>
          <a:p>
            <a:pPr lvl="2"/>
            <a:r>
              <a:rPr lang="hr-HR" dirty="0"/>
              <a:t>Osobe u odnosima u kojima barem jedna osoba nije trgovac (čl. 26. st. 1. ZOO – ugovorne kamate)</a:t>
            </a:r>
          </a:p>
          <a:p>
            <a:pPr lvl="2"/>
            <a:r>
              <a:rPr lang="hr-HR" dirty="0"/>
              <a:t>Osobe u ostalim odnosima koji nisu odnosi iz trgovačkih ugovora i ugovora između trgovca i osobe javnog prava (čl. 29. st. 2. ZOO – zatezne kamate)</a:t>
            </a:r>
          </a:p>
          <a:p>
            <a:pPr lvl="2"/>
            <a:endParaRPr lang="hr-HR" dirty="0"/>
          </a:p>
          <a:p>
            <a:pPr lvl="2"/>
            <a:endParaRPr lang="hr-HR" dirty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33864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Personalno polje primjene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Zakon o financijskom poslovanju i predstečajnoj nagodbi (ZFPPN)</a:t>
            </a:r>
          </a:p>
          <a:p>
            <a:pPr lvl="1"/>
            <a:r>
              <a:rPr lang="hr-HR" dirty="0"/>
              <a:t>Personalno polje primjene odredaba o zateznim kamatama:</a:t>
            </a:r>
          </a:p>
          <a:p>
            <a:pPr lvl="2"/>
            <a:r>
              <a:rPr lang="hr-HR" dirty="0"/>
              <a:t> Poduzetnici (čl. 12.a st. 2. ZFPPN)</a:t>
            </a:r>
          </a:p>
          <a:p>
            <a:pPr lvl="3"/>
            <a:r>
              <a:rPr lang="hr-HR" dirty="0"/>
              <a:t>Poduzetnik je fizička ili pravna osoba, koja samostalno obavlja gospodarsku ili profesionalnu djelatnost radi ostvarivanja prihoda, dohotka, dobiti ili drugih procjenjivih koristi (čl. 3. st. 1. t. 1. ZFPPN)</a:t>
            </a:r>
          </a:p>
          <a:p>
            <a:pPr lvl="3"/>
            <a:r>
              <a:rPr lang="hr-HR" dirty="0"/>
              <a:t>Trgovačko društvo – smatra poduzetnikom (čl. 4. st. 1. ZFPPN)</a:t>
            </a:r>
          </a:p>
          <a:p>
            <a:pPr lvl="3"/>
            <a:r>
              <a:rPr lang="hr-HR" dirty="0"/>
              <a:t>Osobu slobodnog zanimanja kao poduzetnika</a:t>
            </a:r>
          </a:p>
          <a:p>
            <a:pPr lvl="3"/>
            <a:r>
              <a:rPr lang="hr-HR" dirty="0"/>
              <a:t>Individualnog poljodjelca kao poduzetnika</a:t>
            </a:r>
          </a:p>
          <a:p>
            <a:pPr lvl="2"/>
            <a:r>
              <a:rPr lang="hr-HR" dirty="0"/>
              <a:t>Osobe javnog prava kada je osoba javnog prava dužnik u poslovnoj transakciji s poduzetnikom (čl. 12.a st. 2. ZFPPN)</a:t>
            </a:r>
          </a:p>
          <a:p>
            <a:pPr lvl="1"/>
            <a:r>
              <a:rPr lang="hr-HR" dirty="0"/>
              <a:t>Ne primjenjuje se na taksativno određene pružatelje financijskih usluga (čl. 4. st. 3. ZFPPN)</a:t>
            </a:r>
          </a:p>
          <a:p>
            <a:pPr lvl="2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06697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Predmetno polje primjene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Zakon o obveznim odnosima (ZOO)</a:t>
            </a:r>
          </a:p>
          <a:p>
            <a:pPr lvl="1"/>
            <a:r>
              <a:rPr lang="hr-HR" dirty="0"/>
              <a:t>Predmetno polje primjene odredaba o kamatama:</a:t>
            </a:r>
          </a:p>
          <a:p>
            <a:pPr lvl="2"/>
            <a:r>
              <a:rPr lang="hr-HR" dirty="0"/>
              <a:t>Trgovački ugovor (čl. 26. st. 2. ZOO, čl. 29. st. 2. ZOO)</a:t>
            </a:r>
          </a:p>
          <a:p>
            <a:pPr lvl="3"/>
            <a:r>
              <a:rPr lang="hr-HR" dirty="0"/>
              <a:t>Trgovački ugovori su ugovori što ih sklapaju trgovci među sobom u obavljanju djelatnosti koje čine predmet poslovanja barem jednoga od njih ili u vezi s obavljanjem tih djelatnosti (čl. 14. st. 2. ZOO)</a:t>
            </a:r>
          </a:p>
          <a:p>
            <a:pPr lvl="2"/>
            <a:r>
              <a:rPr lang="hr-HR" dirty="0"/>
              <a:t>Odnos između trgovaca i osoba javnog prava (čl. 26. st. 2. ZOO, čl. 29. st. 2. ZOO)</a:t>
            </a:r>
          </a:p>
          <a:p>
            <a:pPr lvl="2"/>
            <a:r>
              <a:rPr lang="hr-HR" dirty="0"/>
              <a:t>Odnos između osoba od kojih bar jedna nije trgovac (čl. 26. st. 1. ZOO – ugovorne kamate)</a:t>
            </a:r>
          </a:p>
          <a:p>
            <a:pPr lvl="2"/>
            <a:r>
              <a:rPr lang="hr-HR" dirty="0"/>
              <a:t>Ostali odnosi koji nisu odnosi iz trgovačkog ugovora i ugovora između trgovca i osobe javnog prava (čl. 29. st. 2. ZOO – zatezne kamate)</a:t>
            </a:r>
          </a:p>
          <a:p>
            <a:pPr lvl="1"/>
            <a:endParaRPr lang="hr-HR" dirty="0"/>
          </a:p>
          <a:p>
            <a:pPr marL="0" indent="0">
              <a:buNone/>
            </a:pPr>
            <a:endParaRPr lang="hr-HR" dirty="0"/>
          </a:p>
          <a:p>
            <a:pPr lvl="2"/>
            <a:endParaRPr lang="hr-HR" dirty="0"/>
          </a:p>
          <a:p>
            <a:pPr lvl="2"/>
            <a:endParaRPr lang="hr-HR" dirty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80052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Predmetno polje primjene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Zakon o financijskom poslovanju i predstečajnoj nagodbi (ZFPPN)</a:t>
            </a:r>
          </a:p>
          <a:p>
            <a:pPr lvl="1"/>
            <a:r>
              <a:rPr lang="hr-HR" dirty="0"/>
              <a:t>Predmetno polje primjene odredaba o zateznim kamatama:</a:t>
            </a:r>
          </a:p>
          <a:p>
            <a:pPr lvl="2"/>
            <a:r>
              <a:rPr lang="hr-HR" dirty="0"/>
              <a:t>Poslovna transakcija (čl. 12.a st. 2. ZFPPN)</a:t>
            </a:r>
          </a:p>
          <a:p>
            <a:pPr lvl="3"/>
            <a:r>
              <a:rPr lang="hr-HR" dirty="0"/>
              <a:t>Transakcije između poduzetnika ili između poduzetnika i osoba javnog prava koje rezultiraju dobavom robe ili pružanjem usluga za novčanu naknadu (čl. 3. st. 1. t. 16. ZFPPN)</a:t>
            </a:r>
          </a:p>
          <a:p>
            <a:pPr lvl="2"/>
            <a:r>
              <a:rPr lang="hr-HR" dirty="0"/>
              <a:t>Dužnik duguje vjerovniku kamate ako zakasni s ispunjenjem novčane obveze samo ako je vjerovnik prethodno ispunio dužniku svoju obvezu (čl. 12.a st. 1. ZFPPN)</a:t>
            </a:r>
          </a:p>
          <a:p>
            <a:pPr lvl="1"/>
            <a:r>
              <a:rPr lang="hr-HR" dirty="0"/>
              <a:t>Ne primjenjuje se na ostale poslovne transakcije koje ne rezultiraju dobavom robe ili pružanjem usluga za novčanu naknadu </a:t>
            </a:r>
          </a:p>
          <a:p>
            <a:pPr lvl="2"/>
            <a:r>
              <a:rPr lang="hr-HR" dirty="0"/>
              <a:t>Npr. </a:t>
            </a:r>
            <a:r>
              <a:rPr lang="hr-HR" dirty="0" err="1"/>
              <a:t>jednostranoobvezne</a:t>
            </a:r>
            <a:r>
              <a:rPr lang="hr-HR" dirty="0"/>
              <a:t> ugovore i </a:t>
            </a:r>
            <a:r>
              <a:rPr lang="hr-HR" dirty="0" err="1"/>
              <a:t>dvostranoobvezne</a:t>
            </a:r>
            <a:r>
              <a:rPr lang="hr-HR" dirty="0"/>
              <a:t> ugovore s nenovčanom protučinidbom</a:t>
            </a:r>
          </a:p>
          <a:p>
            <a:pPr lvl="1"/>
            <a:endParaRPr lang="hr-HR" dirty="0"/>
          </a:p>
          <a:p>
            <a:pPr marL="0" indent="0">
              <a:buNone/>
            </a:pPr>
            <a:endParaRPr lang="hr-HR" dirty="0"/>
          </a:p>
          <a:p>
            <a:pPr lvl="2"/>
            <a:endParaRPr lang="hr-HR" dirty="0"/>
          </a:p>
          <a:p>
            <a:pPr lvl="2"/>
            <a:endParaRPr lang="hr-HR" dirty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09268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Međuodnos ZOO i ZFPPN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Svaki trgovac je poduzetnik, no svaki poduzetnik nije i trgovac</a:t>
            </a:r>
          </a:p>
          <a:p>
            <a:r>
              <a:rPr lang="hr-HR" dirty="0"/>
              <a:t>Pojam poslovnih transakcije preklapa se s pojmom trgovačkih ugovora, no ne radi se o istim pojmovima</a:t>
            </a:r>
          </a:p>
          <a:p>
            <a:pPr lvl="1"/>
            <a:r>
              <a:rPr lang="hr-HR" dirty="0"/>
              <a:t>Neki trgovački ugovori nisu poslovne transakcije (npr. ugovori između pružatelja financijskih usluga)</a:t>
            </a:r>
          </a:p>
          <a:p>
            <a:pPr lvl="1"/>
            <a:r>
              <a:rPr lang="hr-HR" dirty="0"/>
              <a:t>Neke poslovne transakcije nisu trgovački ugovori (npr. jednostranoobvezni ugovori i </a:t>
            </a:r>
            <a:r>
              <a:rPr lang="hr-HR" dirty="0" err="1"/>
              <a:t>dvostranoobvezni</a:t>
            </a:r>
            <a:r>
              <a:rPr lang="hr-HR" dirty="0"/>
              <a:t> ugovori s nenovčanom </a:t>
            </a:r>
            <a:r>
              <a:rPr lang="hr-HR" dirty="0" err="1"/>
              <a:t>protučinidibom</a:t>
            </a:r>
            <a:r>
              <a:rPr lang="hr-HR" dirty="0"/>
              <a:t>, odnosi u koje su uključeni individualni poljodjelci i osobe slobodnih zanimanja koji su poduzetnici u smislu odredbe čl. </a:t>
            </a:r>
            <a:r>
              <a:rPr lang="en-GB" dirty="0"/>
              <a:t>3. </a:t>
            </a:r>
            <a:r>
              <a:rPr lang="en-GB" dirty="0" err="1"/>
              <a:t>st.</a:t>
            </a:r>
            <a:r>
              <a:rPr lang="en-GB" dirty="0"/>
              <a:t> 1. t. 1. ZFPPN</a:t>
            </a:r>
            <a:r>
              <a:rPr lang="hr-HR" dirty="0"/>
              <a:t>)</a:t>
            </a: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7842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Posljedice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dirty="0"/>
              <a:t>Dva režima uređenja zateznih kamata - ZOO i ZFPNN</a:t>
            </a:r>
          </a:p>
          <a:p>
            <a:pPr lvl="1"/>
            <a:r>
              <a:rPr lang="hr-HR" dirty="0"/>
              <a:t>Prednost u primjeni uživaju pravila ZFPPN </a:t>
            </a:r>
          </a:p>
          <a:p>
            <a:r>
              <a:rPr lang="hr-HR" dirty="0"/>
              <a:t>Primjena pravila ZFPPN na određeni odnos ovisi o tome: </a:t>
            </a:r>
          </a:p>
          <a:p>
            <a:pPr lvl="1"/>
            <a:r>
              <a:rPr lang="hr-HR" dirty="0"/>
              <a:t>jesu li sudionici odnosa poduzetnici (osim onih koji pružaju financijske usluge prema odredbi čl. 4. st. 3. ZFPPN)</a:t>
            </a:r>
          </a:p>
          <a:p>
            <a:pPr lvl="1"/>
            <a:r>
              <a:rPr lang="hr-HR" dirty="0"/>
              <a:t>radi li se o poslovnim transakcijama između poduzetnika ili između poduzetnika i osobe javnog prava u svojstvu dužnika</a:t>
            </a:r>
          </a:p>
          <a:p>
            <a:pPr lvl="1"/>
            <a:r>
              <a:rPr lang="hr-HR" dirty="0"/>
              <a:t>je li vjerovnik ispunio svoje ugovorne i zakonske obveze prema dužniku koji kasni s ispunjenjem novčane obveze</a:t>
            </a:r>
          </a:p>
          <a:p>
            <a:r>
              <a:rPr lang="hr-HR" dirty="0"/>
              <a:t>Primjena pravila ZOO u ostalim slučajevima, npr. </a:t>
            </a:r>
          </a:p>
          <a:p>
            <a:pPr lvl="1"/>
            <a:r>
              <a:rPr lang="hr-HR" dirty="0"/>
              <a:t>jednostranoobvezni trgovački ugovori</a:t>
            </a:r>
          </a:p>
          <a:p>
            <a:pPr lvl="1"/>
            <a:r>
              <a:rPr lang="hr-HR" dirty="0" err="1"/>
              <a:t>dvostranoobvezni</a:t>
            </a:r>
            <a:r>
              <a:rPr lang="hr-HR" dirty="0"/>
              <a:t> trgovački ugovori u kojem su činidbe i protučinidbe nenovčane naravi</a:t>
            </a:r>
          </a:p>
          <a:p>
            <a:pPr lvl="1"/>
            <a:r>
              <a:rPr lang="hr-HR" dirty="0"/>
              <a:t>ugovori između trgovaca kao pružatelja financijskih usluge prema odredbi čl. 4. st. 3. ZFPPN</a:t>
            </a:r>
          </a:p>
          <a:p>
            <a:pPr lvl="1"/>
            <a:r>
              <a:rPr lang="hr-HR" dirty="0"/>
              <a:t>ugovori između trgovaca i osoba javnog prava u kojem je osoba javnog prava vjerovnik novčane obveze</a:t>
            </a:r>
          </a:p>
          <a:p>
            <a:pPr lvl="1"/>
            <a:r>
              <a:rPr lang="hr-HR" dirty="0"/>
              <a:t>ostali odnosi koji nisu odnosi iz trgovačkog ugovora i ugovora između trgovca i osobe javnog prava </a:t>
            </a:r>
          </a:p>
          <a:p>
            <a:pPr lvl="1"/>
            <a:endParaRPr lang="hr-HR" dirty="0"/>
          </a:p>
          <a:p>
            <a:pPr lvl="1"/>
            <a:endParaRPr lang="hr-HR" dirty="0"/>
          </a:p>
          <a:p>
            <a:pPr lvl="1"/>
            <a:endParaRPr lang="hr-HR" dirty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73180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Zatezne kamate</a:t>
            </a:r>
            <a:br>
              <a:rPr lang="hr-HR" dirty="0"/>
            </a:br>
            <a:r>
              <a:rPr lang="hr-HR" dirty="0" err="1"/>
              <a:t>Kamate</a:t>
            </a:r>
            <a:r>
              <a:rPr lang="hr-HR" dirty="0"/>
              <a:t> za kašnjenje s plaćanjem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Kada se duguju</a:t>
            </a:r>
          </a:p>
          <a:p>
            <a:pPr lvl="1"/>
            <a:r>
              <a:rPr lang="hr-HR" dirty="0"/>
              <a:t>ZOO</a:t>
            </a:r>
          </a:p>
          <a:p>
            <a:pPr lvl="2"/>
            <a:r>
              <a:rPr lang="hr-HR" dirty="0"/>
              <a:t>Kada dužnik zakasni s ispunjenjem novčane obveze (čl. 29. st. 1.)</a:t>
            </a:r>
          </a:p>
          <a:p>
            <a:pPr lvl="1"/>
            <a:r>
              <a:rPr lang="hr-HR" dirty="0"/>
              <a:t>ZFPPN</a:t>
            </a:r>
          </a:p>
          <a:p>
            <a:pPr lvl="2"/>
            <a:r>
              <a:rPr lang="hr-HR" dirty="0"/>
              <a:t>Kada dužnik zakasni s ispunjenjem novčane obveze duguje vjerovniku bez daljnje opomene pored glavnice, i kamate za kašnjenje s plaćanjem, pod uvjetom da je vjerovnik ispunio svoje ugovorne i zakonske obveze (čl. 12.a st. 1.)</a:t>
            </a:r>
          </a:p>
          <a:p>
            <a:pPr lvl="1"/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nica">
  <a:themeElements>
    <a:clrScheme name="Livnic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vnic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vnic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790</TotalTime>
  <Words>1912</Words>
  <Application>Microsoft Office PowerPoint</Application>
  <PresentationFormat>On-screen Show (4:3)</PresentationFormat>
  <Paragraphs>145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Rockwell</vt:lpstr>
      <vt:lpstr>Wingdings 2</vt:lpstr>
      <vt:lpstr>Livnica</vt:lpstr>
      <vt:lpstr>Narav zateznih i ugovornih kamata</vt:lpstr>
      <vt:lpstr>Mjerodavni propisi</vt:lpstr>
      <vt:lpstr>Personalno polje primjene</vt:lpstr>
      <vt:lpstr>Personalno polje primjene</vt:lpstr>
      <vt:lpstr>Predmetno polje primjene</vt:lpstr>
      <vt:lpstr>Predmetno polje primjene</vt:lpstr>
      <vt:lpstr>Međuodnos ZOO i ZFPPN</vt:lpstr>
      <vt:lpstr>Posljedice</vt:lpstr>
      <vt:lpstr>Zatezne kamate Kamate za kašnjenje s plaćanjem</vt:lpstr>
      <vt:lpstr>Zatezne kamate</vt:lpstr>
      <vt:lpstr>Kamate za kašnjenje s plaćanjem</vt:lpstr>
      <vt:lpstr>Zatezne kamate i šteta</vt:lpstr>
      <vt:lpstr>Ugovorne kamate – visina stope</vt:lpstr>
      <vt:lpstr>Kamate na kamate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Sinisa</dc:creator>
  <cp:lastModifiedBy>Tomislav Jaksic</cp:lastModifiedBy>
  <cp:revision>103</cp:revision>
  <dcterms:created xsi:type="dcterms:W3CDTF">2011-10-16T12:38:15Z</dcterms:created>
  <dcterms:modified xsi:type="dcterms:W3CDTF">2018-10-01T15:34:52Z</dcterms:modified>
</cp:coreProperties>
</file>