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9" r:id="rId3"/>
    <p:sldId id="258" r:id="rId4"/>
    <p:sldId id="260" r:id="rId5"/>
    <p:sldId id="275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24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90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7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171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51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87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7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41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81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89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63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73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2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2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1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877F-988D-4EEC-B1F7-E75A6C32CF69}" type="datetimeFigureOut">
              <a:rPr lang="hr-HR" smtClean="0"/>
              <a:pPr/>
              <a:t>28.11.2018.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874D5E-AF91-43F4-BD2D-16FD867787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92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p.org/content/undp/en/home/sustainable-development-goals/goal-2-zero-hunger.html" TargetMode="External"/><Relationship Id="rId2" Type="http://schemas.openxmlformats.org/officeDocument/2006/relationships/hyperlink" Target="https://www.un.org/sustainabledevelopment/hung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RFrvmjf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 smtClean="0"/>
              <a:t>Svijet bez gladi </a:t>
            </a:r>
            <a:br>
              <a:rPr lang="hr-HR" sz="6000" dirty="0" smtClean="0"/>
            </a:br>
            <a:r>
              <a:rPr lang="hr-HR" sz="6000" dirty="0" smtClean="0"/>
              <a:t>(Zero hunger)</a:t>
            </a: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2</a:t>
            </a:r>
            <a:r>
              <a:rPr lang="hr-HR" sz="2400" dirty="0"/>
              <a:t>. </a:t>
            </a:r>
            <a:r>
              <a:rPr lang="hr-HR" sz="2400" dirty="0" smtClean="0"/>
              <a:t>Cilj održivog </a:t>
            </a:r>
            <a:r>
              <a:rPr lang="hr-HR" sz="2400" dirty="0"/>
              <a:t>razvoja(2</a:t>
            </a:r>
            <a:r>
              <a:rPr lang="hr-HR" sz="2400" dirty="0" smtClean="0"/>
              <a:t>. Goal)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7067" y="384308"/>
            <a:ext cx="356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Sveučilište u Zagrebu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Pravni fakultet 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Studijski centar socijalnog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rada</a:t>
            </a:r>
          </a:p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Kolegij: Međunarodni socijalni rad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7367930" y="5147732"/>
            <a:ext cx="2098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Marijana Čar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Antonia Parić</a:t>
            </a:r>
          </a:p>
          <a:p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2115197"/>
          </a:xfrm>
        </p:spPr>
        <p:txBody>
          <a:bodyPr/>
          <a:lstStyle/>
          <a:p>
            <a:pPr algn="just"/>
            <a:r>
              <a:rPr lang="hr-HR" sz="2000" b="1" dirty="0" smtClean="0"/>
              <a:t>Omogućiti održive sustave </a:t>
            </a:r>
            <a:r>
              <a:rPr lang="hr-HR" sz="2000" b="1" dirty="0"/>
              <a:t>za proizvodnju hrane i primjeniti fleksibilne poljoprivredne prakse- </a:t>
            </a:r>
            <a:r>
              <a:rPr lang="hr-HR" dirty="0" smtClean="0"/>
              <a:t>omogućiti </a:t>
            </a:r>
            <a:r>
              <a:rPr lang="hr-HR" u="sng" dirty="0"/>
              <a:t>održive </a:t>
            </a:r>
            <a:r>
              <a:rPr lang="hr-HR" u="sng" dirty="0" smtClean="0"/>
              <a:t>sustave </a:t>
            </a:r>
            <a:r>
              <a:rPr lang="hr-HR" u="sng" dirty="0"/>
              <a:t>za proizvodnju hrane </a:t>
            </a:r>
            <a:r>
              <a:rPr lang="hr-HR" dirty="0"/>
              <a:t>i primjeniti </a:t>
            </a:r>
            <a:r>
              <a:rPr lang="hr-HR" u="sng" dirty="0"/>
              <a:t>fleksibilne poljoprivredne prakse </a:t>
            </a:r>
            <a:r>
              <a:rPr lang="hr-HR" dirty="0"/>
              <a:t>za povećanje produktivnosti i proizvodnje, koje pomažu u održavanju </a:t>
            </a:r>
            <a:r>
              <a:rPr lang="hr-HR" dirty="0" smtClean="0"/>
              <a:t>ekosustava, </a:t>
            </a:r>
            <a:r>
              <a:rPr lang="hr-HR" dirty="0"/>
              <a:t>koje </a:t>
            </a:r>
            <a:r>
              <a:rPr lang="hr-HR" u="sng" dirty="0"/>
              <a:t>jačaju kapacitet za prilagođavanje klimatskim promjenama, ekstremnim vremenskim </a:t>
            </a:r>
            <a:r>
              <a:rPr lang="hr-HR" u="sng" dirty="0" smtClean="0"/>
              <a:t>prilikama, </a:t>
            </a:r>
            <a:r>
              <a:rPr lang="hr-HR" u="sng" dirty="0"/>
              <a:t>sušama, poplavama</a:t>
            </a:r>
            <a:r>
              <a:rPr lang="hr-HR" dirty="0"/>
              <a:t> i ostalim elementarnim nepogodama, odnosno koje progresivno poboljšavaju kvalitet zemljišta i tla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1232" t="47886" r="39578" b="31071"/>
          <a:stretch/>
        </p:blipFill>
        <p:spPr>
          <a:xfrm>
            <a:off x="3821302" y="2849090"/>
            <a:ext cx="2308732" cy="297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701" y="5821251"/>
            <a:ext cx="351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FOOD PRODUCTION AND RESILIENT AGRICULTURAL PRACTICES</a:t>
            </a:r>
          </a:p>
        </p:txBody>
      </p:sp>
    </p:spTree>
    <p:extLst>
      <p:ext uri="{BB962C8B-B14F-4D97-AF65-F5344CB8AC3E}">
        <p14:creationId xmlns:p14="http://schemas.microsoft.com/office/powerpoint/2010/main" val="2046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3880773"/>
          </a:xfrm>
        </p:spPr>
        <p:txBody>
          <a:bodyPr/>
          <a:lstStyle/>
          <a:p>
            <a:pPr algn="just"/>
            <a:r>
              <a:rPr lang="hr-HR" sz="2000" b="1" dirty="0" smtClean="0"/>
              <a:t>Održavati </a:t>
            </a:r>
            <a:r>
              <a:rPr lang="hr-HR" sz="2000" b="1" dirty="0"/>
              <a:t>genetsku raznolikost </a:t>
            </a:r>
            <a:r>
              <a:rPr lang="hr-HR" sz="2000" b="1" dirty="0" smtClean="0"/>
              <a:t>u proizvodnji hrane- </a:t>
            </a:r>
            <a:r>
              <a:rPr lang="hr-HR" dirty="0" smtClean="0"/>
              <a:t>do </a:t>
            </a:r>
            <a:r>
              <a:rPr lang="hr-HR" dirty="0"/>
              <a:t>kraja 2020. </a:t>
            </a:r>
            <a:r>
              <a:rPr lang="hr-HR" u="sng" dirty="0"/>
              <a:t>održavati genetsku raznolikost sjemena</a:t>
            </a:r>
            <a:r>
              <a:rPr lang="hr-HR" dirty="0"/>
              <a:t>, </a:t>
            </a:r>
            <a:r>
              <a:rPr lang="hr-HR" dirty="0" smtClean="0"/>
              <a:t>kultiviranih </a:t>
            </a:r>
            <a:r>
              <a:rPr lang="hr-HR" dirty="0"/>
              <a:t>biljaka i uzgajanih i domaćih životinja, odnosno njihovih srodnih divljih vrsta, između ostalog i preko </a:t>
            </a:r>
            <a:r>
              <a:rPr lang="hr-HR" u="sng" dirty="0"/>
              <a:t>pravilno vođenih i raznovrsnih banaka sjemena i biljaka na </a:t>
            </a:r>
            <a:r>
              <a:rPr lang="hr-HR" u="sng" dirty="0" smtClean="0"/>
              <a:t>nacionalnom, regionalnom </a:t>
            </a:r>
            <a:r>
              <a:rPr lang="hr-HR" u="sng" dirty="0"/>
              <a:t>i međunarodnom nivou</a:t>
            </a:r>
            <a:r>
              <a:rPr lang="hr-HR" dirty="0"/>
              <a:t>, i </a:t>
            </a:r>
            <a:r>
              <a:rPr lang="hr-HR" dirty="0" smtClean="0"/>
              <a:t>omogućiti </a:t>
            </a:r>
            <a:r>
              <a:rPr lang="hr-HR" dirty="0"/>
              <a:t>pristup koristima, odnosno pravično i ravnopravno dijeljenje koristi koje </a:t>
            </a:r>
            <a:r>
              <a:rPr lang="hr-HR" dirty="0" smtClean="0"/>
              <a:t>proizlaze </a:t>
            </a:r>
            <a:r>
              <a:rPr lang="hr-HR" dirty="0"/>
              <a:t>iz korištenja genetskih resursa i sa njima povezanih tradicionalnih oblika znanja, a prema međunarodnom </a:t>
            </a:r>
            <a:r>
              <a:rPr lang="hr-HR" dirty="0" smtClean="0"/>
              <a:t>dogovoru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486" t="38304" r="87112" b="41028"/>
          <a:stretch/>
        </p:blipFill>
        <p:spPr>
          <a:xfrm>
            <a:off x="3940935" y="3043732"/>
            <a:ext cx="2199263" cy="2718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098" y="5779861"/>
            <a:ext cx="394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THE GENETIC DIVERSITY IN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1329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2218228"/>
          </a:xfrm>
        </p:spPr>
        <p:txBody>
          <a:bodyPr/>
          <a:lstStyle/>
          <a:p>
            <a:pPr algn="just"/>
            <a:r>
              <a:rPr lang="hr-HR" sz="2000" b="1" dirty="0" smtClean="0"/>
              <a:t>Ulagati u ruralnu infrastrukturu, poljoprivredna istraživanja, tehnologiju i genetske banke- </a:t>
            </a:r>
            <a:r>
              <a:rPr lang="hr-HR" dirty="0" smtClean="0"/>
              <a:t>povećati </a:t>
            </a:r>
            <a:r>
              <a:rPr lang="hr-HR" dirty="0"/>
              <a:t>investiranje, između ostalog i preko unapređivanja međunarodne </a:t>
            </a:r>
            <a:r>
              <a:rPr lang="hr-HR" dirty="0" smtClean="0"/>
              <a:t>suradnje</a:t>
            </a:r>
            <a:r>
              <a:rPr lang="hr-HR" dirty="0"/>
              <a:t>, </a:t>
            </a:r>
            <a:r>
              <a:rPr lang="hr-HR" u="sng" dirty="0"/>
              <a:t>u seosku infrastrukturu, poljoprivredna istraživanja i savjetodavne usluge, razvoj tehnologije </a:t>
            </a:r>
            <a:r>
              <a:rPr lang="hr-HR" dirty="0"/>
              <a:t>i banaka biljnog i stočnog genetskog materijala kako bi se unaprijedili poljoprivredni proizvodni kapaciteti u zemljama u razvoju, a posebno u najnerazvijenijim zemljama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1127" t="38304" r="39472" b="40840"/>
          <a:stretch/>
        </p:blipFill>
        <p:spPr>
          <a:xfrm>
            <a:off x="4121238" y="2827829"/>
            <a:ext cx="2083353" cy="2598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2142" y="5430328"/>
            <a:ext cx="430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 IN RURAL INFRASTRUCTURE, AGRICULTURAL RESEARCH, TECHNOLOGY AND GENE BANKS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10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2082085"/>
          </a:xfrm>
        </p:spPr>
        <p:txBody>
          <a:bodyPr/>
          <a:lstStyle/>
          <a:p>
            <a:pPr algn="just"/>
            <a:r>
              <a:rPr lang="hr-HR" sz="2000" b="1" dirty="0" smtClean="0"/>
              <a:t>Sprječavanje ograničenja i deformacije na </a:t>
            </a:r>
            <a:r>
              <a:rPr lang="hr-HR" sz="2000" b="1" dirty="0"/>
              <a:t>poljoprivrenom tržištu i izvoznih subvencija- </a:t>
            </a:r>
            <a:r>
              <a:rPr lang="hr-HR" u="sng" dirty="0" smtClean="0"/>
              <a:t>ispraviti </a:t>
            </a:r>
            <a:r>
              <a:rPr lang="hr-HR" u="sng" dirty="0"/>
              <a:t>i spriječiti trgovinska ograničenja i deformacije na poljoprivrednim tržištima u svije</a:t>
            </a:r>
            <a:r>
              <a:rPr lang="hr-HR" dirty="0"/>
              <a:t>tu, između ostalog i preko istovremenog </a:t>
            </a:r>
            <a:r>
              <a:rPr lang="hr-HR" dirty="0" smtClean="0"/>
              <a:t>uklanjanja </a:t>
            </a:r>
            <a:r>
              <a:rPr lang="hr-HR" dirty="0"/>
              <a:t>svih vrsta izvoznih subvencija u poljoprivredi i svih izvoznih mjera sa ekvivalentnim efektom, u skladu sa zaduženjima iz „Razvojne agende iz Dohe“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698" t="57656" r="87112" b="21677"/>
          <a:stretch/>
        </p:blipFill>
        <p:spPr>
          <a:xfrm>
            <a:off x="3762842" y="2691685"/>
            <a:ext cx="2425651" cy="3066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7470" y="5758598"/>
            <a:ext cx="4636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 AGRICULTURAL TRADE RESTRICTIONS, MARKET DISTORTIONS AND EXPORT SUBSIDIES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6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1612921"/>
          </a:xfrm>
        </p:spPr>
        <p:txBody>
          <a:bodyPr/>
          <a:lstStyle/>
          <a:p>
            <a:pPr algn="just"/>
            <a:r>
              <a:rPr lang="hr-HR" sz="2000" b="1" dirty="0"/>
              <a:t>Omogućiti </a:t>
            </a:r>
            <a:r>
              <a:rPr lang="hr-HR" sz="2000" b="1" dirty="0" smtClean="0"/>
              <a:t>stabilno tržište i pravovremeni pristup informacijama</a:t>
            </a:r>
            <a:r>
              <a:rPr lang="hr-HR" dirty="0" smtClean="0"/>
              <a:t>- usvojiti </a:t>
            </a:r>
            <a:r>
              <a:rPr lang="hr-HR" dirty="0"/>
              <a:t>mjere koje će </a:t>
            </a:r>
            <a:r>
              <a:rPr lang="hr-HR" dirty="0" smtClean="0"/>
              <a:t>omogućiti </a:t>
            </a:r>
            <a:r>
              <a:rPr lang="hr-HR" dirty="0"/>
              <a:t>odgovarajuće </a:t>
            </a:r>
            <a:r>
              <a:rPr lang="hr-HR" dirty="0" smtClean="0"/>
              <a:t>funkcioniranje </a:t>
            </a:r>
            <a:r>
              <a:rPr lang="hr-HR" dirty="0"/>
              <a:t>tržišta hrane i njihovih robnih derivata te olakšati blagovremeni pristup informacijama o tržištima, između ostalog i o rezervama hrane kako bi se pomoglo da se </a:t>
            </a:r>
            <a:r>
              <a:rPr lang="hr-HR" u="sng" dirty="0"/>
              <a:t>ograniči ekstremna nestabilnost cijena hrane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51127" t="57469" r="39472" b="21488"/>
          <a:stretch/>
        </p:blipFill>
        <p:spPr>
          <a:xfrm>
            <a:off x="3647437" y="2415704"/>
            <a:ext cx="2656462" cy="3342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4896" y="5758667"/>
            <a:ext cx="4301544" cy="121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STABLE FOOD COMMODITY MARKETS AND TIMELY ACCESS TO INFORMATION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1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Video: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https://www.youtube.com/watch?v=cHz0jPs5KQU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72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Goal 2: Zero </a:t>
            </a:r>
            <a:r>
              <a:rPr lang="hr-HR" b="1" dirty="0" smtClean="0"/>
              <a:t>Hunger. Posjećeno 25.11.2018. na stranici UN-a: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://www.un.org/sustainabledevelopment/hunger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b="1" dirty="0"/>
              <a:t>Goal 2: Zero </a:t>
            </a:r>
            <a:r>
              <a:rPr lang="hr-HR" b="1" dirty="0" smtClean="0"/>
              <a:t>Hunger. </a:t>
            </a:r>
            <a:r>
              <a:rPr lang="hr-HR" b="1"/>
              <a:t>Posjećeno </a:t>
            </a:r>
            <a:r>
              <a:rPr lang="hr-HR" b="1" smtClean="0"/>
              <a:t>21.11.2018</a:t>
            </a:r>
            <a:r>
              <a:rPr lang="hr-HR" b="1" dirty="0"/>
              <a:t>. na stranici </a:t>
            </a:r>
            <a:r>
              <a:rPr lang="hr-HR" b="1" dirty="0" smtClean="0"/>
              <a:t>UNDP-a:  </a:t>
            </a:r>
            <a:r>
              <a:rPr lang="hr-HR" dirty="0" smtClean="0">
                <a:hlinkClick r:id="rId3"/>
              </a:rPr>
              <a:t>http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www.undp.org/content/undp/en/home/sustainable-development-goals/goal-2-zero-hunger.html</a:t>
            </a:r>
            <a:endParaRPr lang="hr-HR" dirty="0" smtClean="0"/>
          </a:p>
          <a:p>
            <a:r>
              <a:rPr lang="hr-HR" b="1" dirty="0" smtClean="0"/>
              <a:t>Podatci o pothranjenosti na globalnoj razini. Posjećeno 25.11.2018. na stranici World Bank-e</a:t>
            </a:r>
            <a:r>
              <a:rPr lang="hr-HR" dirty="0" smtClean="0">
                <a:solidFill>
                  <a:schemeClr val="accent1"/>
                </a:solidFill>
              </a:rPr>
              <a:t>: </a:t>
            </a:r>
            <a:r>
              <a:rPr lang="en-US" u="sng" dirty="0" smtClean="0">
                <a:solidFill>
                  <a:schemeClr val="accent1"/>
                </a:solidFill>
              </a:rPr>
              <a:t>http://datatopics.worldbank.org/sdgatlas/SDG-02-zero-hunger.html</a:t>
            </a:r>
            <a:endParaRPr lang="en-US" u="sng" dirty="0">
              <a:solidFill>
                <a:schemeClr val="accent1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74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72" t="9058" r="2324"/>
          <a:stretch>
            <a:fillRect/>
          </a:stretch>
        </p:blipFill>
        <p:spPr bwMode="auto">
          <a:xfrm>
            <a:off x="247925" y="0"/>
            <a:ext cx="10355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Činjenice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2555"/>
            <a:ext cx="8596668" cy="3880773"/>
          </a:xfrm>
        </p:spPr>
        <p:txBody>
          <a:bodyPr/>
          <a:lstStyle/>
          <a:p>
            <a:r>
              <a:rPr lang="hr-HR" dirty="0" smtClean="0"/>
              <a:t>Jedna od devet osoba u svijetu je pothranjena (795mil.)- 11% </a:t>
            </a:r>
          </a:p>
          <a:p>
            <a:pPr lvl="3"/>
            <a:r>
              <a:rPr lang="hr-HR" dirty="0" smtClean="0"/>
              <a:t>2000.-2002.- 930mil.- 15%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40669" t="33043" r="16866" b="18670"/>
          <a:stretch/>
        </p:blipFill>
        <p:spPr>
          <a:xfrm>
            <a:off x="1833223" y="2344210"/>
            <a:ext cx="6284890" cy="40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930341"/>
          </a:xfrm>
        </p:spPr>
        <p:txBody>
          <a:bodyPr/>
          <a:lstStyle/>
          <a:p>
            <a:r>
              <a:rPr lang="hr-HR" dirty="0" smtClean="0"/>
              <a:t>U 2014. godini 158.6mil. </a:t>
            </a:r>
            <a:r>
              <a:rPr lang="hr-HR" dirty="0"/>
              <a:t>d</a:t>
            </a:r>
            <a:r>
              <a:rPr lang="hr-HR" dirty="0" smtClean="0"/>
              <a:t>jece mlađe o 5 godina zaostalo je u razvoju zbog pothranjenosti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9296" t="21582" r="15916" b="16228"/>
          <a:stretch/>
        </p:blipFill>
        <p:spPr>
          <a:xfrm>
            <a:off x="1939717" y="1539941"/>
            <a:ext cx="6225488" cy="48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Azija je kontinent s najviše pothranjenih ljudi- 2/3 (67%)</a:t>
            </a:r>
          </a:p>
          <a:p>
            <a:r>
              <a:rPr lang="hr-HR" dirty="0" smtClean="0"/>
              <a:t>Da žene koje se bave poljoprivredom imaju iste uvijete kao muškarci, bilo bi 150mil. manje glanih u svijetu</a:t>
            </a:r>
          </a:p>
          <a:p>
            <a:r>
              <a:rPr lang="hr-HR" dirty="0" smtClean="0">
                <a:hlinkClick r:id="rId2"/>
              </a:rPr>
              <a:t>https://www.youtube.com/watch?v=BZRFrvmjfDs 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810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se želi postići?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Iskorjenjivanje gladi i pothranjenosti</a:t>
            </a:r>
          </a:p>
          <a:p>
            <a:r>
              <a:rPr lang="hr-HR" dirty="0" smtClean="0"/>
              <a:t>Osiguranje nutritivnih potreba djevojkama/trudnicama/dojiljama/starijih osobama</a:t>
            </a:r>
          </a:p>
          <a:p>
            <a:r>
              <a:rPr lang="hr-HR" dirty="0" smtClean="0"/>
              <a:t>Poboljšanje prehrane cjelokupnom svjetskog stanovništva</a:t>
            </a:r>
            <a:endParaRPr lang="hr-HR" dirty="0"/>
          </a:p>
          <a:p>
            <a:r>
              <a:rPr lang="hr-HR" dirty="0" smtClean="0"/>
              <a:t>Promoviranje održive poljoprivrede</a:t>
            </a:r>
          </a:p>
          <a:p>
            <a:r>
              <a:rPr lang="hr-HR" dirty="0" smtClean="0"/>
              <a:t>Osiguranje zemljišta i resursa ženama, domorodačkim grupama i obiteljskim farmama</a:t>
            </a:r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87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9896"/>
            <a:ext cx="8596668" cy="1497011"/>
          </a:xfrm>
        </p:spPr>
        <p:txBody>
          <a:bodyPr/>
          <a:lstStyle/>
          <a:p>
            <a:pPr algn="just"/>
            <a:r>
              <a:rPr lang="hr-HR" sz="2000" b="1" dirty="0"/>
              <a:t>Svima dostupna sigurna i nutritivna </a:t>
            </a:r>
            <a:r>
              <a:rPr lang="hr-HR" sz="2000" b="1" dirty="0" smtClean="0"/>
              <a:t>hrana- </a:t>
            </a:r>
            <a:r>
              <a:rPr lang="hr-HR" dirty="0" smtClean="0"/>
              <a:t>do </a:t>
            </a:r>
            <a:r>
              <a:rPr lang="hr-HR" dirty="0"/>
              <a:t>kraja 2030. okončati glad i osigurati da svim ljudima, a posebno </a:t>
            </a:r>
            <a:r>
              <a:rPr lang="hr-HR" u="sng" dirty="0"/>
              <a:t>siromašnima i </a:t>
            </a:r>
            <a:r>
              <a:rPr lang="hr-HR" u="sng" dirty="0" smtClean="0"/>
              <a:t>osobama </a:t>
            </a:r>
            <a:r>
              <a:rPr lang="hr-HR" u="sng" dirty="0"/>
              <a:t>u osjetljivim okolnostima</a:t>
            </a:r>
            <a:r>
              <a:rPr lang="hr-HR" dirty="0"/>
              <a:t>, uključujući </a:t>
            </a:r>
            <a:r>
              <a:rPr lang="hr-HR" dirty="0" smtClean="0"/>
              <a:t>dojenčad, </a:t>
            </a:r>
            <a:r>
              <a:rPr lang="hr-HR" dirty="0"/>
              <a:t>tokom cijele godine bude </a:t>
            </a:r>
            <a:r>
              <a:rPr lang="hr-HR" u="sng" dirty="0"/>
              <a:t>dostupna sigurna</a:t>
            </a:r>
            <a:r>
              <a:rPr lang="hr-HR" u="sng" dirty="0" smtClean="0"/>
              <a:t> </a:t>
            </a:r>
            <a:r>
              <a:rPr lang="hr-HR" u="sng" dirty="0"/>
              <a:t>i </a:t>
            </a:r>
            <a:r>
              <a:rPr lang="hr-HR" u="sng" dirty="0" smtClean="0"/>
              <a:t>nutritivna </a:t>
            </a:r>
            <a:r>
              <a:rPr lang="hr-HR" u="sng" dirty="0"/>
              <a:t>hrana u dovoljnim </a:t>
            </a:r>
            <a:r>
              <a:rPr lang="hr-HR" u="sng" dirty="0" smtClean="0"/>
              <a:t>količinama</a:t>
            </a:r>
            <a:endParaRPr lang="hr-HR" u="sng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698" t="41122" r="87323" b="38399"/>
          <a:stretch/>
        </p:blipFill>
        <p:spPr>
          <a:xfrm>
            <a:off x="3880327" y="3070696"/>
            <a:ext cx="2190682" cy="280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1944" y="5879921"/>
            <a:ext cx="356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ACCESS TO SAFE AND NUTRITIOUS FOOD</a:t>
            </a:r>
          </a:p>
        </p:txBody>
      </p:sp>
    </p:spTree>
    <p:extLst>
      <p:ext uri="{BB962C8B-B14F-4D97-AF65-F5344CB8AC3E}">
        <p14:creationId xmlns:p14="http://schemas.microsoft.com/office/powerpoint/2010/main" val="13191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1664436"/>
          </a:xfrm>
        </p:spPr>
        <p:txBody>
          <a:bodyPr/>
          <a:lstStyle/>
          <a:p>
            <a:pPr algn="just"/>
            <a:r>
              <a:rPr lang="hr-HR" sz="2000" b="1" dirty="0"/>
              <a:t>Spriječiti sve oblike pothranjenosti- </a:t>
            </a:r>
            <a:r>
              <a:rPr lang="hr-HR" dirty="0" smtClean="0"/>
              <a:t>do </a:t>
            </a:r>
            <a:r>
              <a:rPr lang="hr-HR" dirty="0"/>
              <a:t>kraja 2030. okončati sve oblike </a:t>
            </a:r>
            <a:r>
              <a:rPr lang="hr-HR" dirty="0" smtClean="0"/>
              <a:t>pothranjenosti</a:t>
            </a:r>
            <a:r>
              <a:rPr lang="hr-HR" dirty="0"/>
              <a:t>, uz postizanje (do kraja 2025. godine) međunarodno dogovorenih ciljeva koji se odnose na zaostajanje u tjelesnom razvoju kod djece mlađe od 5 godina, i </a:t>
            </a:r>
            <a:r>
              <a:rPr lang="hr-HR" u="sng" dirty="0"/>
              <a:t>usmjeriti pažnju na nutritivne potrebe adolescentkinja, trudnica i dojilja, te starijih </a:t>
            </a:r>
            <a:r>
              <a:rPr lang="hr-HR" u="sng" dirty="0" smtClean="0"/>
              <a:t>osoba</a:t>
            </a:r>
            <a:endParaRPr lang="hr-HR" u="sng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1232" t="41121" r="39578" b="38211"/>
          <a:stretch/>
        </p:blipFill>
        <p:spPr>
          <a:xfrm>
            <a:off x="3743621" y="2432160"/>
            <a:ext cx="2464093" cy="3115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9804" y="5547682"/>
            <a:ext cx="2811725" cy="65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ALL FORMS OF MALNUTRITION</a:t>
            </a:r>
          </a:p>
        </p:txBody>
      </p:sp>
    </p:spTree>
    <p:extLst>
      <p:ext uri="{BB962C8B-B14F-4D97-AF65-F5344CB8AC3E}">
        <p14:creationId xmlns:p14="http://schemas.microsoft.com/office/powerpoint/2010/main" val="15353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3880773"/>
          </a:xfrm>
        </p:spPr>
        <p:txBody>
          <a:bodyPr/>
          <a:lstStyle/>
          <a:p>
            <a:pPr algn="just"/>
            <a:r>
              <a:rPr lang="hr-HR" sz="2000" b="1" dirty="0"/>
              <a:t>Udvostručiti produktivnost i prihode malih prehrambenih </a:t>
            </a:r>
            <a:r>
              <a:rPr lang="hr-HR" sz="2000" b="1" dirty="0" smtClean="0"/>
              <a:t>proizvođača- </a:t>
            </a:r>
            <a:r>
              <a:rPr lang="hr-HR" sz="2000" dirty="0" smtClean="0"/>
              <a:t>do </a:t>
            </a:r>
            <a:r>
              <a:rPr lang="hr-HR" sz="2000" dirty="0"/>
              <a:t>kraja 2030. </a:t>
            </a:r>
            <a:r>
              <a:rPr lang="hr-HR" sz="2000" u="sng" dirty="0"/>
              <a:t>udvostručiti poljoprivrednu produktivnost i prihode </a:t>
            </a:r>
            <a:r>
              <a:rPr lang="hr-HR" sz="2000" dirty="0"/>
              <a:t>malih proizvođača hrane, a posebno </a:t>
            </a:r>
            <a:r>
              <a:rPr lang="hr-HR" sz="2000" u="sng" dirty="0"/>
              <a:t>žena, starosjedelačkog stanovništva, </a:t>
            </a:r>
            <a:r>
              <a:rPr lang="hr-HR" sz="2000" u="sng" dirty="0" smtClean="0"/>
              <a:t>obiteljskih </a:t>
            </a:r>
            <a:r>
              <a:rPr lang="hr-HR" sz="2000" u="sng" dirty="0"/>
              <a:t>poljoprivrednih proizvođača, stočara i ribara</a:t>
            </a:r>
            <a:r>
              <a:rPr lang="hr-HR" sz="2000" dirty="0"/>
              <a:t>, između ostalog i preko </a:t>
            </a:r>
            <a:r>
              <a:rPr lang="hr-HR" sz="2000" u="sng" dirty="0" smtClean="0"/>
              <a:t>sigurnog </a:t>
            </a:r>
            <a:r>
              <a:rPr lang="hr-HR" sz="2000" u="sng" dirty="0"/>
              <a:t>i jednakog pristupa zemljištu</a:t>
            </a:r>
            <a:r>
              <a:rPr lang="hr-HR" sz="2000" dirty="0"/>
              <a:t>, </a:t>
            </a:r>
            <a:r>
              <a:rPr lang="hr-HR" sz="2000" dirty="0" smtClean="0"/>
              <a:t>drugim proizvodnim </a:t>
            </a:r>
            <a:r>
              <a:rPr lang="hr-HR" sz="2000" u="sng" dirty="0" smtClean="0"/>
              <a:t>resursima </a:t>
            </a:r>
            <a:r>
              <a:rPr lang="hr-HR" sz="2000" u="sng" dirty="0"/>
              <a:t>i </a:t>
            </a:r>
            <a:r>
              <a:rPr lang="hr-HR" sz="2000" u="sng" dirty="0" smtClean="0"/>
              <a:t>inputima, </a:t>
            </a:r>
            <a:r>
              <a:rPr lang="hr-HR" sz="2000" u="sng" dirty="0"/>
              <a:t>znanja, </a:t>
            </a:r>
            <a:r>
              <a:rPr lang="hr-HR" sz="2000" u="sng" dirty="0" smtClean="0"/>
              <a:t>financijskih </a:t>
            </a:r>
            <a:r>
              <a:rPr lang="hr-HR" sz="2000" u="sng" dirty="0"/>
              <a:t>usluga, tržišta </a:t>
            </a:r>
            <a:r>
              <a:rPr lang="hr-HR" sz="2000" dirty="0"/>
              <a:t>i mogućnosti za ostvarivanje dodatne vrijednosti, odnosno za zapošljavanje van poljoprivrede</a:t>
            </a:r>
            <a:endParaRPr lang="hr-HR" sz="2000" b="1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698" t="47886" r="87534" b="31258"/>
          <a:stretch/>
        </p:blipFill>
        <p:spPr>
          <a:xfrm>
            <a:off x="4262907" y="3141606"/>
            <a:ext cx="1854248" cy="2479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2667" y="5621382"/>
            <a:ext cx="449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DOUBLE THE PRODUCTIVITY AND INCOMES OF SMALL-SCALE FOOD PRODUCERS</a:t>
            </a:r>
          </a:p>
        </p:txBody>
      </p:sp>
    </p:spTree>
    <p:extLst>
      <p:ext uri="{BB962C8B-B14F-4D97-AF65-F5344CB8AC3E}">
        <p14:creationId xmlns:p14="http://schemas.microsoft.com/office/powerpoint/2010/main" val="29328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</TotalTime>
  <Words>724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Svijet bez gladi  (Zero hunger)</vt:lpstr>
      <vt:lpstr>PowerPoint Presentation</vt:lpstr>
      <vt:lpstr>Činjenice</vt:lpstr>
      <vt:lpstr>PowerPoint Presentation</vt:lpstr>
      <vt:lpstr>PowerPoint Presentation</vt:lpstr>
      <vt:lpstr>Što se želi postići?</vt:lpstr>
      <vt:lpstr>Ciljevi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Video: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Svijet bez gladi</dc:title>
  <dc:creator>Ribica</dc:creator>
  <cp:lastModifiedBy>Ribica</cp:lastModifiedBy>
  <cp:revision>36</cp:revision>
  <dcterms:created xsi:type="dcterms:W3CDTF">2018-11-26T11:40:00Z</dcterms:created>
  <dcterms:modified xsi:type="dcterms:W3CDTF">2018-11-28T20:08:38Z</dcterms:modified>
</cp:coreProperties>
</file>