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0" r:id="rId5"/>
    <p:sldId id="262" r:id="rId6"/>
    <p:sldId id="292" r:id="rId7"/>
    <p:sldId id="293" r:id="rId8"/>
    <p:sldId id="267" r:id="rId9"/>
    <p:sldId id="285" r:id="rId10"/>
    <p:sldId id="271" r:id="rId11"/>
    <p:sldId id="274" r:id="rId12"/>
    <p:sldId id="286" r:id="rId13"/>
    <p:sldId id="275" r:id="rId14"/>
    <p:sldId id="287" r:id="rId15"/>
    <p:sldId id="276" r:id="rId16"/>
    <p:sldId id="288" r:id="rId17"/>
    <p:sldId id="277" r:id="rId18"/>
    <p:sldId id="289" r:id="rId19"/>
    <p:sldId id="278" r:id="rId20"/>
    <p:sldId id="280" r:id="rId21"/>
    <p:sldId id="282" r:id="rId22"/>
    <p:sldId id="291" r:id="rId23"/>
    <p:sldId id="290" r:id="rId24"/>
    <p:sldId id="283" r:id="rId25"/>
    <p:sldId id="284" r:id="rId26"/>
    <p:sldId id="294" r:id="rId27"/>
    <p:sldId id="295" r:id="rId28"/>
    <p:sldId id="296" r:id="rId29"/>
    <p:sldId id="297" r:id="rId30"/>
    <p:sldId id="298" r:id="rId31"/>
    <p:sldId id="299" r:id="rId32"/>
    <p:sldId id="300" r:id="rId33"/>
    <p:sldId id="301" r:id="rId34"/>
    <p:sldId id="27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41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C5173E7-9A8D-471E-949F-D4B43A6401A2}" type="datetimeFigureOut">
              <a:rPr lang="en-US" smtClean="0"/>
              <a:pPr/>
              <a:t>12/12/2018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F26F059-36E8-4A66-9B49-0EFF456B5C6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5173E7-9A8D-471E-949F-D4B43A6401A2}"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5173E7-9A8D-471E-949F-D4B43A6401A2}"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5173E7-9A8D-471E-949F-D4B43A6401A2}"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5173E7-9A8D-471E-949F-D4B43A6401A2}"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6F059-36E8-4A66-9B49-0EFF456B5C6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5173E7-9A8D-471E-949F-D4B43A6401A2}"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5173E7-9A8D-471E-949F-D4B43A6401A2}" type="datetimeFigureOut">
              <a:rPr lang="en-US" smtClean="0"/>
              <a:pPr/>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5173E7-9A8D-471E-949F-D4B43A6401A2}" type="datetimeFigureOut">
              <a:rPr lang="en-US" smtClean="0"/>
              <a:pPr/>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173E7-9A8D-471E-949F-D4B43A6401A2}" type="datetimeFigureOut">
              <a:rPr lang="en-US" smtClean="0"/>
              <a:pPr/>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5173E7-9A8D-471E-949F-D4B43A6401A2}"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6F059-36E8-4A66-9B49-0EFF456B5C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5173E7-9A8D-471E-949F-D4B43A6401A2}"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F26F059-36E8-4A66-9B49-0EFF456B5C6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5173E7-9A8D-471E-949F-D4B43A6401A2}" type="datetimeFigureOut">
              <a:rPr lang="en-US" smtClean="0"/>
              <a:pPr/>
              <a:t>12/12/2018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F26F059-36E8-4A66-9B49-0EFF456B5C6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BXXv3QrH4q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State Governance and Administration of Justice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Separation of powers</a:t>
            </a:r>
            <a:endParaRPr lang="en-US" dirty="0"/>
          </a:p>
        </p:txBody>
      </p:sp>
      <p:sp>
        <p:nvSpPr>
          <p:cNvPr id="3" name="Content Placeholder 2"/>
          <p:cNvSpPr>
            <a:spLocks noGrp="1"/>
          </p:cNvSpPr>
          <p:nvPr>
            <p:ph idx="1"/>
          </p:nvPr>
        </p:nvSpPr>
        <p:spPr/>
        <p:txBody>
          <a:bodyPr>
            <a:normAutofit/>
          </a:bodyPr>
          <a:lstStyle/>
          <a:p>
            <a:r>
              <a:rPr lang="hr-HR" dirty="0" smtClean="0"/>
              <a:t>The great political philosopher Montesquieu coined the phrase the ‘separation of powers’ in the 18th century</a:t>
            </a:r>
          </a:p>
          <a:p>
            <a:pPr>
              <a:buNone/>
            </a:pPr>
            <a:r>
              <a:rPr lang="hr-HR" dirty="0" smtClean="0"/>
              <a:t>“Government should be set so that no man need be afraid of another”</a:t>
            </a:r>
          </a:p>
          <a:p>
            <a:pPr>
              <a:buNone/>
            </a:pPr>
            <a:r>
              <a:rPr lang="hr-HR" dirty="0" smtClean="0"/>
              <a:t>Three individual elements of the state:</a:t>
            </a:r>
          </a:p>
          <a:p>
            <a:pPr>
              <a:buNone/>
            </a:pPr>
            <a:r>
              <a:rPr lang="hr-HR" i="1" dirty="0" smtClean="0"/>
              <a:t>	the executive, the legislature and the judiciary</a:t>
            </a:r>
          </a:p>
          <a:p>
            <a:pPr>
              <a:buNone/>
            </a:pPr>
            <a:r>
              <a:rPr lang="hr-HR" dirty="0" smtClean="0"/>
              <a:t>Three branches of power:</a:t>
            </a:r>
          </a:p>
          <a:p>
            <a:pPr>
              <a:buNone/>
            </a:pPr>
            <a:r>
              <a:rPr lang="hr-HR" dirty="0" smtClean="0"/>
              <a:t>	</a:t>
            </a:r>
            <a:r>
              <a:rPr lang="hr-HR" i="1" dirty="0" smtClean="0"/>
              <a:t>the executive, the legislative and the judicial branch</a:t>
            </a:r>
            <a:endParaRPr lang="en-US"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Elements of the state</a:t>
            </a:r>
            <a:endParaRPr lang="en-US" dirty="0"/>
          </a:p>
        </p:txBody>
      </p:sp>
      <p:sp>
        <p:nvSpPr>
          <p:cNvPr id="3" name="Content Placeholder 2"/>
          <p:cNvSpPr>
            <a:spLocks noGrp="1"/>
          </p:cNvSpPr>
          <p:nvPr>
            <p:ph idx="1"/>
          </p:nvPr>
        </p:nvSpPr>
        <p:spPr/>
        <p:txBody>
          <a:bodyPr>
            <a:normAutofit/>
          </a:bodyPr>
          <a:lstStyle/>
          <a:p>
            <a:r>
              <a:rPr lang="hr-HR" dirty="0" smtClean="0"/>
              <a:t>The executive: Government (Government executes the law)</a:t>
            </a:r>
          </a:p>
          <a:p>
            <a:r>
              <a:rPr lang="hr-HR" dirty="0" smtClean="0"/>
              <a:t>The legislative: Parliament as the highest legislative body (Parliament makes the law)</a:t>
            </a:r>
          </a:p>
          <a:p>
            <a:r>
              <a:rPr lang="hr-HR" dirty="0" smtClean="0"/>
              <a:t>The judiciary: the system of courts (courts enforce, </a:t>
            </a:r>
            <a:r>
              <a:rPr lang="hr-HR" dirty="0" err="1" smtClean="0"/>
              <a:t>apply</a:t>
            </a:r>
            <a:r>
              <a:rPr lang="hr-HR" dirty="0" smtClean="0"/>
              <a:t> </a:t>
            </a:r>
            <a:r>
              <a:rPr lang="hr-HR" dirty="0" smtClean="0"/>
              <a:t>and interpret the law)</a:t>
            </a:r>
          </a:p>
          <a:p>
            <a:r>
              <a:rPr lang="en-GB" dirty="0" smtClean="0">
                <a:hlinkClick r:id="rId2"/>
              </a:rPr>
              <a:t>https://www.youtube.com/watch?v=BXXv3QrH4qs</a:t>
            </a:r>
            <a:r>
              <a:rPr lang="hr-HR" dirty="0" smtClean="0"/>
              <a:t> </a:t>
            </a:r>
            <a:endParaRPr lang="en-GB" dirty="0" smtClean="0"/>
          </a:p>
          <a:p>
            <a:endParaRPr lang="en-GB"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T</a:t>
            </a:r>
            <a:r>
              <a:rPr lang="en-GB" dirty="0" smtClean="0"/>
              <a:t>he doctrine of the</a:t>
            </a:r>
            <a:r>
              <a:rPr lang="en-GB" b="1" dirty="0" smtClean="0"/>
              <a:t> </a:t>
            </a:r>
            <a:r>
              <a:rPr lang="en-GB" dirty="0" smtClean="0"/>
              <a:t>separation of powers</a:t>
            </a:r>
            <a:endParaRPr lang="en-US" dirty="0"/>
          </a:p>
        </p:txBody>
      </p:sp>
      <p:sp>
        <p:nvSpPr>
          <p:cNvPr id="3" name="Content Placeholder 2"/>
          <p:cNvSpPr>
            <a:spLocks noGrp="1"/>
          </p:cNvSpPr>
          <p:nvPr>
            <p:ph idx="1"/>
          </p:nvPr>
        </p:nvSpPr>
        <p:spPr/>
        <p:txBody>
          <a:bodyPr/>
          <a:lstStyle/>
          <a:p>
            <a:r>
              <a:rPr lang="en-GB" dirty="0" smtClean="0"/>
              <a:t>According to the doctrine of the</a:t>
            </a:r>
            <a:r>
              <a:rPr lang="en-GB" b="1" dirty="0" smtClean="0"/>
              <a:t> </a:t>
            </a:r>
            <a:r>
              <a:rPr lang="en-GB" dirty="0" smtClean="0"/>
              <a:t>separation of powers, each branch of government has different functions but each uses its power to control the limits of the others. Conversely, within the limits of its powers, each branch should be independent of the others.</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legislative branch</a:t>
            </a:r>
            <a:endParaRPr lang="en-US" dirty="0"/>
          </a:p>
        </p:txBody>
      </p:sp>
      <p:sp>
        <p:nvSpPr>
          <p:cNvPr id="3" name="Content Placeholder 2"/>
          <p:cNvSpPr>
            <a:spLocks noGrp="1"/>
          </p:cNvSpPr>
          <p:nvPr>
            <p:ph idx="1"/>
          </p:nvPr>
        </p:nvSpPr>
        <p:spPr/>
        <p:txBody>
          <a:bodyPr/>
          <a:lstStyle/>
          <a:p>
            <a:r>
              <a:rPr lang="en-GB" dirty="0" smtClean="0"/>
              <a:t>carried out by a </a:t>
            </a:r>
            <a:r>
              <a:rPr lang="en-GB" b="1" dirty="0" smtClean="0"/>
              <a:t>legislature</a:t>
            </a:r>
            <a:r>
              <a:rPr lang="en-GB" dirty="0" smtClean="0"/>
              <a:t>, which may bear a name such as parliament or assembly</a:t>
            </a:r>
            <a:r>
              <a:rPr lang="hr-HR" dirty="0" smtClean="0"/>
              <a:t>;</a:t>
            </a:r>
          </a:p>
          <a:p>
            <a:r>
              <a:rPr lang="hr-HR" dirty="0" smtClean="0"/>
              <a:t>a</a:t>
            </a:r>
            <a:r>
              <a:rPr lang="en-GB" dirty="0" smtClean="0"/>
              <a:t> legislature typically consists of a varying number of representatives elected by the citizens of the state. </a:t>
            </a:r>
            <a:endParaRPr lang="hr-HR" dirty="0" smtClean="0"/>
          </a:p>
          <a:p>
            <a:r>
              <a:rPr lang="en-GB" dirty="0" smtClean="0"/>
              <a:t>unicameral or bicameral</a:t>
            </a:r>
            <a:r>
              <a:rPr lang="hr-HR" dirty="0" smtClean="0"/>
              <a:t> legislatures</a:t>
            </a:r>
            <a:r>
              <a:rPr lang="en-GB" dirty="0" smtClean="0"/>
              <a:t>, i.e. one or two </a:t>
            </a:r>
            <a:r>
              <a:rPr lang="en-GB" b="1" dirty="0" smtClean="0"/>
              <a:t>legislative chambers</a:t>
            </a:r>
            <a:r>
              <a:rPr lang="en-GB" dirty="0" smtClean="0"/>
              <a:t>. The lower chamber is commonly the directly elected one, while the upper chamber may be elected by the lower, it may represent different administrative or geographical regions of the state, or have an entirely different setup.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Principal tasks of the legislative branch</a:t>
            </a:r>
            <a:endParaRPr lang="en-US" dirty="0"/>
          </a:p>
        </p:txBody>
      </p:sp>
      <p:sp>
        <p:nvSpPr>
          <p:cNvPr id="3" name="Content Placeholder 2"/>
          <p:cNvSpPr>
            <a:spLocks noGrp="1"/>
          </p:cNvSpPr>
          <p:nvPr>
            <p:ph idx="1"/>
          </p:nvPr>
        </p:nvSpPr>
        <p:spPr/>
        <p:txBody>
          <a:bodyPr/>
          <a:lstStyle/>
          <a:p>
            <a:r>
              <a:rPr lang="en-GB" dirty="0" smtClean="0"/>
              <a:t>enacting law </a:t>
            </a:r>
            <a:r>
              <a:rPr lang="hr-HR" dirty="0" smtClean="0"/>
              <a:t>by examining and debating legislative proposals (put forward by the executive branch, individuals or special interest groups) and finally approving them (voting) </a:t>
            </a:r>
          </a:p>
          <a:p>
            <a:r>
              <a:rPr lang="en-GB" dirty="0" smtClean="0"/>
              <a:t>approving the state budget</a:t>
            </a:r>
            <a:r>
              <a:rPr lang="hr-HR" dirty="0" smtClean="0"/>
              <a:t> and taxation</a:t>
            </a:r>
          </a:p>
          <a:p>
            <a:r>
              <a:rPr lang="hr-HR" dirty="0" smtClean="0"/>
              <a:t>c</a:t>
            </a:r>
            <a:r>
              <a:rPr lang="en-GB" dirty="0" err="1" smtClean="0"/>
              <a:t>ontrolling</a:t>
            </a:r>
            <a:r>
              <a:rPr lang="hr-HR" dirty="0" smtClean="0"/>
              <a:t> (scrutinizing)</a:t>
            </a:r>
            <a:r>
              <a:rPr lang="en-GB" dirty="0" smtClean="0"/>
              <a:t> the work of the executive branch.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executive branch</a:t>
            </a:r>
            <a:endParaRPr lang="en-US" dirty="0"/>
          </a:p>
        </p:txBody>
      </p:sp>
      <p:sp>
        <p:nvSpPr>
          <p:cNvPr id="3" name="Content Placeholder 2"/>
          <p:cNvSpPr>
            <a:spLocks noGrp="1"/>
          </p:cNvSpPr>
          <p:nvPr>
            <p:ph idx="1"/>
          </p:nvPr>
        </p:nvSpPr>
        <p:spPr/>
        <p:txBody>
          <a:bodyPr>
            <a:normAutofit lnSpcReduction="10000"/>
          </a:bodyPr>
          <a:lstStyle/>
          <a:p>
            <a:r>
              <a:rPr lang="en-GB" dirty="0" smtClean="0"/>
              <a:t>The executive branch is the one that directly governs the country. It carries out this task by designing and implementing policies in the various areas of life of a state. </a:t>
            </a:r>
            <a:endParaRPr lang="hr-HR" dirty="0" smtClean="0"/>
          </a:p>
          <a:p>
            <a:r>
              <a:rPr lang="en-GB" dirty="0" smtClean="0"/>
              <a:t>The executive draws up and implements development strategies, which involve allocating state budget funds to certain activities. </a:t>
            </a:r>
            <a:endParaRPr lang="hr-HR" dirty="0" smtClean="0"/>
          </a:p>
          <a:p>
            <a:r>
              <a:rPr lang="hr-HR" dirty="0" smtClean="0"/>
              <a:t>T</a:t>
            </a:r>
            <a:r>
              <a:rPr lang="en-GB" dirty="0" smtClean="0"/>
              <a:t>he highest executive body in terms of power is usually a group of persons known collectively as the </a:t>
            </a:r>
            <a:r>
              <a:rPr lang="en-GB" b="1" dirty="0" smtClean="0"/>
              <a:t>government</a:t>
            </a:r>
            <a:r>
              <a:rPr lang="en-GB" dirty="0" smtClean="0"/>
              <a:t> in the narrow sense </a:t>
            </a:r>
            <a:r>
              <a:rPr lang="hr-HR" dirty="0" smtClean="0"/>
              <a:t>– a number of ministers headed by the prime minister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Government</a:t>
            </a:r>
            <a:endParaRPr lang="en-US" dirty="0"/>
          </a:p>
        </p:txBody>
      </p:sp>
      <p:sp>
        <p:nvSpPr>
          <p:cNvPr id="3" name="Content Placeholder 2"/>
          <p:cNvSpPr>
            <a:spLocks noGrp="1"/>
          </p:cNvSpPr>
          <p:nvPr>
            <p:ph idx="1"/>
          </p:nvPr>
        </p:nvSpPr>
        <p:spPr/>
        <p:txBody>
          <a:bodyPr/>
          <a:lstStyle/>
          <a:p>
            <a:r>
              <a:rPr lang="hr-HR" sz="2400" dirty="0" smtClean="0"/>
              <a:t>Government - a body which exercises the executive powers in conformity with the Constitution and law</a:t>
            </a:r>
          </a:p>
          <a:p>
            <a:r>
              <a:rPr lang="hr-HR" sz="2400" dirty="0" smtClean="0"/>
              <a:t>“The Government shall pass decrees, introduce legislation, propose the state budget, decide in cases of conflict of jurisdiction between government institutions, give answers to representatives’ questions and adopt strategies of economic and social development.”</a:t>
            </a:r>
            <a:endParaRPr lang="en-GB" sz="24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judicial branch</a:t>
            </a:r>
            <a:endParaRPr lang="en-US" dirty="0"/>
          </a:p>
        </p:txBody>
      </p:sp>
      <p:sp>
        <p:nvSpPr>
          <p:cNvPr id="3" name="Content Placeholder 2"/>
          <p:cNvSpPr>
            <a:spLocks noGrp="1"/>
          </p:cNvSpPr>
          <p:nvPr>
            <p:ph idx="1"/>
          </p:nvPr>
        </p:nvSpPr>
        <p:spPr/>
        <p:txBody>
          <a:bodyPr/>
          <a:lstStyle/>
          <a:p>
            <a:r>
              <a:rPr lang="hr-HR" dirty="0" smtClean="0"/>
              <a:t>T</a:t>
            </a:r>
            <a:r>
              <a:rPr lang="en-GB" dirty="0" smtClean="0"/>
              <a:t>he judicial power is embodied in the system of courts</a:t>
            </a:r>
            <a:endParaRPr lang="hr-HR" dirty="0" smtClean="0"/>
          </a:p>
          <a:p>
            <a:r>
              <a:rPr lang="hr-HR" dirty="0" smtClean="0"/>
              <a:t>Hierarchy of courts; the Supreme Court as the last instance for appeals within the national court system</a:t>
            </a:r>
          </a:p>
          <a:p>
            <a:r>
              <a:rPr lang="en-GB" dirty="0" smtClean="0"/>
              <a:t>This branch enforces the law in court and </a:t>
            </a:r>
            <a:r>
              <a:rPr lang="en-GB" dirty="0" err="1" smtClean="0"/>
              <a:t>i</a:t>
            </a:r>
            <a:r>
              <a:rPr lang="hr-HR" dirty="0" smtClean="0"/>
              <a:t>t must be </a:t>
            </a:r>
            <a:r>
              <a:rPr lang="en-GB" dirty="0" err="1" smtClean="0"/>
              <a:t>independen</a:t>
            </a:r>
            <a:r>
              <a:rPr lang="hr-HR" dirty="0" smtClean="0"/>
              <a:t>t</a:t>
            </a:r>
            <a:r>
              <a:rPr lang="en-GB" dirty="0" smtClean="0"/>
              <a:t> from the other two branches</a:t>
            </a:r>
            <a:endParaRPr lang="hr-HR" dirty="0" smtClean="0"/>
          </a:p>
          <a:p>
            <a:r>
              <a:rPr lang="en-GB" dirty="0" smtClean="0"/>
              <a:t>Judges are often prohibited from engaging in political activity as their impartiality in adjudication is a prerequisite for fair and consistent application of the law.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Judicial appointments</a:t>
            </a:r>
            <a:endParaRPr lang="en-US" dirty="0"/>
          </a:p>
        </p:txBody>
      </p:sp>
      <p:sp>
        <p:nvSpPr>
          <p:cNvPr id="3" name="Content Placeholder 2"/>
          <p:cNvSpPr>
            <a:spLocks noGrp="1"/>
          </p:cNvSpPr>
          <p:nvPr>
            <p:ph idx="1"/>
          </p:nvPr>
        </p:nvSpPr>
        <p:spPr/>
        <p:txBody>
          <a:bodyPr/>
          <a:lstStyle/>
          <a:p>
            <a:r>
              <a:rPr lang="en-GB" dirty="0" smtClean="0"/>
              <a:t>Unlike the legislative and executive branches, the judicial branch is not usually subject to elections by the people, although it is not uncommon for judicial appointments for higher courts to be subject to approval by the legislature.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Checks and balances</a:t>
            </a:r>
            <a:endParaRPr lang="en-US" dirty="0"/>
          </a:p>
        </p:txBody>
      </p:sp>
      <p:sp>
        <p:nvSpPr>
          <p:cNvPr id="3" name="Content Placeholder 2"/>
          <p:cNvSpPr>
            <a:spLocks noGrp="1"/>
          </p:cNvSpPr>
          <p:nvPr>
            <p:ph idx="1"/>
          </p:nvPr>
        </p:nvSpPr>
        <p:spPr/>
        <p:txBody>
          <a:bodyPr/>
          <a:lstStyle/>
          <a:p>
            <a:r>
              <a:rPr lang="hr-HR" dirty="0" smtClean="0"/>
              <a:t>A government in which no person or branch of government could become all-powerful</a:t>
            </a:r>
          </a:p>
          <a:p>
            <a:r>
              <a:rPr lang="hr-HR" dirty="0" smtClean="0"/>
              <a:t>Powers are divided among the legislative, executive and judicial branches of government</a:t>
            </a:r>
          </a:p>
          <a:p>
            <a:r>
              <a:rPr lang="en-GB" dirty="0" smtClean="0"/>
              <a:t>Even though the powers may seem to be distinct and perfectly separate, in most systems they overlap</a:t>
            </a:r>
            <a:endParaRPr lang="hr-HR" dirty="0" smtClean="0"/>
          </a:p>
          <a:p>
            <a:r>
              <a:rPr lang="hr-HR" dirty="0" smtClean="0"/>
              <a:t>Each group can balance and check other’s powers</a:t>
            </a:r>
          </a:p>
          <a:p>
            <a:endParaRPr lang="hr-HR"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Revision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i="1" dirty="0" smtClean="0"/>
              <a:t>Decide whether the following statements are true (T) or false (F). If false, provide the correct information.</a:t>
            </a:r>
            <a:endParaRPr lang="en-US" sz="2400" dirty="0"/>
          </a:p>
        </p:txBody>
      </p:sp>
      <p:sp>
        <p:nvSpPr>
          <p:cNvPr id="3" name="Content Placeholder 2"/>
          <p:cNvSpPr>
            <a:spLocks noGrp="1"/>
          </p:cNvSpPr>
          <p:nvPr>
            <p:ph idx="1"/>
          </p:nvPr>
        </p:nvSpPr>
        <p:spPr/>
        <p:txBody>
          <a:bodyPr>
            <a:normAutofit fontScale="85000" lnSpcReduction="20000"/>
          </a:bodyPr>
          <a:lstStyle/>
          <a:p>
            <a:r>
              <a:rPr lang="en-US" dirty="0" smtClean="0"/>
              <a:t> </a:t>
            </a:r>
          </a:p>
          <a:p>
            <a:r>
              <a:rPr lang="en-GB" dirty="0" smtClean="0"/>
              <a:t>1.  	The legislative branch enforces the law.</a:t>
            </a:r>
            <a:endParaRPr lang="en-US" dirty="0" smtClean="0"/>
          </a:p>
          <a:p>
            <a:r>
              <a:rPr lang="en-GB" dirty="0" smtClean="0"/>
              <a:t>3.  	Parliaments create strategies and development projects.</a:t>
            </a:r>
            <a:endParaRPr lang="en-US" dirty="0" smtClean="0"/>
          </a:p>
          <a:p>
            <a:r>
              <a:rPr lang="en-GB" dirty="0" smtClean="0"/>
              <a:t>4.  	The Government proposes laws to Parliament, which has </a:t>
            </a:r>
            <a:r>
              <a:rPr lang="hr-HR" dirty="0" smtClean="0"/>
              <a:t>	</a:t>
            </a:r>
            <a:r>
              <a:rPr lang="en-GB" dirty="0" smtClean="0"/>
              <a:t>the final word in their enactment.</a:t>
            </a:r>
            <a:endParaRPr lang="en-US" dirty="0" smtClean="0"/>
          </a:p>
          <a:p>
            <a:r>
              <a:rPr lang="en-GB" dirty="0" smtClean="0"/>
              <a:t>5.  	Citizens cast their vote in elections and choose the Prime </a:t>
            </a:r>
            <a:r>
              <a:rPr lang="hr-HR" dirty="0" smtClean="0"/>
              <a:t>	</a:t>
            </a:r>
            <a:r>
              <a:rPr lang="en-GB" dirty="0" smtClean="0"/>
              <a:t>Minister.</a:t>
            </a:r>
            <a:endParaRPr lang="en-US" dirty="0" smtClean="0"/>
          </a:p>
          <a:p>
            <a:r>
              <a:rPr lang="en-GB" dirty="0" smtClean="0"/>
              <a:t>6.  	Judicial appointments are sometimes confirmed by </a:t>
            </a:r>
            <a:r>
              <a:rPr lang="hr-HR" dirty="0" smtClean="0"/>
              <a:t>	</a:t>
            </a:r>
            <a:r>
              <a:rPr lang="en-GB" dirty="0" smtClean="0"/>
              <a:t>Parliaments.</a:t>
            </a:r>
            <a:endParaRPr lang="en-US" dirty="0" smtClean="0"/>
          </a:p>
          <a:p>
            <a:r>
              <a:rPr lang="en-GB" dirty="0" smtClean="0"/>
              <a:t>7.  	Parliaments typically confirm international treaties so that </a:t>
            </a:r>
            <a:r>
              <a:rPr lang="hr-HR" dirty="0" smtClean="0"/>
              <a:t>	</a:t>
            </a:r>
            <a:r>
              <a:rPr lang="en-GB" dirty="0" smtClean="0"/>
              <a:t>they can become law of the state.</a:t>
            </a:r>
            <a:endParaRPr lang="en-US" dirty="0" smtClean="0"/>
          </a:p>
          <a:p>
            <a:r>
              <a:rPr lang="en-GB" dirty="0" smtClean="0"/>
              <a:t>8.  	The executive has no law-making power whatsoever.</a:t>
            </a:r>
            <a:endParaRPr lang="en-US" dirty="0" smtClean="0"/>
          </a:p>
          <a:p>
            <a:r>
              <a:rPr lang="en-GB" dirty="0" smtClean="0"/>
              <a:t>9.  	The Cabinet can abolish laws made by Parliament.</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i="1" dirty="0" smtClean="0"/>
              <a:t>Match the verbs in the left column with the nouns in the right column. Multiple matches may be possible for each verb.</a:t>
            </a:r>
            <a:endParaRPr lang="en-US" sz="2400" dirty="0"/>
          </a:p>
        </p:txBody>
      </p:sp>
      <p:graphicFrame>
        <p:nvGraphicFramePr>
          <p:cNvPr id="4" name="Content Placeholder 3"/>
          <p:cNvGraphicFramePr>
            <a:graphicFrameLocks noGrp="1"/>
          </p:cNvGraphicFramePr>
          <p:nvPr>
            <p:ph idx="1"/>
          </p:nvPr>
        </p:nvGraphicFramePr>
        <p:xfrm>
          <a:off x="457200" y="1935163"/>
          <a:ext cx="8229600" cy="3708400"/>
        </p:xfrm>
        <a:graphic>
          <a:graphicData uri="http://schemas.openxmlformats.org/drawingml/2006/table">
            <a:tbl>
              <a:tblPr firstRow="1" bandRow="1">
                <a:tableStyleId>{F5AB1C69-6EDB-4FF4-983F-18BD219EF322}</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marL="0" marR="0">
                        <a:lnSpc>
                          <a:spcPct val="107000"/>
                        </a:lnSpc>
                        <a:spcBef>
                          <a:spcPts val="0"/>
                        </a:spcBef>
                        <a:spcAft>
                          <a:spcPts val="0"/>
                        </a:spcAft>
                      </a:pPr>
                      <a:r>
                        <a:rPr lang="en-GB" sz="1200" dirty="0">
                          <a:latin typeface="Times New Roman"/>
                          <a:ea typeface="Times New Roman"/>
                          <a:cs typeface="Times New Roman"/>
                        </a:rPr>
                        <a:t>1. apply	</a:t>
                      </a:r>
                      <a:endParaRPr lang="en-US" sz="1100" dirty="0">
                        <a:latin typeface="Calibri"/>
                        <a:ea typeface="Calibri"/>
                        <a:cs typeface="Times New Roman"/>
                      </a:endParaRPr>
                    </a:p>
                  </a:txBody>
                  <a:tcPr marL="63500" marR="63500" marT="63500" marB="63500"/>
                </a:tc>
                <a:tc>
                  <a:txBody>
                    <a:bodyPr/>
                    <a:lstStyle/>
                    <a:p>
                      <a:pPr marL="0" marR="0">
                        <a:lnSpc>
                          <a:spcPct val="107000"/>
                        </a:lnSpc>
                        <a:spcBef>
                          <a:spcPts val="0"/>
                        </a:spcBef>
                        <a:spcAft>
                          <a:spcPts val="0"/>
                        </a:spcAft>
                      </a:pPr>
                      <a:r>
                        <a:rPr lang="en-GB" sz="1200">
                          <a:latin typeface="Times New Roman"/>
                          <a:ea typeface="Times New Roman"/>
                          <a:cs typeface="Times New Roman"/>
                        </a:rPr>
                        <a:t>a. (a, the) law</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0"/>
                  </a:ext>
                </a:extLst>
              </a:tr>
              <a:tr h="370840">
                <a:tc>
                  <a:txBody>
                    <a:bodyPr/>
                    <a:lstStyle/>
                    <a:p>
                      <a:pPr marL="0" marR="0">
                        <a:lnSpc>
                          <a:spcPct val="107000"/>
                        </a:lnSpc>
                        <a:spcBef>
                          <a:spcPts val="0"/>
                        </a:spcBef>
                        <a:spcAft>
                          <a:spcPts val="0"/>
                        </a:spcAft>
                      </a:pPr>
                      <a:r>
                        <a:rPr lang="en-GB" sz="1200">
                          <a:latin typeface="Times New Roman"/>
                          <a:ea typeface="Times New Roman"/>
                          <a:cs typeface="Times New Roman"/>
                        </a:rPr>
                        <a:t>2. confirm </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0"/>
                        </a:spcAft>
                      </a:pPr>
                      <a:r>
                        <a:rPr lang="en-GB" sz="1200">
                          <a:latin typeface="Times New Roman"/>
                          <a:ea typeface="Times New Roman"/>
                          <a:cs typeface="Times New Roman"/>
                        </a:rPr>
                        <a:t>b. a decision</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1"/>
                  </a:ext>
                </a:extLst>
              </a:tr>
              <a:tr h="370840">
                <a:tc>
                  <a:txBody>
                    <a:bodyPr/>
                    <a:lstStyle/>
                    <a:p>
                      <a:pPr marL="0" marR="0">
                        <a:lnSpc>
                          <a:spcPct val="107000"/>
                        </a:lnSpc>
                        <a:spcBef>
                          <a:spcPts val="0"/>
                        </a:spcBef>
                        <a:spcAft>
                          <a:spcPts val="0"/>
                        </a:spcAft>
                      </a:pPr>
                      <a:r>
                        <a:rPr lang="en-GB" sz="1200">
                          <a:latin typeface="Times New Roman"/>
                          <a:ea typeface="Times New Roman"/>
                          <a:cs typeface="Times New Roman"/>
                        </a:rPr>
                        <a:t>3. devise</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0"/>
                        </a:spcAft>
                      </a:pPr>
                      <a:r>
                        <a:rPr lang="en-GB" sz="1200">
                          <a:latin typeface="Times New Roman"/>
                          <a:ea typeface="Times New Roman"/>
                          <a:cs typeface="Times New Roman"/>
                        </a:rPr>
                        <a:t>c. a judicial appointment</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2"/>
                  </a:ext>
                </a:extLst>
              </a:tr>
              <a:tr h="370840">
                <a:tc>
                  <a:txBody>
                    <a:bodyPr/>
                    <a:lstStyle/>
                    <a:p>
                      <a:pPr marL="0" marR="0">
                        <a:lnSpc>
                          <a:spcPct val="107000"/>
                        </a:lnSpc>
                        <a:spcBef>
                          <a:spcPts val="0"/>
                        </a:spcBef>
                        <a:spcAft>
                          <a:spcPts val="0"/>
                        </a:spcAft>
                      </a:pPr>
                      <a:r>
                        <a:rPr lang="en-GB" sz="1200">
                          <a:latin typeface="Times New Roman"/>
                          <a:ea typeface="Times New Roman"/>
                          <a:cs typeface="Times New Roman"/>
                        </a:rPr>
                        <a:t>4. enact</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0"/>
                        </a:spcAft>
                      </a:pPr>
                      <a:r>
                        <a:rPr lang="en-GB" sz="1200">
                          <a:latin typeface="Times New Roman"/>
                          <a:ea typeface="Times New Roman"/>
                          <a:cs typeface="Times New Roman"/>
                        </a:rPr>
                        <a:t>d. a legislative proposal</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3"/>
                  </a:ext>
                </a:extLst>
              </a:tr>
              <a:tr h="370840">
                <a:tc>
                  <a:txBody>
                    <a:bodyPr/>
                    <a:lstStyle/>
                    <a:p>
                      <a:pPr marL="0" marR="0">
                        <a:lnSpc>
                          <a:spcPct val="107000"/>
                        </a:lnSpc>
                        <a:spcBef>
                          <a:spcPts val="0"/>
                        </a:spcBef>
                        <a:spcAft>
                          <a:spcPts val="0"/>
                        </a:spcAft>
                      </a:pPr>
                      <a:r>
                        <a:rPr lang="en-GB" sz="1200">
                          <a:latin typeface="Times New Roman"/>
                          <a:ea typeface="Times New Roman"/>
                          <a:cs typeface="Times New Roman"/>
                        </a:rPr>
                        <a:t>5. enforce</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0"/>
                        </a:spcAft>
                      </a:pPr>
                      <a:r>
                        <a:rPr lang="en-GB" sz="1200">
                          <a:latin typeface="Times New Roman"/>
                          <a:ea typeface="Times New Roman"/>
                          <a:cs typeface="Times New Roman"/>
                        </a:rPr>
                        <a:t>e. an order</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4"/>
                  </a:ext>
                </a:extLst>
              </a:tr>
              <a:tr h="370840">
                <a:tc>
                  <a:txBody>
                    <a:bodyPr/>
                    <a:lstStyle/>
                    <a:p>
                      <a:pPr marL="0" marR="0">
                        <a:lnSpc>
                          <a:spcPct val="107000"/>
                        </a:lnSpc>
                        <a:spcBef>
                          <a:spcPts val="0"/>
                        </a:spcBef>
                        <a:spcAft>
                          <a:spcPts val="0"/>
                        </a:spcAft>
                      </a:pPr>
                      <a:r>
                        <a:rPr lang="en-GB" sz="1200">
                          <a:latin typeface="Times New Roman"/>
                          <a:ea typeface="Times New Roman"/>
                          <a:cs typeface="Times New Roman"/>
                        </a:rPr>
                        <a:t>6. implement</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0"/>
                        </a:spcAft>
                      </a:pPr>
                      <a:r>
                        <a:rPr lang="en-GB" sz="1200">
                          <a:latin typeface="Times New Roman"/>
                          <a:ea typeface="Times New Roman"/>
                          <a:cs typeface="Times New Roman"/>
                        </a:rPr>
                        <a:t>f. a policy</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5"/>
                  </a:ext>
                </a:extLst>
              </a:tr>
              <a:tr h="370840">
                <a:tc>
                  <a:txBody>
                    <a:bodyPr/>
                    <a:lstStyle/>
                    <a:p>
                      <a:pPr marL="0" marR="0">
                        <a:lnSpc>
                          <a:spcPct val="107000"/>
                        </a:lnSpc>
                        <a:spcBef>
                          <a:spcPts val="0"/>
                        </a:spcBef>
                        <a:spcAft>
                          <a:spcPts val="0"/>
                        </a:spcAft>
                      </a:pPr>
                      <a:r>
                        <a:rPr lang="en-GB" sz="1200">
                          <a:latin typeface="Times New Roman"/>
                          <a:ea typeface="Times New Roman"/>
                          <a:cs typeface="Times New Roman"/>
                        </a:rPr>
                        <a:t>7. invalidate</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0"/>
                        </a:spcAft>
                      </a:pPr>
                      <a:r>
                        <a:rPr lang="en-GB" sz="1200">
                          <a:latin typeface="Times New Roman"/>
                          <a:ea typeface="Times New Roman"/>
                          <a:cs typeface="Times New Roman"/>
                        </a:rPr>
                        <a:t>g. a strategy</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6"/>
                  </a:ext>
                </a:extLst>
              </a:tr>
              <a:tr h="370840">
                <a:tc>
                  <a:txBody>
                    <a:bodyPr/>
                    <a:lstStyle/>
                    <a:p>
                      <a:pPr marL="0" marR="0">
                        <a:lnSpc>
                          <a:spcPct val="107000"/>
                        </a:lnSpc>
                        <a:spcBef>
                          <a:spcPts val="0"/>
                        </a:spcBef>
                        <a:spcAft>
                          <a:spcPts val="0"/>
                        </a:spcAft>
                      </a:pPr>
                      <a:r>
                        <a:rPr lang="en-GB" sz="1200">
                          <a:latin typeface="Times New Roman"/>
                          <a:ea typeface="Times New Roman"/>
                          <a:cs typeface="Times New Roman"/>
                        </a:rPr>
                        <a:t>8. propose</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0"/>
                        </a:spcAft>
                      </a:pPr>
                      <a:r>
                        <a:rPr lang="en-GB" sz="1200">
                          <a:latin typeface="Times New Roman"/>
                          <a:ea typeface="Times New Roman"/>
                          <a:cs typeface="Times New Roman"/>
                        </a:rPr>
                        <a:t>h. a treaty</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7"/>
                  </a:ext>
                </a:extLst>
              </a:tr>
              <a:tr h="370840">
                <a:tc>
                  <a:txBody>
                    <a:bodyPr/>
                    <a:lstStyle/>
                    <a:p>
                      <a:pPr marL="0" marR="0">
                        <a:lnSpc>
                          <a:spcPct val="107000"/>
                        </a:lnSpc>
                        <a:spcBef>
                          <a:spcPts val="0"/>
                        </a:spcBef>
                        <a:spcAft>
                          <a:spcPts val="0"/>
                        </a:spcAft>
                      </a:pPr>
                      <a:r>
                        <a:rPr lang="en-GB" sz="1200">
                          <a:latin typeface="Times New Roman"/>
                          <a:ea typeface="Times New Roman"/>
                          <a:cs typeface="Times New Roman"/>
                        </a:rPr>
                        <a:t>9. put forward</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0"/>
                        </a:spcAft>
                      </a:pPr>
                      <a:r>
                        <a:rPr lang="en-GB" sz="1200">
                          <a:latin typeface="Times New Roman"/>
                          <a:ea typeface="Times New Roman"/>
                          <a:cs typeface="Times New Roman"/>
                        </a:rPr>
                        <a:t>i. the members of the government</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8"/>
                  </a:ext>
                </a:extLst>
              </a:tr>
              <a:tr h="370840">
                <a:tc>
                  <a:txBody>
                    <a:bodyPr/>
                    <a:lstStyle/>
                    <a:p>
                      <a:pPr marL="0" marR="0">
                        <a:lnSpc>
                          <a:spcPct val="107000"/>
                        </a:lnSpc>
                        <a:spcBef>
                          <a:spcPts val="0"/>
                        </a:spcBef>
                        <a:spcAft>
                          <a:spcPts val="0"/>
                        </a:spcAft>
                      </a:pPr>
                      <a:r>
                        <a:rPr lang="en-GB" sz="1200">
                          <a:latin typeface="Times New Roman"/>
                          <a:ea typeface="Times New Roman"/>
                          <a:cs typeface="Times New Roman"/>
                        </a:rPr>
                        <a:t>10. ratify</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0"/>
                        </a:spcAft>
                      </a:pPr>
                      <a:r>
                        <a:rPr lang="en-GB" sz="1200" dirty="0">
                          <a:latin typeface="Times New Roman"/>
                          <a:ea typeface="Times New Roman"/>
                          <a:cs typeface="Times New Roman"/>
                        </a:rPr>
                        <a:t>j. the state budget</a:t>
                      </a:r>
                      <a:endParaRPr lang="en-US" sz="1100" dirty="0">
                        <a:latin typeface="Calibri"/>
                        <a:ea typeface="Calibri"/>
                        <a:cs typeface="Times New Roman"/>
                      </a:endParaRPr>
                    </a:p>
                  </a:txBody>
                  <a:tcPr marL="63500" marR="63500" marT="63500" marB="63500"/>
                </a:tc>
                <a:extLst>
                  <a:ext uri="{0D108BD9-81ED-4DB2-BD59-A6C34878D82A}">
                    <a16:rowId xmlns:a16="http://schemas.microsoft.com/office/drawing/2014/main" val="10009"/>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Answer key</a:t>
            </a: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smtClean="0"/>
              <a:t>apply a/the law</a:t>
            </a:r>
            <a:endParaRPr lang="en-US" dirty="0" smtClean="0"/>
          </a:p>
          <a:p>
            <a:pPr lvl="0"/>
            <a:r>
              <a:rPr lang="en-GB" dirty="0" smtClean="0"/>
              <a:t>confirm a judicial appointment, the members of the government, the state budget</a:t>
            </a:r>
            <a:endParaRPr lang="en-US" dirty="0" smtClean="0"/>
          </a:p>
          <a:p>
            <a:pPr lvl="0"/>
            <a:r>
              <a:rPr lang="en-GB" dirty="0" smtClean="0"/>
              <a:t>devise a policy, a strategy</a:t>
            </a:r>
            <a:endParaRPr lang="en-US" dirty="0" smtClean="0"/>
          </a:p>
          <a:p>
            <a:pPr lvl="0"/>
            <a:r>
              <a:rPr lang="en-GB" dirty="0" smtClean="0"/>
              <a:t>enact a law</a:t>
            </a:r>
            <a:endParaRPr lang="en-US" dirty="0" smtClean="0"/>
          </a:p>
          <a:p>
            <a:pPr lvl="0"/>
            <a:r>
              <a:rPr lang="en-GB" dirty="0" smtClean="0"/>
              <a:t>enforce a/the law, a decision, a policy, a treaty</a:t>
            </a:r>
            <a:endParaRPr lang="en-US" dirty="0" smtClean="0"/>
          </a:p>
          <a:p>
            <a:pPr lvl="0"/>
            <a:r>
              <a:rPr lang="en-GB" dirty="0" smtClean="0"/>
              <a:t>implement a policy, a strategy</a:t>
            </a:r>
            <a:endParaRPr lang="en-US" dirty="0" smtClean="0"/>
          </a:p>
          <a:p>
            <a:pPr lvl="0"/>
            <a:r>
              <a:rPr lang="en-GB" dirty="0" smtClean="0"/>
              <a:t>invalidate a decision</a:t>
            </a:r>
            <a:endParaRPr lang="en-US" dirty="0" smtClean="0"/>
          </a:p>
          <a:p>
            <a:pPr lvl="0"/>
            <a:r>
              <a:rPr lang="en-GB" dirty="0" smtClean="0"/>
              <a:t>propose a law</a:t>
            </a:r>
            <a:endParaRPr lang="en-US" dirty="0" smtClean="0"/>
          </a:p>
          <a:p>
            <a:pPr lvl="0"/>
            <a:r>
              <a:rPr lang="en-GB" dirty="0" smtClean="0"/>
              <a:t>put forward a legislative proposal</a:t>
            </a:r>
            <a:endParaRPr lang="en-US" dirty="0" smtClean="0"/>
          </a:p>
          <a:p>
            <a:pPr lvl="0"/>
            <a:r>
              <a:rPr lang="en-GB" dirty="0" smtClean="0"/>
              <a:t>ratify a treaty</a:t>
            </a:r>
            <a:endParaRPr lang="en-US" dirty="0" smtClean="0"/>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i="1" dirty="0" smtClean="0"/>
              <a:t>Decide which branch does the activities from </a:t>
            </a:r>
            <a:r>
              <a:rPr lang="hr-HR" sz="2400" i="1" dirty="0" smtClean="0"/>
              <a:t>the previous </a:t>
            </a:r>
            <a:r>
              <a:rPr lang="en-GB" sz="2400" i="1" dirty="0" smtClean="0"/>
              <a:t>exercise and list them under the appropriate headings. Some activities can be sorted under multiple headings.</a:t>
            </a:r>
            <a:endParaRPr lang="en-US" sz="2400" dirty="0"/>
          </a:p>
        </p:txBody>
      </p:sp>
      <p:graphicFrame>
        <p:nvGraphicFramePr>
          <p:cNvPr id="4" name="Content Placeholder 3"/>
          <p:cNvGraphicFramePr>
            <a:graphicFrameLocks noGrp="1"/>
          </p:cNvGraphicFramePr>
          <p:nvPr>
            <p:ph idx="1"/>
          </p:nvPr>
        </p:nvGraphicFramePr>
        <p:xfrm>
          <a:off x="457200" y="1935163"/>
          <a:ext cx="8229600" cy="26568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hr-HR" dirty="0" smtClean="0"/>
                        <a:t>EXECUTIVE</a:t>
                      </a:r>
                      <a:endParaRPr lang="en-US" dirty="0"/>
                    </a:p>
                  </a:txBody>
                  <a:tcPr/>
                </a:tc>
                <a:tc>
                  <a:txBody>
                    <a:bodyPr/>
                    <a:lstStyle/>
                    <a:p>
                      <a:r>
                        <a:rPr lang="hr-HR" dirty="0" smtClean="0"/>
                        <a:t>LEGISLATIVE</a:t>
                      </a:r>
                      <a:endParaRPr lang="en-US" dirty="0"/>
                    </a:p>
                  </a:txBody>
                  <a:tcPr/>
                </a:tc>
                <a:tc>
                  <a:txBody>
                    <a:bodyPr/>
                    <a:lstStyle/>
                    <a:p>
                      <a:r>
                        <a:rPr lang="hr-HR" dirty="0" smtClean="0"/>
                        <a:t>JUDICIAL</a:t>
                      </a:r>
                      <a:endParaRPr lang="en-US" dirty="0"/>
                    </a:p>
                  </a:txBody>
                  <a:tcPr/>
                </a:tc>
                <a:extLst>
                  <a:ext uri="{0D108BD9-81ED-4DB2-BD59-A6C34878D82A}">
                    <a16:rowId xmlns:a16="http://schemas.microsoft.com/office/drawing/2014/main" val="10000"/>
                  </a:ext>
                </a:extLst>
              </a:tr>
              <a:tr h="370840">
                <a:tc>
                  <a:txBody>
                    <a:bodyPr/>
                    <a:lstStyle/>
                    <a:p>
                      <a:endParaRPr lang="hr-HR" dirty="0" smtClean="0"/>
                    </a:p>
                    <a:p>
                      <a:endParaRPr lang="hr-HR" dirty="0" smtClean="0"/>
                    </a:p>
                    <a:p>
                      <a:endParaRPr lang="hr-HR" dirty="0" smtClean="0"/>
                    </a:p>
                    <a:p>
                      <a:endParaRPr lang="hr-HR" dirty="0" smtClean="0"/>
                    </a:p>
                    <a:p>
                      <a:endParaRPr lang="hr-HR" dirty="0" smtClean="0"/>
                    </a:p>
                    <a:p>
                      <a:endParaRPr lang="hr-HR" dirty="0" smtClean="0"/>
                    </a:p>
                    <a:p>
                      <a:endParaRPr lang="hr-HR" dirty="0" smtClean="0"/>
                    </a:p>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2400" b="1" i="1" dirty="0" smtClean="0"/>
              <a:t/>
            </a:r>
            <a:br>
              <a:rPr lang="hr-HR" sz="2400" b="1" i="1" dirty="0" smtClean="0"/>
            </a:br>
            <a:r>
              <a:rPr lang="hr-HR" sz="2400" b="1" i="1" dirty="0" smtClean="0"/>
              <a:t/>
            </a:r>
            <a:br>
              <a:rPr lang="hr-HR" sz="2400" b="1" i="1" dirty="0" smtClean="0"/>
            </a:br>
            <a:r>
              <a:rPr lang="en-GB" sz="2400" b="1" i="1" dirty="0" smtClean="0"/>
              <a:t>Rewrite the following sentences replacing the underlined expressions with expressions from the text.</a:t>
            </a:r>
            <a:r>
              <a:rPr lang="en-US" sz="2400" b="1" dirty="0" smtClean="0"/>
              <a:t/>
            </a:r>
            <a:br>
              <a:rPr lang="en-US" sz="2400" b="1" dirty="0" smtClean="0"/>
            </a:br>
            <a:endParaRPr lang="en-US" sz="2400" dirty="0"/>
          </a:p>
        </p:txBody>
      </p:sp>
      <p:sp>
        <p:nvSpPr>
          <p:cNvPr id="3" name="Content Placeholder 2"/>
          <p:cNvSpPr>
            <a:spLocks noGrp="1"/>
          </p:cNvSpPr>
          <p:nvPr>
            <p:ph idx="1"/>
          </p:nvPr>
        </p:nvSpPr>
        <p:spPr/>
        <p:txBody>
          <a:bodyPr>
            <a:normAutofit fontScale="77500" lnSpcReduction="20000"/>
          </a:bodyPr>
          <a:lstStyle/>
          <a:p>
            <a:r>
              <a:rPr lang="en-GB" dirty="0" smtClean="0"/>
              <a:t> </a:t>
            </a:r>
            <a:endParaRPr lang="en-US" dirty="0" smtClean="0"/>
          </a:p>
          <a:p>
            <a:r>
              <a:rPr lang="en-GB" dirty="0" smtClean="0"/>
              <a:t>1.  	The </a:t>
            </a:r>
            <a:r>
              <a:rPr lang="en-GB" u="sng" dirty="0" smtClean="0"/>
              <a:t>law-making</a:t>
            </a:r>
            <a:r>
              <a:rPr lang="en-GB" dirty="0" smtClean="0"/>
              <a:t> body </a:t>
            </a:r>
            <a:r>
              <a:rPr lang="en-GB" u="sng" dirty="0" smtClean="0"/>
              <a:t>makes</a:t>
            </a:r>
            <a:r>
              <a:rPr lang="en-GB" dirty="0" smtClean="0"/>
              <a:t> laws that all citizens must </a:t>
            </a:r>
            <a:r>
              <a:rPr lang="en-GB" u="sng" dirty="0" smtClean="0"/>
              <a:t>act in accordance with</a:t>
            </a:r>
            <a:r>
              <a:rPr lang="en-GB" dirty="0" smtClean="0"/>
              <a:t>. </a:t>
            </a:r>
            <a:endParaRPr lang="en-US" dirty="0" smtClean="0"/>
          </a:p>
          <a:p>
            <a:r>
              <a:rPr lang="en-GB" dirty="0" smtClean="0"/>
              <a:t>2.  	The Croatian Parliament is a </a:t>
            </a:r>
            <a:r>
              <a:rPr lang="en-GB" u="sng" dirty="0" smtClean="0"/>
              <a:t>one-chamber</a:t>
            </a:r>
            <a:r>
              <a:rPr lang="en-GB" dirty="0" smtClean="0"/>
              <a:t> legislature.</a:t>
            </a:r>
            <a:endParaRPr lang="en-US" dirty="0" smtClean="0"/>
          </a:p>
          <a:p>
            <a:r>
              <a:rPr lang="en-GB" dirty="0" smtClean="0"/>
              <a:t>3.  	Parliaments </a:t>
            </a:r>
            <a:r>
              <a:rPr lang="en-GB" u="sng" dirty="0" smtClean="0"/>
              <a:t>examine closely and critically</a:t>
            </a:r>
            <a:r>
              <a:rPr lang="en-GB" dirty="0" smtClean="0"/>
              <a:t> the work of the executive.</a:t>
            </a:r>
            <a:endParaRPr lang="en-US" dirty="0" smtClean="0"/>
          </a:p>
          <a:p>
            <a:r>
              <a:rPr lang="en-GB" dirty="0" smtClean="0"/>
              <a:t>4.  	Presidents or other representatives can sign </a:t>
            </a:r>
            <a:r>
              <a:rPr lang="en-GB" u="sng" dirty="0" smtClean="0"/>
              <a:t>international agreements</a:t>
            </a:r>
            <a:r>
              <a:rPr lang="en-GB" dirty="0" smtClean="0"/>
              <a:t>, but they are normally confirmed by the </a:t>
            </a:r>
            <a:r>
              <a:rPr lang="en-GB" u="sng" dirty="0" smtClean="0"/>
              <a:t>legislative body</a:t>
            </a:r>
            <a:r>
              <a:rPr lang="en-GB" dirty="0" smtClean="0"/>
              <a:t>. </a:t>
            </a:r>
            <a:endParaRPr lang="en-US" dirty="0" smtClean="0"/>
          </a:p>
          <a:p>
            <a:r>
              <a:rPr lang="en-GB" dirty="0" smtClean="0"/>
              <a:t>5.  	The </a:t>
            </a:r>
            <a:r>
              <a:rPr lang="en-GB" u="sng" dirty="0" smtClean="0"/>
              <a:t>government in the narrow sense</a:t>
            </a:r>
            <a:r>
              <a:rPr lang="en-GB" dirty="0" smtClean="0"/>
              <a:t> consists of </a:t>
            </a:r>
            <a:r>
              <a:rPr lang="en-GB" u="sng" dirty="0" smtClean="0"/>
              <a:t>heads of government departments</a:t>
            </a:r>
            <a:r>
              <a:rPr lang="en-GB" dirty="0" smtClean="0"/>
              <a:t>. </a:t>
            </a:r>
            <a:endParaRPr lang="en-US" dirty="0" smtClean="0"/>
          </a:p>
          <a:p>
            <a:r>
              <a:rPr lang="en-GB" dirty="0" smtClean="0"/>
              <a:t>6.  	State budget funds are </a:t>
            </a:r>
            <a:r>
              <a:rPr lang="en-GB" u="sng" dirty="0" smtClean="0"/>
              <a:t>distributed</a:t>
            </a:r>
            <a:r>
              <a:rPr lang="en-GB" dirty="0" smtClean="0"/>
              <a:t> to development projects that are planned to be </a:t>
            </a:r>
            <a:r>
              <a:rPr lang="en-GB" u="sng" dirty="0" smtClean="0"/>
              <a:t>put into practice</a:t>
            </a:r>
            <a:r>
              <a:rPr lang="en-GB" dirty="0" smtClean="0"/>
              <a:t>. </a:t>
            </a:r>
            <a:endParaRPr lang="en-US" dirty="0" smtClean="0"/>
          </a:p>
          <a:p>
            <a:r>
              <a:rPr lang="en-GB" dirty="0" smtClean="0"/>
              <a:t>7.  	Judicial independence in </a:t>
            </a:r>
            <a:r>
              <a:rPr lang="en-GB" u="sng" dirty="0" smtClean="0"/>
              <a:t>making decisions in disputes</a:t>
            </a:r>
            <a:r>
              <a:rPr lang="en-GB" dirty="0" smtClean="0"/>
              <a:t> is of </a:t>
            </a:r>
            <a:r>
              <a:rPr lang="en-GB" u="sng" dirty="0" smtClean="0"/>
              <a:t>the highest importance</a:t>
            </a:r>
            <a:r>
              <a:rPr lang="en-GB" dirty="0" smtClean="0"/>
              <a:t>. </a:t>
            </a:r>
            <a:endParaRPr lang="en-US" dirty="0" smtClean="0"/>
          </a:p>
          <a:p>
            <a:r>
              <a:rPr lang="en-GB" dirty="0" smtClean="0"/>
              <a:t>8.  	Some courts can </a:t>
            </a:r>
            <a:r>
              <a:rPr lang="en-GB" u="sng" dirty="0" smtClean="0"/>
              <a:t>abolish</a:t>
            </a:r>
            <a:r>
              <a:rPr lang="en-GB" dirty="0" smtClean="0"/>
              <a:t> laws or parts thereof.</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i="1" dirty="0" smtClean="0"/>
              <a:t>Complete the chart with appropriate word forms</a:t>
            </a:r>
            <a:r>
              <a:rPr lang="hr-HR" sz="2400" i="1" dirty="0" smtClean="0"/>
              <a:t>:</a:t>
            </a:r>
            <a:endParaRPr lang="en-US" sz="2400" dirty="0"/>
          </a:p>
        </p:txBody>
      </p:sp>
      <p:graphicFrame>
        <p:nvGraphicFramePr>
          <p:cNvPr id="4" name="Content Placeholder 3"/>
          <p:cNvGraphicFramePr>
            <a:graphicFrameLocks noGrp="1"/>
          </p:cNvGraphicFramePr>
          <p:nvPr>
            <p:ph idx="1"/>
          </p:nvPr>
        </p:nvGraphicFramePr>
        <p:xfrm>
          <a:off x="457200" y="1935163"/>
          <a:ext cx="8229600" cy="2966720"/>
        </p:xfrm>
        <a:graphic>
          <a:graphicData uri="http://schemas.openxmlformats.org/drawingml/2006/table">
            <a:tbl>
              <a:tblPr firstRow="1" bandRow="1">
                <a:tableStyleId>{F5AB1C69-6EDB-4FF4-983F-18BD219EF322}</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marL="0" marR="0" algn="ctr">
                        <a:lnSpc>
                          <a:spcPct val="107000"/>
                        </a:lnSpc>
                        <a:spcBef>
                          <a:spcPts val="0"/>
                        </a:spcBef>
                        <a:spcAft>
                          <a:spcPts val="0"/>
                        </a:spcAft>
                      </a:pPr>
                      <a:r>
                        <a:rPr lang="en-GB" sz="1200" b="1" dirty="0">
                          <a:latin typeface="Times New Roman"/>
                          <a:ea typeface="Times New Roman"/>
                          <a:cs typeface="Times New Roman"/>
                        </a:rPr>
                        <a:t>NOUN</a:t>
                      </a:r>
                      <a:endParaRPr lang="en-US" sz="1100" dirty="0">
                        <a:latin typeface="Calibri"/>
                        <a:ea typeface="Calibri"/>
                        <a:cs typeface="Times New Roman"/>
                      </a:endParaRPr>
                    </a:p>
                  </a:txBody>
                  <a:tcPr marL="63500" marR="63500" marT="63500" marB="63500"/>
                </a:tc>
                <a:tc>
                  <a:txBody>
                    <a:bodyPr/>
                    <a:lstStyle/>
                    <a:p>
                      <a:pPr marL="0" marR="0" algn="ctr">
                        <a:lnSpc>
                          <a:spcPct val="107000"/>
                        </a:lnSpc>
                        <a:spcBef>
                          <a:spcPts val="0"/>
                        </a:spcBef>
                        <a:spcAft>
                          <a:spcPts val="0"/>
                        </a:spcAft>
                      </a:pPr>
                      <a:r>
                        <a:rPr lang="en-GB" sz="1200" b="1">
                          <a:latin typeface="Times New Roman"/>
                          <a:ea typeface="Times New Roman"/>
                          <a:cs typeface="Times New Roman"/>
                        </a:rPr>
                        <a:t>VERB</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0"/>
                  </a:ext>
                </a:extLst>
              </a:tr>
              <a:tr h="370840">
                <a:tc>
                  <a:txBody>
                    <a:bodyPr/>
                    <a:lstStyle/>
                    <a:p>
                      <a:pPr marL="0" marR="0">
                        <a:lnSpc>
                          <a:spcPct val="107000"/>
                        </a:lnSpc>
                        <a:spcBef>
                          <a:spcPts val="0"/>
                        </a:spcBef>
                        <a:spcAft>
                          <a:spcPts val="0"/>
                        </a:spcAft>
                      </a:pPr>
                      <a:endParaRPr lang="en-GB"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0"/>
                        </a:spcAft>
                      </a:pPr>
                      <a:r>
                        <a:rPr lang="en-GB" sz="1200">
                          <a:latin typeface="Times New Roman"/>
                          <a:ea typeface="Times New Roman"/>
                          <a:cs typeface="Times New Roman"/>
                        </a:rPr>
                        <a:t>enact</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1"/>
                  </a:ext>
                </a:extLst>
              </a:tr>
              <a:tr h="370840">
                <a:tc>
                  <a:txBody>
                    <a:bodyPr/>
                    <a:lstStyle/>
                    <a:p>
                      <a:pPr marL="0" marR="0">
                        <a:lnSpc>
                          <a:spcPct val="107000"/>
                        </a:lnSpc>
                        <a:spcBef>
                          <a:spcPts val="0"/>
                        </a:spcBef>
                        <a:spcAft>
                          <a:spcPts val="0"/>
                        </a:spcAft>
                      </a:pPr>
                      <a:r>
                        <a:rPr lang="en-GB" sz="1200">
                          <a:latin typeface="Times New Roman"/>
                          <a:ea typeface="Times New Roman"/>
                          <a:cs typeface="Times New Roman"/>
                        </a:rPr>
                        <a:t>enforcement</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0"/>
                        </a:spcAft>
                      </a:pPr>
                      <a:endParaRPr lang="en-GB" sz="1100">
                        <a:latin typeface="Calibri"/>
                        <a:ea typeface="Calibri"/>
                        <a:cs typeface="Times New Roman"/>
                      </a:endParaRPr>
                    </a:p>
                  </a:txBody>
                  <a:tcPr marL="63500" marR="63500" marT="63500" marB="63500"/>
                </a:tc>
                <a:extLst>
                  <a:ext uri="{0D108BD9-81ED-4DB2-BD59-A6C34878D82A}">
                    <a16:rowId xmlns:a16="http://schemas.microsoft.com/office/drawing/2014/main" val="10002"/>
                  </a:ext>
                </a:extLst>
              </a:tr>
              <a:tr h="370840">
                <a:tc>
                  <a:txBody>
                    <a:bodyPr/>
                    <a:lstStyle/>
                    <a:p>
                      <a:pPr marL="0" marR="0">
                        <a:lnSpc>
                          <a:spcPct val="107000"/>
                        </a:lnSpc>
                        <a:spcBef>
                          <a:spcPts val="0"/>
                        </a:spcBef>
                        <a:spcAft>
                          <a:spcPts val="0"/>
                        </a:spcAft>
                      </a:pPr>
                      <a:endParaRPr lang="en-GB"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0"/>
                        </a:spcAft>
                      </a:pPr>
                      <a:r>
                        <a:rPr lang="en-GB" sz="1200">
                          <a:latin typeface="Times New Roman"/>
                          <a:ea typeface="Times New Roman"/>
                          <a:cs typeface="Times New Roman"/>
                        </a:rPr>
                        <a:t>scrutinize</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3"/>
                  </a:ext>
                </a:extLst>
              </a:tr>
              <a:tr h="370840">
                <a:tc>
                  <a:txBody>
                    <a:bodyPr/>
                    <a:lstStyle/>
                    <a:p>
                      <a:pPr marL="0" marR="0">
                        <a:lnSpc>
                          <a:spcPct val="107000"/>
                        </a:lnSpc>
                        <a:spcBef>
                          <a:spcPts val="0"/>
                        </a:spcBef>
                        <a:spcAft>
                          <a:spcPts val="0"/>
                        </a:spcAft>
                      </a:pPr>
                      <a:r>
                        <a:rPr lang="en-GB" sz="1200">
                          <a:latin typeface="Times New Roman"/>
                          <a:ea typeface="Times New Roman"/>
                          <a:cs typeface="Times New Roman"/>
                        </a:rPr>
                        <a:t>abolition, abolishment</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0"/>
                        </a:spcAft>
                      </a:pPr>
                      <a:endParaRPr lang="en-GB" sz="1100">
                        <a:latin typeface="Calibri"/>
                        <a:ea typeface="Calibri"/>
                        <a:cs typeface="Times New Roman"/>
                      </a:endParaRPr>
                    </a:p>
                  </a:txBody>
                  <a:tcPr marL="63500" marR="63500" marT="63500" marB="63500"/>
                </a:tc>
                <a:extLst>
                  <a:ext uri="{0D108BD9-81ED-4DB2-BD59-A6C34878D82A}">
                    <a16:rowId xmlns:a16="http://schemas.microsoft.com/office/drawing/2014/main" val="10004"/>
                  </a:ext>
                </a:extLst>
              </a:tr>
              <a:tr h="370840">
                <a:tc>
                  <a:txBody>
                    <a:bodyPr/>
                    <a:lstStyle/>
                    <a:p>
                      <a:pPr marL="0" marR="0">
                        <a:lnSpc>
                          <a:spcPct val="107000"/>
                        </a:lnSpc>
                        <a:spcBef>
                          <a:spcPts val="0"/>
                        </a:spcBef>
                        <a:spcAft>
                          <a:spcPts val="0"/>
                        </a:spcAft>
                      </a:pPr>
                      <a:endParaRPr lang="en-GB"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0"/>
                        </a:spcAft>
                      </a:pPr>
                      <a:r>
                        <a:rPr lang="en-GB" sz="1200">
                          <a:latin typeface="Times New Roman"/>
                          <a:ea typeface="Times New Roman"/>
                          <a:cs typeface="Times New Roman"/>
                        </a:rPr>
                        <a:t>ratify</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5"/>
                  </a:ext>
                </a:extLst>
              </a:tr>
              <a:tr h="370840">
                <a:tc>
                  <a:txBody>
                    <a:bodyPr/>
                    <a:lstStyle/>
                    <a:p>
                      <a:pPr marL="0" marR="0">
                        <a:lnSpc>
                          <a:spcPct val="107000"/>
                        </a:lnSpc>
                        <a:spcBef>
                          <a:spcPts val="0"/>
                        </a:spcBef>
                        <a:spcAft>
                          <a:spcPts val="0"/>
                        </a:spcAft>
                      </a:pPr>
                      <a:endParaRPr lang="en-GB"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0"/>
                        </a:spcAft>
                      </a:pPr>
                      <a:r>
                        <a:rPr lang="en-GB" sz="1200">
                          <a:latin typeface="Times New Roman"/>
                          <a:ea typeface="Times New Roman"/>
                          <a:cs typeface="Times New Roman"/>
                        </a:rPr>
                        <a:t>propose</a:t>
                      </a:r>
                      <a:endParaRPr lang="en-US" sz="1100">
                        <a:latin typeface="Calibri"/>
                        <a:ea typeface="Calibri"/>
                        <a:cs typeface="Times New Roman"/>
                      </a:endParaRPr>
                    </a:p>
                  </a:txBody>
                  <a:tcPr marL="63500" marR="63500" marT="63500" marB="63500"/>
                </a:tc>
                <a:extLst>
                  <a:ext uri="{0D108BD9-81ED-4DB2-BD59-A6C34878D82A}">
                    <a16:rowId xmlns:a16="http://schemas.microsoft.com/office/drawing/2014/main" val="10006"/>
                  </a:ext>
                </a:extLst>
              </a:tr>
              <a:tr h="370840">
                <a:tc>
                  <a:txBody>
                    <a:bodyPr/>
                    <a:lstStyle/>
                    <a:p>
                      <a:pPr marL="0" marR="0">
                        <a:lnSpc>
                          <a:spcPct val="107000"/>
                        </a:lnSpc>
                        <a:spcBef>
                          <a:spcPts val="0"/>
                        </a:spcBef>
                        <a:spcAft>
                          <a:spcPts val="0"/>
                        </a:spcAft>
                      </a:pPr>
                      <a:r>
                        <a:rPr lang="en-GB" sz="1200">
                          <a:latin typeface="Times New Roman"/>
                          <a:ea typeface="Times New Roman"/>
                          <a:cs typeface="Times New Roman"/>
                        </a:rPr>
                        <a:t>appeal</a:t>
                      </a:r>
                      <a:endParaRPr lang="en-US" sz="1100">
                        <a:latin typeface="Calibri"/>
                        <a:ea typeface="Calibri"/>
                        <a:cs typeface="Times New Roman"/>
                      </a:endParaRPr>
                    </a:p>
                  </a:txBody>
                  <a:tcPr marL="63500" marR="63500" marT="63500" marB="63500"/>
                </a:tc>
                <a:tc>
                  <a:txBody>
                    <a:bodyPr/>
                    <a:lstStyle/>
                    <a:p>
                      <a:pPr marL="0" marR="0">
                        <a:lnSpc>
                          <a:spcPct val="107000"/>
                        </a:lnSpc>
                        <a:spcBef>
                          <a:spcPts val="0"/>
                        </a:spcBef>
                        <a:spcAft>
                          <a:spcPts val="0"/>
                        </a:spcAft>
                      </a:pPr>
                      <a:endParaRPr lang="en-GB" sz="1100" dirty="0">
                        <a:latin typeface="Calibri"/>
                        <a:ea typeface="Calibri"/>
                        <a:cs typeface="Times New Roman"/>
                      </a:endParaRPr>
                    </a:p>
                  </a:txBody>
                  <a:tcPr marL="63500" marR="63500" marT="63500" marB="63500"/>
                </a:tc>
                <a:extLst>
                  <a:ext uri="{0D108BD9-81ED-4DB2-BD59-A6C34878D82A}">
                    <a16:rowId xmlns:a16="http://schemas.microsoft.com/office/drawing/2014/main" val="10007"/>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err="1" smtClean="0"/>
              <a:t>Part</a:t>
            </a:r>
            <a:r>
              <a:rPr lang="hr-HR" dirty="0" smtClean="0"/>
              <a:t> </a:t>
            </a:r>
            <a:r>
              <a:rPr lang="hr-HR" dirty="0" err="1" smtClean="0"/>
              <a:t>Two</a:t>
            </a:r>
            <a:r>
              <a:rPr lang="hr-HR" dirty="0" smtClean="0"/>
              <a:t>: </a:t>
            </a:r>
            <a:br>
              <a:rPr lang="hr-HR" dirty="0" smtClean="0"/>
            </a:br>
            <a:r>
              <a:rPr lang="hr-HR" dirty="0" err="1" smtClean="0"/>
              <a:t>Resolving</a:t>
            </a:r>
            <a:r>
              <a:rPr lang="hr-HR" dirty="0" smtClean="0"/>
              <a:t> </a:t>
            </a:r>
            <a:r>
              <a:rPr lang="hr-HR" dirty="0" err="1" smtClean="0"/>
              <a:t>Disputes</a:t>
            </a:r>
            <a:endParaRPr lang="hr-HR" dirty="0"/>
          </a:p>
        </p:txBody>
      </p:sp>
      <p:sp>
        <p:nvSpPr>
          <p:cNvPr id="5" name="Subtitle 4"/>
          <p:cNvSpPr>
            <a:spLocks noGrp="1"/>
          </p:cNvSpPr>
          <p:nvPr>
            <p:ph type="subTitle" idx="1"/>
          </p:nvPr>
        </p:nvSpPr>
        <p:spPr/>
        <p:txBody>
          <a:bodyPr/>
          <a:lstStyle/>
          <a:p>
            <a:endParaRPr lang="hr-HR"/>
          </a:p>
        </p:txBody>
      </p:sp>
    </p:spTree>
    <p:extLst>
      <p:ext uri="{BB962C8B-B14F-4D97-AF65-F5344CB8AC3E}">
        <p14:creationId xmlns:p14="http://schemas.microsoft.com/office/powerpoint/2010/main" val="2836054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err="1" smtClean="0"/>
              <a:t>Administering</a:t>
            </a:r>
            <a:r>
              <a:rPr lang="hr-HR" dirty="0" smtClean="0"/>
              <a:t> </a:t>
            </a:r>
            <a:r>
              <a:rPr lang="hr-HR" dirty="0" err="1" smtClean="0"/>
              <a:t>justice</a:t>
            </a:r>
            <a:endParaRPr lang="hr-HR" dirty="0"/>
          </a:p>
        </p:txBody>
      </p:sp>
      <p:sp>
        <p:nvSpPr>
          <p:cNvPr id="3" name="Content Placeholder 2"/>
          <p:cNvSpPr>
            <a:spLocks noGrp="1"/>
          </p:cNvSpPr>
          <p:nvPr>
            <p:ph idx="1"/>
          </p:nvPr>
        </p:nvSpPr>
        <p:spPr/>
        <p:txBody>
          <a:bodyPr/>
          <a:lstStyle/>
          <a:p>
            <a:r>
              <a:rPr lang="en-US" dirty="0"/>
              <a:t>The judicial branch of government administers justice within a number of systems, depending on the type of dispute. </a:t>
            </a:r>
          </a:p>
          <a:p>
            <a:r>
              <a:rPr lang="en-US" dirty="0"/>
              <a:t>The principal line is drawn between the civil and criminal law, which is enforced through a system of civil and criminal courts respectively. </a:t>
            </a:r>
          </a:p>
          <a:p>
            <a:pPr marL="0" indent="0">
              <a:buNone/>
            </a:pPr>
            <a:endParaRPr lang="hr-HR" dirty="0"/>
          </a:p>
        </p:txBody>
      </p:sp>
    </p:spTree>
    <p:extLst>
      <p:ext uri="{BB962C8B-B14F-4D97-AF65-F5344CB8AC3E}">
        <p14:creationId xmlns:p14="http://schemas.microsoft.com/office/powerpoint/2010/main" val="1748901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err="1" smtClean="0"/>
              <a:t>Prosecutor</a:t>
            </a:r>
            <a:r>
              <a:rPr lang="hr-HR" dirty="0" smtClean="0"/>
              <a:t> v. </a:t>
            </a:r>
            <a:r>
              <a:rPr lang="hr-HR" dirty="0" err="1" smtClean="0"/>
              <a:t>claimant</a:t>
            </a:r>
            <a:endParaRPr lang="hr-HR" dirty="0"/>
          </a:p>
        </p:txBody>
      </p:sp>
      <p:sp>
        <p:nvSpPr>
          <p:cNvPr id="3" name="Content Placeholder 2"/>
          <p:cNvSpPr>
            <a:spLocks noGrp="1"/>
          </p:cNvSpPr>
          <p:nvPr>
            <p:ph idx="1"/>
          </p:nvPr>
        </p:nvSpPr>
        <p:spPr/>
        <p:txBody>
          <a:bodyPr/>
          <a:lstStyle/>
          <a:p>
            <a:r>
              <a:rPr lang="en-US" dirty="0"/>
              <a:t>While in criminal law </a:t>
            </a:r>
            <a:r>
              <a:rPr lang="en-US" b="1" dirty="0"/>
              <a:t>the prosecutor (the state) </a:t>
            </a:r>
            <a:r>
              <a:rPr lang="en-US" dirty="0"/>
              <a:t>seeks to punish a criminal offender, civil justice deals with resolving conflicts or disputes between natural and legal persons concerning their private interests. Such proceedings are initiated by </a:t>
            </a:r>
            <a:r>
              <a:rPr lang="en-US" b="1" dirty="0"/>
              <a:t>the claimant </a:t>
            </a:r>
            <a:r>
              <a:rPr lang="en-US" dirty="0"/>
              <a:t>and generally do not involve the public interest.</a:t>
            </a:r>
          </a:p>
          <a:p>
            <a:pPr marL="0" indent="0">
              <a:buNone/>
            </a:pPr>
            <a:endParaRPr lang="hr-HR" dirty="0"/>
          </a:p>
        </p:txBody>
      </p:sp>
    </p:spTree>
    <p:extLst>
      <p:ext uri="{BB962C8B-B14F-4D97-AF65-F5344CB8AC3E}">
        <p14:creationId xmlns:p14="http://schemas.microsoft.com/office/powerpoint/2010/main" val="3890644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Civil </a:t>
            </a:r>
            <a:r>
              <a:rPr lang="hr-HR" dirty="0" err="1" smtClean="0"/>
              <a:t>justice</a:t>
            </a:r>
            <a:endParaRPr lang="hr-HR" dirty="0"/>
          </a:p>
        </p:txBody>
      </p:sp>
      <p:sp>
        <p:nvSpPr>
          <p:cNvPr id="3" name="Content Placeholder 2"/>
          <p:cNvSpPr>
            <a:spLocks noGrp="1"/>
          </p:cNvSpPr>
          <p:nvPr>
            <p:ph idx="1"/>
          </p:nvPr>
        </p:nvSpPr>
        <p:spPr/>
        <p:txBody>
          <a:bodyPr>
            <a:normAutofit fontScale="85000" lnSpcReduction="20000"/>
          </a:bodyPr>
          <a:lstStyle/>
          <a:p>
            <a:r>
              <a:rPr lang="en-US" dirty="0"/>
              <a:t>Civil justice includes family justice, administrative, civil, and commercial justice systems.</a:t>
            </a:r>
          </a:p>
          <a:p>
            <a:r>
              <a:rPr lang="en-US" dirty="0"/>
              <a:t> The family justice system is set up to help individuals resolve matters such as divorce, child custody, etc.</a:t>
            </a:r>
          </a:p>
          <a:p>
            <a:r>
              <a:rPr lang="en-US" dirty="0"/>
              <a:t> Administrative justice deals with administrative disputes initiated by natural or legal persons concerning decisions reached in administrative procedures by state authorities, such as building permits, tax ordinances, or </a:t>
            </a:r>
            <a:r>
              <a:rPr lang="en-US" dirty="0" err="1"/>
              <a:t>licences</a:t>
            </a:r>
            <a:r>
              <a:rPr lang="en-US" dirty="0"/>
              <a:t> to practice a profession. </a:t>
            </a:r>
          </a:p>
          <a:p>
            <a:r>
              <a:rPr lang="en-US" dirty="0"/>
              <a:t>Strictly civil justice concerns various disputes between individuals or legal entities regarding harm, breach of contract, product liability, etc. </a:t>
            </a:r>
          </a:p>
          <a:p>
            <a:r>
              <a:rPr lang="en-US" dirty="0"/>
              <a:t>Disputes between and/or concerning business </a:t>
            </a:r>
            <a:r>
              <a:rPr lang="en-US" dirty="0" err="1"/>
              <a:t>organisations</a:t>
            </a:r>
            <a:r>
              <a:rPr lang="en-US" dirty="0"/>
              <a:t> and commercial activities fall within the domain of commercial law.</a:t>
            </a:r>
          </a:p>
          <a:p>
            <a:endParaRPr lang="hr-HR" dirty="0"/>
          </a:p>
        </p:txBody>
      </p:sp>
    </p:spTree>
    <p:extLst>
      <p:ext uri="{BB962C8B-B14F-4D97-AF65-F5344CB8AC3E}">
        <p14:creationId xmlns:p14="http://schemas.microsoft.com/office/powerpoint/2010/main" val="4235709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Complete the following:</a:t>
            </a:r>
            <a:endParaRPr lang="en-US" dirty="0"/>
          </a:p>
        </p:txBody>
      </p:sp>
      <p:sp>
        <p:nvSpPr>
          <p:cNvPr id="3" name="Content Placeholder 2"/>
          <p:cNvSpPr>
            <a:spLocks noGrp="1"/>
          </p:cNvSpPr>
          <p:nvPr>
            <p:ph idx="1"/>
          </p:nvPr>
        </p:nvSpPr>
        <p:spPr/>
        <p:txBody>
          <a:bodyPr/>
          <a:lstStyle/>
          <a:p>
            <a:r>
              <a:rPr lang="en-GB" dirty="0" smtClean="0"/>
              <a:t>The system of codified law that prevails in continental Europe, South America, and elsewhere is known as </a:t>
            </a:r>
            <a:r>
              <a:rPr lang="hr-HR" b="1" dirty="0" smtClean="0"/>
              <a:t>_____________</a:t>
            </a:r>
            <a:r>
              <a:rPr lang="en-GB" b="1" dirty="0" smtClean="0"/>
              <a:t>,</a:t>
            </a:r>
            <a:r>
              <a:rPr lang="en-GB" dirty="0" smtClean="0"/>
              <a:t> in contrast to the </a:t>
            </a:r>
            <a:r>
              <a:rPr lang="hr-HR" b="1" dirty="0" smtClean="0"/>
              <a:t>_____________</a:t>
            </a:r>
            <a:r>
              <a:rPr lang="en-GB" dirty="0" smtClean="0"/>
              <a:t> system that applies in England, former British colonies, the United States, and most of Canada.</a:t>
            </a: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t>ADR</a:t>
            </a:r>
            <a:endParaRPr lang="hr-HR" dirty="0"/>
          </a:p>
        </p:txBody>
      </p:sp>
      <p:sp>
        <p:nvSpPr>
          <p:cNvPr id="3" name="Content Placeholder 2"/>
          <p:cNvSpPr>
            <a:spLocks noGrp="1"/>
          </p:cNvSpPr>
          <p:nvPr>
            <p:ph idx="1"/>
          </p:nvPr>
        </p:nvSpPr>
        <p:spPr/>
        <p:txBody>
          <a:bodyPr/>
          <a:lstStyle/>
          <a:p>
            <a:r>
              <a:rPr lang="en-US" dirty="0"/>
              <a:t>Resolving a case in court is subject to strict and detailed procedural rules. It usually entails considerable costs of litigation (court and lawyer’s fees), and tends to be time-consuming. </a:t>
            </a:r>
          </a:p>
          <a:p>
            <a:r>
              <a:rPr lang="en-US" dirty="0"/>
              <a:t>As an alternative to litigation, where a court adjudicates and enforces a solution, a number of alternative dispute resolution formats (ADR) have developed in order to achieve dispute resolution in a more collaborative way.</a:t>
            </a:r>
          </a:p>
          <a:p>
            <a:endParaRPr lang="hr-HR" dirty="0"/>
          </a:p>
        </p:txBody>
      </p:sp>
    </p:spTree>
    <p:extLst>
      <p:ext uri="{BB962C8B-B14F-4D97-AF65-F5344CB8AC3E}">
        <p14:creationId xmlns:p14="http://schemas.microsoft.com/office/powerpoint/2010/main" val="3854880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a:bodyPr>
          <a:lstStyle/>
          <a:p>
            <a:r>
              <a:rPr lang="en-US" dirty="0"/>
              <a:t>If consumers have a complaint about a good or service they have bought, instead of going to court, they can choose Alternative Dispute Resolution (ADR). </a:t>
            </a:r>
          </a:p>
          <a:p>
            <a:r>
              <a:rPr lang="en-US" dirty="0"/>
              <a:t>The term ADR includes all the ways of resolving a complaint which do not involve going to court. </a:t>
            </a:r>
          </a:p>
          <a:p>
            <a:r>
              <a:rPr lang="en-US" dirty="0"/>
              <a:t>Typically consumers ask a neutral third party to act as an intermediary between them and the trader; this neutral third party is called an ADR entity. </a:t>
            </a:r>
          </a:p>
          <a:p>
            <a:endParaRPr lang="hr-HR" dirty="0"/>
          </a:p>
        </p:txBody>
      </p:sp>
    </p:spTree>
    <p:extLst>
      <p:ext uri="{BB962C8B-B14F-4D97-AF65-F5344CB8AC3E}">
        <p14:creationId xmlns:p14="http://schemas.microsoft.com/office/powerpoint/2010/main" val="8121885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en-US" dirty="0"/>
              <a:t>The ADR entity can then suggest or impose a solution, or simply bring the two together to discuss how to find a solution. </a:t>
            </a:r>
          </a:p>
          <a:p>
            <a:r>
              <a:rPr lang="en-US" dirty="0"/>
              <a:t>This is also known as “mediation”, “conciliation”, “arbitration”, “ombudsman” or “complaints’ board”.</a:t>
            </a:r>
          </a:p>
          <a:p>
            <a:pPr marL="0" indent="0">
              <a:buNone/>
            </a:pPr>
            <a:endParaRPr lang="hr-HR" dirty="0"/>
          </a:p>
        </p:txBody>
      </p:sp>
    </p:spTree>
    <p:extLst>
      <p:ext uri="{BB962C8B-B14F-4D97-AF65-F5344CB8AC3E}">
        <p14:creationId xmlns:p14="http://schemas.microsoft.com/office/powerpoint/2010/main" val="6814603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r-HR" sz="2800" b="1" dirty="0" err="1" smtClean="0"/>
              <a:t>Read</a:t>
            </a:r>
            <a:r>
              <a:rPr lang="hr-HR" sz="2800" b="1" dirty="0" smtClean="0"/>
              <a:t> </a:t>
            </a:r>
            <a:r>
              <a:rPr lang="hr-HR" sz="2800" b="1" dirty="0" err="1" smtClean="0"/>
              <a:t>the</a:t>
            </a:r>
            <a:r>
              <a:rPr lang="hr-HR" sz="2800" b="1" dirty="0" smtClean="0"/>
              <a:t> </a:t>
            </a:r>
            <a:r>
              <a:rPr lang="hr-HR" sz="2800" b="1" dirty="0" err="1" smtClean="0"/>
              <a:t>text</a:t>
            </a:r>
            <a:r>
              <a:rPr lang="hr-HR" sz="2800" b="1" dirty="0" smtClean="0"/>
              <a:t> </a:t>
            </a:r>
            <a:r>
              <a:rPr lang="hr-HR" sz="2800" b="1" dirty="0" err="1" smtClean="0"/>
              <a:t>about</a:t>
            </a:r>
            <a:r>
              <a:rPr lang="hr-HR" sz="2800" b="1" dirty="0" smtClean="0"/>
              <a:t> ADR (</a:t>
            </a:r>
            <a:r>
              <a:rPr lang="hr-HR" sz="2800" b="1" dirty="0" err="1" smtClean="0"/>
              <a:t>pp</a:t>
            </a:r>
            <a:r>
              <a:rPr lang="hr-HR" sz="2800" b="1" dirty="0" smtClean="0"/>
              <a:t>. 46-47) </a:t>
            </a:r>
            <a:r>
              <a:rPr lang="hr-HR" sz="2800" b="1" dirty="0" err="1" smtClean="0"/>
              <a:t>and</a:t>
            </a:r>
            <a:r>
              <a:rPr lang="hr-HR" sz="2800" b="1" dirty="0" smtClean="0"/>
              <a:t> </a:t>
            </a:r>
            <a:r>
              <a:rPr lang="hr-HR" sz="2800" b="1" dirty="0" err="1" smtClean="0"/>
              <a:t>find</a:t>
            </a:r>
            <a:r>
              <a:rPr lang="hr-HR" sz="2800" b="1" dirty="0" smtClean="0"/>
              <a:t> </a:t>
            </a:r>
            <a:r>
              <a:rPr lang="hr-HR" sz="2800" b="1" dirty="0" err="1" smtClean="0"/>
              <a:t>words</a:t>
            </a:r>
            <a:r>
              <a:rPr lang="hr-HR" sz="2800" b="1" dirty="0" smtClean="0"/>
              <a:t>/</a:t>
            </a:r>
            <a:r>
              <a:rPr lang="hr-HR" sz="2800" b="1" dirty="0" err="1" smtClean="0"/>
              <a:t>expressions</a:t>
            </a:r>
            <a:r>
              <a:rPr lang="hr-HR" sz="2800" b="1" dirty="0" smtClean="0"/>
              <a:t> </a:t>
            </a:r>
            <a:r>
              <a:rPr lang="hr-HR" sz="2800" b="1" dirty="0" err="1" smtClean="0"/>
              <a:t>that</a:t>
            </a:r>
            <a:r>
              <a:rPr lang="hr-HR" sz="2800" b="1" dirty="0" smtClean="0"/>
              <a:t> </a:t>
            </a:r>
            <a:r>
              <a:rPr lang="hr-HR" sz="2800" b="1" dirty="0" err="1" smtClean="0"/>
              <a:t>mean</a:t>
            </a:r>
            <a:r>
              <a:rPr lang="hr-HR" sz="2800" b="1" dirty="0" smtClean="0"/>
              <a:t> </a:t>
            </a:r>
            <a:r>
              <a:rPr lang="hr-HR" sz="2800" b="1" dirty="0" err="1" smtClean="0"/>
              <a:t>the</a:t>
            </a:r>
            <a:r>
              <a:rPr lang="hr-HR" sz="2800" b="1" dirty="0" smtClean="0"/>
              <a:t> same as </a:t>
            </a:r>
            <a:r>
              <a:rPr lang="hr-HR" sz="2800" b="1" dirty="0" err="1" smtClean="0"/>
              <a:t>the</a:t>
            </a:r>
            <a:r>
              <a:rPr lang="hr-HR" sz="2800" b="1" dirty="0" smtClean="0"/>
              <a:t> </a:t>
            </a:r>
            <a:r>
              <a:rPr lang="hr-HR" sz="2800" b="1" dirty="0" err="1" smtClean="0"/>
              <a:t>following</a:t>
            </a:r>
            <a:r>
              <a:rPr lang="hr-HR" sz="2800" b="1" dirty="0" smtClean="0"/>
              <a:t>:</a:t>
            </a:r>
            <a:endParaRPr lang="hr-HR" sz="2800" b="1" dirty="0"/>
          </a:p>
        </p:txBody>
      </p:sp>
      <p:sp>
        <p:nvSpPr>
          <p:cNvPr id="3" name="Content Placeholder 2"/>
          <p:cNvSpPr>
            <a:spLocks noGrp="1"/>
          </p:cNvSpPr>
          <p:nvPr>
            <p:ph idx="1"/>
          </p:nvPr>
        </p:nvSpPr>
        <p:spPr/>
        <p:txBody>
          <a:bodyPr>
            <a:normAutofit/>
          </a:bodyPr>
          <a:lstStyle/>
          <a:p>
            <a:r>
              <a:rPr lang="en-US" dirty="0"/>
              <a:t>1.  	go-between (n.)                 </a:t>
            </a:r>
            <a:r>
              <a:rPr lang="en-US" dirty="0" smtClean="0"/>
              <a:t>_____________________ </a:t>
            </a:r>
            <a:endParaRPr lang="en-US" dirty="0"/>
          </a:p>
          <a:p>
            <a:r>
              <a:rPr lang="en-US" dirty="0"/>
              <a:t>2.  	conducted                          	_____________________  </a:t>
            </a:r>
          </a:p>
          <a:p>
            <a:r>
              <a:rPr lang="en-US" dirty="0"/>
              <a:t>3.  	inform                                	_____________________ </a:t>
            </a:r>
          </a:p>
          <a:p>
            <a:r>
              <a:rPr lang="en-US" dirty="0"/>
              <a:t>4.  	resolve (a dispute)             </a:t>
            </a:r>
            <a:r>
              <a:rPr lang="en-US" dirty="0" smtClean="0"/>
              <a:t>_____________________</a:t>
            </a:r>
            <a:endParaRPr lang="en-US" dirty="0"/>
          </a:p>
          <a:p>
            <a:r>
              <a:rPr lang="en-US" dirty="0"/>
              <a:t>5.  	ask for reparation              </a:t>
            </a:r>
            <a:r>
              <a:rPr lang="en-US" dirty="0" smtClean="0"/>
              <a:t>_____________________  </a:t>
            </a:r>
            <a:endParaRPr lang="en-US" dirty="0"/>
          </a:p>
          <a:p>
            <a:r>
              <a:rPr lang="en-US" dirty="0"/>
              <a:t>6.  	resulting (from)                </a:t>
            </a:r>
            <a:r>
              <a:rPr lang="en-US" dirty="0" smtClean="0"/>
              <a:t>_____________________ </a:t>
            </a:r>
            <a:endParaRPr lang="en-US" dirty="0"/>
          </a:p>
          <a:p>
            <a:endParaRPr lang="hr-HR" dirty="0"/>
          </a:p>
        </p:txBody>
      </p:sp>
    </p:spTree>
    <p:extLst>
      <p:ext uri="{BB962C8B-B14F-4D97-AF65-F5344CB8AC3E}">
        <p14:creationId xmlns:p14="http://schemas.microsoft.com/office/powerpoint/2010/main" val="22935142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Thank you for your attention!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Match the collocations:</a:t>
            </a:r>
            <a:endParaRPr lang="en-US" dirty="0"/>
          </a:p>
        </p:txBody>
      </p:sp>
      <p:graphicFrame>
        <p:nvGraphicFramePr>
          <p:cNvPr id="4" name="Content Placeholder 3"/>
          <p:cNvGraphicFramePr>
            <a:graphicFrameLocks noGrp="1"/>
          </p:cNvGraphicFramePr>
          <p:nvPr>
            <p:ph idx="1"/>
          </p:nvPr>
        </p:nvGraphicFramePr>
        <p:xfrm>
          <a:off x="457200" y="1935163"/>
          <a:ext cx="8229600" cy="18542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hr-HR" dirty="0" smtClean="0"/>
                        <a:t>forbid</a:t>
                      </a:r>
                      <a:endParaRPr lang="en-US" dirty="0"/>
                    </a:p>
                  </a:txBody>
                  <a:tcPr/>
                </a:tc>
                <a:tc>
                  <a:txBody>
                    <a:bodyPr/>
                    <a:lstStyle/>
                    <a:p>
                      <a:r>
                        <a:rPr lang="hr-HR" dirty="0" smtClean="0"/>
                        <a:t>a will</a:t>
                      </a:r>
                      <a:endParaRPr lang="en-US" dirty="0"/>
                    </a:p>
                  </a:txBody>
                  <a:tcPr/>
                </a:tc>
                <a:extLst>
                  <a:ext uri="{0D108BD9-81ED-4DB2-BD59-A6C34878D82A}">
                    <a16:rowId xmlns:a16="http://schemas.microsoft.com/office/drawing/2014/main" val="10000"/>
                  </a:ext>
                </a:extLst>
              </a:tr>
              <a:tr h="370840">
                <a:tc>
                  <a:txBody>
                    <a:bodyPr/>
                    <a:lstStyle/>
                    <a:p>
                      <a:r>
                        <a:rPr lang="hr-HR" dirty="0" smtClean="0"/>
                        <a:t>make</a:t>
                      </a:r>
                      <a:endParaRPr lang="en-US" dirty="0"/>
                    </a:p>
                  </a:txBody>
                  <a:tcPr/>
                </a:tc>
                <a:tc>
                  <a:txBody>
                    <a:bodyPr/>
                    <a:lstStyle/>
                    <a:p>
                      <a:r>
                        <a:rPr lang="hr-HR" dirty="0" smtClean="0"/>
                        <a:t>a legal system</a:t>
                      </a:r>
                      <a:endParaRPr lang="en-US" dirty="0"/>
                    </a:p>
                  </a:txBody>
                  <a:tcPr/>
                </a:tc>
                <a:extLst>
                  <a:ext uri="{0D108BD9-81ED-4DB2-BD59-A6C34878D82A}">
                    <a16:rowId xmlns:a16="http://schemas.microsoft.com/office/drawing/2014/main" val="10001"/>
                  </a:ext>
                </a:extLst>
              </a:tr>
              <a:tr h="370840">
                <a:tc>
                  <a:txBody>
                    <a:bodyPr/>
                    <a:lstStyle/>
                    <a:p>
                      <a:r>
                        <a:rPr lang="hr-HR" dirty="0" smtClean="0"/>
                        <a:t>compensate</a:t>
                      </a:r>
                      <a:endParaRPr lang="en-US" dirty="0"/>
                    </a:p>
                  </a:txBody>
                  <a:tcPr/>
                </a:tc>
                <a:tc>
                  <a:txBody>
                    <a:bodyPr/>
                    <a:lstStyle/>
                    <a:p>
                      <a:r>
                        <a:rPr lang="hr-HR" dirty="0" smtClean="0"/>
                        <a:t>a sanction</a:t>
                      </a:r>
                      <a:endParaRPr lang="en-US" dirty="0"/>
                    </a:p>
                  </a:txBody>
                  <a:tcPr/>
                </a:tc>
                <a:extLst>
                  <a:ext uri="{0D108BD9-81ED-4DB2-BD59-A6C34878D82A}">
                    <a16:rowId xmlns:a16="http://schemas.microsoft.com/office/drawing/2014/main" val="10002"/>
                  </a:ext>
                </a:extLst>
              </a:tr>
              <a:tr h="370840">
                <a:tc>
                  <a:txBody>
                    <a:bodyPr/>
                    <a:lstStyle/>
                    <a:p>
                      <a:r>
                        <a:rPr lang="hr-HR" dirty="0" smtClean="0"/>
                        <a:t>create</a:t>
                      </a:r>
                      <a:endParaRPr lang="en-US" dirty="0"/>
                    </a:p>
                  </a:txBody>
                  <a:tcPr/>
                </a:tc>
                <a:tc>
                  <a:txBody>
                    <a:bodyPr/>
                    <a:lstStyle/>
                    <a:p>
                      <a:r>
                        <a:rPr lang="hr-HR" dirty="0" smtClean="0"/>
                        <a:t>conduct</a:t>
                      </a:r>
                      <a:endParaRPr lang="en-US" dirty="0"/>
                    </a:p>
                  </a:txBody>
                  <a:tcPr/>
                </a:tc>
                <a:extLst>
                  <a:ext uri="{0D108BD9-81ED-4DB2-BD59-A6C34878D82A}">
                    <a16:rowId xmlns:a16="http://schemas.microsoft.com/office/drawing/2014/main" val="10003"/>
                  </a:ext>
                </a:extLst>
              </a:tr>
              <a:tr h="370840">
                <a:tc>
                  <a:txBody>
                    <a:bodyPr/>
                    <a:lstStyle/>
                    <a:p>
                      <a:r>
                        <a:rPr lang="hr-HR" dirty="0" smtClean="0"/>
                        <a:t>determine</a:t>
                      </a:r>
                      <a:endParaRPr lang="en-US" dirty="0"/>
                    </a:p>
                  </a:txBody>
                  <a:tcPr/>
                </a:tc>
                <a:tc>
                  <a:txBody>
                    <a:bodyPr/>
                    <a:lstStyle/>
                    <a:p>
                      <a:r>
                        <a:rPr lang="hr-HR" dirty="0" smtClean="0"/>
                        <a:t>for injury</a:t>
                      </a:r>
                      <a:endParaRPr lang="en-US"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Answer the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lstStyle/>
          <a:p>
            <a:pPr lvl="0" fontAlgn="base"/>
            <a:r>
              <a:rPr lang="en-GB" dirty="0" smtClean="0"/>
              <a:t>What are the major sources of law?</a:t>
            </a:r>
            <a:endParaRPr lang="en-US" dirty="0" smtClean="0"/>
          </a:p>
          <a:p>
            <a:pPr lvl="0" fontAlgn="base"/>
            <a:r>
              <a:rPr lang="en-GB" dirty="0" smtClean="0"/>
              <a:t>How would you define case law?</a:t>
            </a:r>
            <a:endParaRPr lang="en-US" dirty="0" smtClean="0"/>
          </a:p>
          <a:p>
            <a:pPr lvl="0" fontAlgn="base"/>
            <a:r>
              <a:rPr lang="en-GB" dirty="0" smtClean="0"/>
              <a:t>How can we define a precedent?</a:t>
            </a:r>
            <a:endParaRPr lang="hr-HR" dirty="0" smtClean="0"/>
          </a:p>
          <a:p>
            <a:pPr lvl="0" fontAlgn="base"/>
            <a:r>
              <a:rPr lang="hr-HR" dirty="0" err="1" smtClean="0"/>
              <a:t>What</a:t>
            </a:r>
            <a:r>
              <a:rPr lang="hr-HR" dirty="0" smtClean="0"/>
              <a:t> do civil </a:t>
            </a:r>
            <a:r>
              <a:rPr lang="hr-HR" dirty="0" err="1" smtClean="0"/>
              <a:t>law</a:t>
            </a:r>
            <a:r>
              <a:rPr lang="hr-HR" dirty="0" smtClean="0"/>
              <a:t> </a:t>
            </a:r>
            <a:r>
              <a:rPr lang="hr-HR" dirty="0" err="1" smtClean="0"/>
              <a:t>systems</a:t>
            </a:r>
            <a:r>
              <a:rPr lang="hr-HR" dirty="0" smtClean="0"/>
              <a:t> </a:t>
            </a:r>
            <a:r>
              <a:rPr lang="hr-HR" dirty="0" err="1" smtClean="0"/>
              <a:t>rely</a:t>
            </a:r>
            <a:r>
              <a:rPr lang="hr-HR" dirty="0" smtClean="0"/>
              <a:t> on?</a:t>
            </a:r>
            <a:endParaRPr lang="en-US" dirty="0" smtClean="0"/>
          </a:p>
          <a:p>
            <a:pPr>
              <a:buNone/>
            </a:pPr>
            <a:endParaRPr lang="hr-H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the</a:t>
            </a:r>
            <a:r>
              <a:rPr lang="hr-HR" dirty="0" smtClean="0"/>
              <a:t> </a:t>
            </a:r>
            <a:r>
              <a:rPr lang="hr-HR" dirty="0" err="1" smtClean="0"/>
              <a:t>following</a:t>
            </a:r>
            <a:r>
              <a:rPr lang="hr-HR" dirty="0" smtClean="0"/>
              <a:t>:</a:t>
            </a:r>
            <a:endParaRPr lang="hr-HR" dirty="0"/>
          </a:p>
        </p:txBody>
      </p:sp>
      <p:sp>
        <p:nvSpPr>
          <p:cNvPr id="3" name="Content Placeholder 2"/>
          <p:cNvSpPr>
            <a:spLocks noGrp="1"/>
          </p:cNvSpPr>
          <p:nvPr>
            <p:ph idx="1"/>
          </p:nvPr>
        </p:nvSpPr>
        <p:spPr/>
        <p:txBody>
          <a:bodyPr/>
          <a:lstStyle/>
          <a:p>
            <a:r>
              <a:rPr lang="hr-HR" dirty="0" err="1"/>
              <a:t>r</a:t>
            </a:r>
            <a:r>
              <a:rPr lang="hr-HR" dirty="0" err="1" smtClean="0"/>
              <a:t>epeal</a:t>
            </a:r>
            <a:r>
              <a:rPr lang="hr-HR" dirty="0" smtClean="0"/>
              <a:t> a </a:t>
            </a:r>
            <a:r>
              <a:rPr lang="hr-HR" dirty="0" err="1" smtClean="0"/>
              <a:t>rule</a:t>
            </a:r>
            <a:endParaRPr lang="hr-HR" dirty="0" smtClean="0"/>
          </a:p>
          <a:p>
            <a:r>
              <a:rPr lang="hr-HR" dirty="0" err="1"/>
              <a:t>s</a:t>
            </a:r>
            <a:r>
              <a:rPr lang="hr-HR" dirty="0" err="1" smtClean="0"/>
              <a:t>tatutory</a:t>
            </a:r>
            <a:r>
              <a:rPr lang="hr-HR" dirty="0" smtClean="0"/>
              <a:t> </a:t>
            </a:r>
            <a:r>
              <a:rPr lang="hr-HR" dirty="0" err="1" smtClean="0"/>
              <a:t>law</a:t>
            </a:r>
            <a:endParaRPr lang="hr-HR" dirty="0" smtClean="0"/>
          </a:p>
          <a:p>
            <a:r>
              <a:rPr lang="hr-HR" dirty="0" err="1"/>
              <a:t>c</a:t>
            </a:r>
            <a:r>
              <a:rPr lang="hr-HR" dirty="0" err="1" smtClean="0"/>
              <a:t>ase</a:t>
            </a:r>
            <a:r>
              <a:rPr lang="hr-HR" dirty="0" smtClean="0"/>
              <a:t> </a:t>
            </a:r>
            <a:r>
              <a:rPr lang="hr-HR" dirty="0" err="1" smtClean="0"/>
              <a:t>law</a:t>
            </a:r>
            <a:endParaRPr lang="hr-HR" dirty="0" smtClean="0"/>
          </a:p>
          <a:p>
            <a:r>
              <a:rPr lang="hr-HR" dirty="0"/>
              <a:t>c</a:t>
            </a:r>
            <a:r>
              <a:rPr lang="hr-HR" dirty="0" smtClean="0"/>
              <a:t>ivil </a:t>
            </a:r>
            <a:r>
              <a:rPr lang="hr-HR" dirty="0" err="1" smtClean="0"/>
              <a:t>law</a:t>
            </a:r>
            <a:r>
              <a:rPr lang="hr-HR" dirty="0" smtClean="0"/>
              <a:t> </a:t>
            </a:r>
            <a:r>
              <a:rPr lang="hr-HR" dirty="0" err="1" smtClean="0"/>
              <a:t>countries</a:t>
            </a:r>
            <a:endParaRPr lang="hr-HR" dirty="0" smtClean="0"/>
          </a:p>
          <a:p>
            <a:r>
              <a:rPr lang="hr-HR" dirty="0" err="1"/>
              <a:t>b</a:t>
            </a:r>
            <a:r>
              <a:rPr lang="hr-HR" dirty="0" err="1" smtClean="0"/>
              <a:t>inding</a:t>
            </a:r>
            <a:r>
              <a:rPr lang="hr-HR" dirty="0" smtClean="0"/>
              <a:t> </a:t>
            </a:r>
            <a:r>
              <a:rPr lang="hr-HR" dirty="0" err="1" smtClean="0"/>
              <a:t>decision</a:t>
            </a:r>
            <a:endParaRPr lang="hr-HR" dirty="0" smtClean="0"/>
          </a:p>
          <a:p>
            <a:r>
              <a:rPr lang="hr-HR" dirty="0" err="1"/>
              <a:t>a</a:t>
            </a:r>
            <a:r>
              <a:rPr lang="hr-HR" dirty="0" err="1" smtClean="0"/>
              <a:t>pplicable</a:t>
            </a:r>
            <a:r>
              <a:rPr lang="hr-HR" dirty="0" smtClean="0"/>
              <a:t> </a:t>
            </a:r>
            <a:r>
              <a:rPr lang="hr-HR" dirty="0" err="1" smtClean="0"/>
              <a:t>principles</a:t>
            </a:r>
            <a:endParaRPr lang="hr-HR" dirty="0" smtClean="0"/>
          </a:p>
          <a:p>
            <a:endParaRPr lang="hr-HR" dirty="0"/>
          </a:p>
        </p:txBody>
      </p:sp>
    </p:spTree>
    <p:extLst>
      <p:ext uri="{BB962C8B-B14F-4D97-AF65-F5344CB8AC3E}">
        <p14:creationId xmlns:p14="http://schemas.microsoft.com/office/powerpoint/2010/main" val="2104018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Other</a:t>
            </a:r>
            <a:r>
              <a:rPr lang="hr-HR" dirty="0" smtClean="0"/>
              <a:t> </a:t>
            </a:r>
            <a:r>
              <a:rPr lang="hr-HR" dirty="0" err="1" smtClean="0"/>
              <a:t>legal</a:t>
            </a:r>
            <a:r>
              <a:rPr lang="hr-HR" dirty="0" smtClean="0"/>
              <a:t> </a:t>
            </a:r>
            <a:r>
              <a:rPr lang="hr-HR" dirty="0" err="1" smtClean="0"/>
              <a:t>traditions</a:t>
            </a:r>
            <a:endParaRPr lang="hr-HR" dirty="0"/>
          </a:p>
        </p:txBody>
      </p:sp>
      <p:pic>
        <p:nvPicPr>
          <p:cNvPr id="4" name="table"/>
          <p:cNvPicPr>
            <a:picLocks noGrp="1" noChangeAspect="1"/>
          </p:cNvPicPr>
          <p:nvPr>
            <p:ph idx="1"/>
          </p:nvPr>
        </p:nvPicPr>
        <p:blipFill>
          <a:blip r:embed="rId2"/>
          <a:stretch>
            <a:fillRect/>
          </a:stretch>
        </p:blipFill>
        <p:spPr>
          <a:xfrm>
            <a:off x="1395708" y="2956300"/>
            <a:ext cx="6352583" cy="2347163"/>
          </a:xfrm>
          <a:prstGeom prst="rect">
            <a:avLst/>
          </a:prstGeom>
        </p:spPr>
      </p:pic>
      <p:sp>
        <p:nvSpPr>
          <p:cNvPr id="5" name="Rectangle 4"/>
          <p:cNvSpPr/>
          <p:nvPr/>
        </p:nvSpPr>
        <p:spPr>
          <a:xfrm>
            <a:off x="1143000" y="1940029"/>
            <a:ext cx="4572000" cy="923330"/>
          </a:xfrm>
          <a:prstGeom prst="rect">
            <a:avLst/>
          </a:prstGeom>
        </p:spPr>
        <p:txBody>
          <a:bodyPr>
            <a:spAutoFit/>
          </a:bodyPr>
          <a:lstStyle/>
          <a:p>
            <a:r>
              <a:rPr lang="en-US" dirty="0"/>
              <a:t>Read the text and complete the table providing basic information about each of the legal traditions:</a:t>
            </a:r>
          </a:p>
        </p:txBody>
      </p:sp>
    </p:spTree>
    <p:extLst>
      <p:ext uri="{BB962C8B-B14F-4D97-AF65-F5344CB8AC3E}">
        <p14:creationId xmlns:p14="http://schemas.microsoft.com/office/powerpoint/2010/main" val="3267759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Part</a:t>
            </a:r>
            <a:r>
              <a:rPr lang="hr-HR" dirty="0" smtClean="0"/>
              <a:t> One:</a:t>
            </a:r>
            <a:br>
              <a:rPr lang="hr-HR" dirty="0" smtClean="0"/>
            </a:br>
            <a:r>
              <a:rPr lang="hr-HR" dirty="0" err="1" smtClean="0"/>
              <a:t>Separation</a:t>
            </a:r>
            <a:r>
              <a:rPr lang="hr-HR" dirty="0" smtClean="0"/>
              <a:t> </a:t>
            </a:r>
            <a:r>
              <a:rPr lang="hr-HR" dirty="0" smtClean="0"/>
              <a:t>of Powers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John Locke</a:t>
            </a:r>
            <a:endParaRPr lang="en-US" dirty="0"/>
          </a:p>
        </p:txBody>
      </p:sp>
      <p:sp>
        <p:nvSpPr>
          <p:cNvPr id="3" name="Content Placeholder 2"/>
          <p:cNvSpPr>
            <a:spLocks noGrp="1"/>
          </p:cNvSpPr>
          <p:nvPr>
            <p:ph idx="1"/>
          </p:nvPr>
        </p:nvSpPr>
        <p:spPr/>
        <p:txBody>
          <a:bodyPr/>
          <a:lstStyle/>
          <a:p>
            <a:r>
              <a:rPr lang="en-GB" dirty="0" smtClean="0"/>
              <a:t>John Locke (1632-1704) studied the bloody civil wars in 17th-century England, </a:t>
            </a:r>
            <a:r>
              <a:rPr lang="hr-HR" dirty="0" smtClean="0"/>
              <a:t>and</a:t>
            </a:r>
            <a:r>
              <a:rPr lang="en-GB" dirty="0" smtClean="0"/>
              <a:t> concluded that what was needed was a division among political institutions. It was a mistake to entrust government functions to a single department: it may be too great a temptation to seize power, for the same persons who have the power to make laws to have also in their hands the power to execute them. </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167</TotalTime>
  <Words>1527</Words>
  <Application>Microsoft Office PowerPoint</Application>
  <PresentationFormat>On-screen Show (4:3)</PresentationFormat>
  <Paragraphs>173</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Calibri</vt:lpstr>
      <vt:lpstr>Constantia</vt:lpstr>
      <vt:lpstr>Times New Roman</vt:lpstr>
      <vt:lpstr>Wingdings 2</vt:lpstr>
      <vt:lpstr>Flow</vt:lpstr>
      <vt:lpstr>State Governance and Administration of Justice</vt:lpstr>
      <vt:lpstr>Revision</vt:lpstr>
      <vt:lpstr>Complete the following:</vt:lpstr>
      <vt:lpstr>Match the collocations:</vt:lpstr>
      <vt:lpstr>Answer the following questions:</vt:lpstr>
      <vt:lpstr>Translate the following:</vt:lpstr>
      <vt:lpstr>Other legal traditions</vt:lpstr>
      <vt:lpstr>Part One: Separation of Powers</vt:lpstr>
      <vt:lpstr>John Locke</vt:lpstr>
      <vt:lpstr>Separation of powers</vt:lpstr>
      <vt:lpstr>Elements of the state</vt:lpstr>
      <vt:lpstr>The doctrine of the separation of powers</vt:lpstr>
      <vt:lpstr>The legislative branch</vt:lpstr>
      <vt:lpstr>Principal tasks of the legislative branch</vt:lpstr>
      <vt:lpstr>The executive branch</vt:lpstr>
      <vt:lpstr>Government</vt:lpstr>
      <vt:lpstr>The judicial branch</vt:lpstr>
      <vt:lpstr>Judicial appointments</vt:lpstr>
      <vt:lpstr>Checks and balances</vt:lpstr>
      <vt:lpstr>Decide whether the following statements are true (T) or false (F). If false, provide the correct information.</vt:lpstr>
      <vt:lpstr>Match the verbs in the left column with the nouns in the right column. Multiple matches may be possible for each verb.</vt:lpstr>
      <vt:lpstr>Answer key</vt:lpstr>
      <vt:lpstr>Decide which branch does the activities from the previous exercise and list them under the appropriate headings. Some activities can be sorted under multiple headings.</vt:lpstr>
      <vt:lpstr>  Rewrite the following sentences replacing the underlined expressions with expressions from the text. </vt:lpstr>
      <vt:lpstr>Complete the chart with appropriate word forms:</vt:lpstr>
      <vt:lpstr>Part Two:  Resolving Disputes</vt:lpstr>
      <vt:lpstr>Administering justice</vt:lpstr>
      <vt:lpstr>Prosecutor v. claimant</vt:lpstr>
      <vt:lpstr>Civil justice</vt:lpstr>
      <vt:lpstr>ADR</vt:lpstr>
      <vt:lpstr>PowerPoint Presentation</vt:lpstr>
      <vt:lpstr>PowerPoint Presentation</vt:lpstr>
      <vt:lpstr>Read the text about ADR (pp. 46-47) and find words/expressions that mean the same as the following:</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Rule of Law</dc:title>
  <dc:creator>MJC</dc:creator>
  <cp:lastModifiedBy>Marijana Javornik Čubrić</cp:lastModifiedBy>
  <cp:revision>22</cp:revision>
  <dcterms:created xsi:type="dcterms:W3CDTF">2017-11-18T15:58:29Z</dcterms:created>
  <dcterms:modified xsi:type="dcterms:W3CDTF">2018-12-12T09:48:19Z</dcterms:modified>
</cp:coreProperties>
</file>