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8" r:id="rId3"/>
    <p:sldId id="259" r:id="rId4"/>
    <p:sldId id="267" r:id="rId5"/>
    <p:sldId id="260" r:id="rId6"/>
    <p:sldId id="263" r:id="rId7"/>
    <p:sldId id="265" r:id="rId8"/>
    <p:sldId id="280" r:id="rId9"/>
    <p:sldId id="283" r:id="rId10"/>
    <p:sldId id="284" r:id="rId11"/>
    <p:sldId id="286" r:id="rId12"/>
    <p:sldId id="287" r:id="rId13"/>
    <p:sldId id="282" r:id="rId14"/>
  </p:sldIdLst>
  <p:sldSz cx="9144000" cy="6858000" type="screen4x3"/>
  <p:notesSz cx="6858000" cy="9144000"/>
  <p:defaultTextStyle>
    <a:defPPr>
      <a:defRPr lang="hr-H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741"/>
    <a:srgbClr val="FB859B"/>
    <a:srgbClr val="F4F48C"/>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57" autoAdjust="0"/>
    <p:restoredTop sz="90929"/>
  </p:normalViewPr>
  <p:slideViewPr>
    <p:cSldViewPr>
      <p:cViewPr>
        <p:scale>
          <a:sx n="49" d="100"/>
          <a:sy n="49" d="100"/>
        </p:scale>
        <p:origin x="-1170"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3B8A03-E799-4F60-A1C9-BC3A58C65D9E}"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21C0B5-90B6-4001-A236-F5D51FBD7CC7}"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837DED-5FCF-4CF0-B26F-B3EA9E3508C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F34DD2-314E-4FED-AD38-87C7A9F49045}"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3D92CE-9877-47DF-955C-1DD7F2F4388C}"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C6256F-F9FF-4A86-8562-2738340D363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827A526-41F7-4ED2-B8EA-11261B9541AF}"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99E85B17-5F49-406B-8DD4-8F1E3C7486C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82476DC-9A73-407D-9D5F-B978A939843C}"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EC9F7E7-7C8B-4399-A967-FC6ED88520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2068AB-4FB5-4B7B-AE99-48DB993AFD88}"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3D862-42DD-43D2-A85D-4131BDCB95B1}"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hr-HR" dirty="0" err="1" smtClean="0"/>
              <a:t>Sociology</a:t>
            </a:r>
            <a:r>
              <a:rPr lang="hr-HR" dirty="0" smtClean="0"/>
              <a:t> </a:t>
            </a:r>
            <a:r>
              <a:rPr lang="hr-HR" dirty="0" err="1" smtClean="0"/>
              <a:t>of</a:t>
            </a:r>
            <a:r>
              <a:rPr lang="hr-HR" dirty="0" smtClean="0"/>
              <a:t> </a:t>
            </a:r>
            <a:r>
              <a:rPr lang="hr-HR" dirty="0" err="1" smtClean="0"/>
              <a:t>Law</a:t>
            </a:r>
            <a:endParaRPr lang="hr-HR" dirty="0"/>
          </a:p>
        </p:txBody>
      </p:sp>
      <p:sp>
        <p:nvSpPr>
          <p:cNvPr id="2051" name="Rectangle 3" descr="Rectangle: Click to edit Master text styles&#10;Second level&#10;Third level&#10;Fourth level&#10;Fifth level"/>
          <p:cNvSpPr>
            <a:spLocks noGrp="1" noChangeArrowheads="1"/>
          </p:cNvSpPr>
          <p:nvPr>
            <p:ph type="subTitle" idx="1"/>
          </p:nvPr>
        </p:nvSpPr>
        <p:spPr/>
        <p:txBody>
          <a:bodyPr/>
          <a:lstStyle/>
          <a:p>
            <a:r>
              <a:rPr lang="en-US" dirty="0" smtClean="0"/>
              <a:t>October 2</a:t>
            </a:r>
            <a:r>
              <a:rPr lang="hr-HR" dirty="0" smtClean="0"/>
              <a:t>2</a:t>
            </a:r>
            <a:r>
              <a:rPr lang="en-US" dirty="0" smtClean="0"/>
              <a:t>, 2013</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Values</a:t>
            </a:r>
            <a:r>
              <a:rPr lang="hr-HR" dirty="0" smtClean="0"/>
              <a:t> </a:t>
            </a:r>
            <a:r>
              <a:rPr lang="hr-HR" dirty="0" err="1" smtClean="0"/>
              <a:t>and</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Values are our fundamental beliefs.</a:t>
            </a:r>
            <a:r>
              <a:rPr lang="en-US" dirty="0" smtClean="0"/>
              <a:t> They are the principles we use to define that which is right, good and just. Values provide guidance as we determine the right versus the wrong, the good versus the bad. They are our standards. </a:t>
            </a:r>
          </a:p>
          <a:p>
            <a:pPr>
              <a:buNone/>
            </a:pPr>
            <a:r>
              <a:rPr lang="en-US" dirty="0" smtClean="0"/>
              <a:t>Typical values include honesty, integrity, compassion, courage, honor, responsibility, patriotism, respect and fairness. </a:t>
            </a:r>
          </a:p>
          <a:p>
            <a:pPr>
              <a:buNone/>
            </a:pPr>
            <a:r>
              <a:rPr lang="en-US" b="1" dirty="0" smtClean="0"/>
              <a:t>Morals are values which we attribute to a system of beliefs</a:t>
            </a:r>
            <a:r>
              <a:rPr lang="en-US" dirty="0" smtClean="0"/>
              <a:t>, typically a religious system, but it could be a political system of some other set of beliefs. These values get their authority from something outside the </a:t>
            </a:r>
            <a:endParaRPr lang="hr-HR" dirty="0" smtClean="0"/>
          </a:p>
          <a:p>
            <a:pPr>
              <a:buNone/>
            </a:pPr>
            <a:r>
              <a:rPr lang="en-US" b="1" dirty="0" smtClean="0"/>
              <a:t>Ethics is about our actions and decisions.</a:t>
            </a:r>
            <a:r>
              <a:rPr lang="en-US" dirty="0" smtClean="0"/>
              <a:t> When one acts in ways which are consistent with our beliefs (whether secular or derived from a moral authority) we will characterize that as acting ethically. When one’s actions are not congruent with our values - our sense of right, good and just - we will view that as acting unethically. </a:t>
            </a:r>
          </a:p>
          <a:p>
            <a:pPr>
              <a:buNone/>
            </a:pPr>
            <a:r>
              <a:rPr lang="en-US" dirty="0" smtClean="0"/>
              <a:t>The </a:t>
            </a:r>
            <a:r>
              <a:rPr lang="en-US" u="sng" dirty="0"/>
              <a:t>ethics</a:t>
            </a:r>
            <a:r>
              <a:rPr lang="en-US" dirty="0" smtClean="0"/>
              <a:t> of our decisions and actions is defined </a:t>
            </a:r>
            <a:r>
              <a:rPr lang="en-US" dirty="0" err="1" smtClean="0"/>
              <a:t>societally</a:t>
            </a:r>
            <a:r>
              <a:rPr lang="en-US" dirty="0" smtClean="0"/>
              <a:t>, not individually.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Values</a:t>
            </a:r>
            <a:r>
              <a:rPr lang="hr-HR" dirty="0" smtClean="0"/>
              <a:t> </a:t>
            </a:r>
            <a:r>
              <a:rPr lang="hr-HR" dirty="0" err="1" smtClean="0"/>
              <a:t>and</a:t>
            </a:r>
            <a:r>
              <a:rPr lang="hr-HR" dirty="0" smtClean="0"/>
              <a:t> </a:t>
            </a:r>
            <a:r>
              <a:rPr lang="hr-HR" dirty="0" err="1" smtClean="0"/>
              <a:t>Ethics</a:t>
            </a:r>
            <a:endParaRPr lang="en-US" dirty="0"/>
          </a:p>
        </p:txBody>
      </p:sp>
      <p:sp>
        <p:nvSpPr>
          <p:cNvPr id="3" name="Content Placeholder 2"/>
          <p:cNvSpPr>
            <a:spLocks noGrp="1"/>
          </p:cNvSpPr>
          <p:nvPr>
            <p:ph idx="1"/>
          </p:nvPr>
        </p:nvSpPr>
        <p:spPr>
          <a:xfrm>
            <a:off x="428596" y="1428736"/>
            <a:ext cx="8229600" cy="5126055"/>
          </a:xfrm>
        </p:spPr>
        <p:txBody>
          <a:bodyPr>
            <a:normAutofit fontScale="47500" lnSpcReduction="20000"/>
          </a:bodyPr>
          <a:lstStyle/>
          <a:p>
            <a:pPr>
              <a:lnSpc>
                <a:spcPct val="120000"/>
              </a:lnSpc>
              <a:buNone/>
            </a:pPr>
            <a:r>
              <a:rPr lang="en-US" sz="3800" b="1" dirty="0" smtClean="0"/>
              <a:t>Values</a:t>
            </a:r>
          </a:p>
          <a:p>
            <a:pPr>
              <a:lnSpc>
                <a:spcPct val="120000"/>
              </a:lnSpc>
              <a:buNone/>
            </a:pPr>
            <a:r>
              <a:rPr lang="en-US" sz="3800" dirty="0" smtClean="0"/>
              <a:t>Values are the rules by which we make decisions about right and wrong, should and shouldn't, good and bad. They also tell us which are more or less important, which is useful when we have to trade off meeting one value over another.</a:t>
            </a:r>
          </a:p>
          <a:p>
            <a:pPr>
              <a:lnSpc>
                <a:spcPct val="120000"/>
              </a:lnSpc>
              <a:buNone/>
            </a:pPr>
            <a:r>
              <a:rPr lang="en-US" sz="3800" b="1" dirty="0" smtClean="0"/>
              <a:t>Morals</a:t>
            </a:r>
          </a:p>
          <a:p>
            <a:pPr>
              <a:lnSpc>
                <a:spcPct val="120000"/>
              </a:lnSpc>
              <a:buNone/>
            </a:pPr>
            <a:r>
              <a:rPr lang="en-US" sz="3800" dirty="0" smtClean="0"/>
              <a:t>Morals have a greater social element to values and tend to have a very broad acceptance. Morals are far more about good and bad than other values. We thus judge others more strongly on morals than values. A person can be described as immoral, yet there is no word for them not following values.</a:t>
            </a:r>
          </a:p>
          <a:p>
            <a:pPr>
              <a:lnSpc>
                <a:spcPct val="120000"/>
              </a:lnSpc>
              <a:buNone/>
            </a:pPr>
            <a:r>
              <a:rPr lang="en-US" sz="3800" b="1" dirty="0" smtClean="0"/>
              <a:t>Ethics</a:t>
            </a:r>
          </a:p>
          <a:p>
            <a:pPr>
              <a:lnSpc>
                <a:spcPct val="120000"/>
              </a:lnSpc>
              <a:buNone/>
            </a:pPr>
            <a:r>
              <a:rPr lang="en-US" sz="3800" dirty="0" smtClean="0"/>
              <a:t>You can have </a:t>
            </a:r>
            <a:r>
              <a:rPr lang="en-US" sz="3800" u="sng" dirty="0"/>
              <a:t>professional ethics</a:t>
            </a:r>
            <a:r>
              <a:rPr lang="en-US" sz="3800" dirty="0" smtClean="0"/>
              <a:t>, but you seldom hear about professional morals. Ethics tend to be codified into a formal system or set of rules which are explicitly adopted by a </a:t>
            </a:r>
            <a:r>
              <a:rPr lang="en-US" sz="3800" u="sng" dirty="0"/>
              <a:t>group of people</a:t>
            </a:r>
            <a:r>
              <a:rPr lang="en-US" sz="3800" dirty="0" smtClean="0"/>
              <a:t>. Thus you have medical ethics. Ethics are thus internally defined and adopted, whilst morals tend to be externally imposed on other people.</a:t>
            </a:r>
            <a:endParaRPr lang="hr-HR" sz="3800" dirty="0" smtClean="0"/>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Values</a:t>
            </a:r>
            <a:r>
              <a:rPr lang="hr-HR" dirty="0" smtClean="0"/>
              <a:t> </a:t>
            </a:r>
            <a:r>
              <a:rPr lang="hr-HR" dirty="0" err="1" smtClean="0"/>
              <a:t>and</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Ethics of principled conviction</a:t>
            </a:r>
            <a:r>
              <a:rPr lang="en-US" dirty="0" smtClean="0"/>
              <a:t> asserts that intent is the most important factor. If you have good principles, then you will act ethically.</a:t>
            </a:r>
          </a:p>
          <a:p>
            <a:pPr>
              <a:buNone/>
            </a:pPr>
            <a:r>
              <a:rPr lang="en-US" i="1" dirty="0" smtClean="0"/>
              <a:t>Ethics of responsibility</a:t>
            </a:r>
            <a:r>
              <a:rPr lang="en-US" dirty="0" smtClean="0"/>
              <a:t> challenges this, saying that you must understand the consequences of your decisions and actions and answer to these, not just your high-minded principles. The </a:t>
            </a:r>
            <a:r>
              <a:rPr lang="en-US" u="sng" dirty="0"/>
              <a:t>medical</a:t>
            </a:r>
            <a:r>
              <a:rPr lang="en-US" dirty="0" smtClean="0"/>
              <a:t> maxim 'do no harm', for example, is based in the outcome-oriented ethics of responsibility.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r-HR" sz="4000"/>
              <a:t>Teorijska tradicija – jurisprudencija</a:t>
            </a:r>
            <a:endParaRPr lang="en-US" sz="4000"/>
          </a:p>
        </p:txBody>
      </p:sp>
      <p:sp>
        <p:nvSpPr>
          <p:cNvPr id="29699" name="Rectangle 3" descr="Rectangle: Click to edit Master text styles&#10;Second level&#10;Third level&#10;Fourth level&#10;Fifth level"/>
          <p:cNvSpPr>
            <a:spLocks noGrp="1" noChangeArrowheads="1"/>
          </p:cNvSpPr>
          <p:nvPr>
            <p:ph idx="1"/>
          </p:nvPr>
        </p:nvSpPr>
        <p:spPr/>
        <p:txBody>
          <a:bodyPr/>
          <a:lstStyle/>
          <a:p>
            <a:pPr marL="609600" indent="-609600">
              <a:lnSpc>
                <a:spcPct val="80000"/>
              </a:lnSpc>
              <a:buFont typeface="Wingdings" pitchFamily="2" charset="2"/>
              <a:buNone/>
            </a:pPr>
            <a:r>
              <a:rPr lang="hr-HR" sz="2800" b="1" dirty="0"/>
              <a:t>«Jurisprudencija i sociologija imaju različite zadatke. Jurisprudencija opisuje pravni sustav iznutra i  određuje kako tumačiti i primijeniti pravne norme. Sociologija opisuje pravni sustav izvana. U kojem se opsegu vanjski opis tiče unutarnje strukture i unutarnjih problema zavisi od konceptualnih instrumenata» </a:t>
            </a:r>
          </a:p>
          <a:p>
            <a:pPr marL="609600" indent="-609600">
              <a:lnSpc>
                <a:spcPct val="80000"/>
              </a:lnSpc>
              <a:buFont typeface="Wingdings" pitchFamily="2" charset="2"/>
              <a:buNone/>
            </a:pPr>
            <a:r>
              <a:rPr lang="hr-HR" sz="2400" b="1" dirty="0"/>
              <a:t>N.Luhmann, Le droit comme système social, Droit et  société, 11-12, 1989, 53.</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dirty="0" err="1" smtClean="0"/>
              <a:t>Studing</a:t>
            </a:r>
            <a:r>
              <a:rPr lang="hr-HR" dirty="0" smtClean="0"/>
              <a:t> </a:t>
            </a:r>
            <a:r>
              <a:rPr lang="hr-HR" dirty="0" err="1" smtClean="0"/>
              <a:t>Law</a:t>
            </a:r>
            <a:endParaRPr lang="hr-HR" dirty="0"/>
          </a:p>
        </p:txBody>
      </p:sp>
      <p:sp>
        <p:nvSpPr>
          <p:cNvPr id="6147" name="Rectangle 3" descr="Rectangle: Click to edit Master text styles&#10;Second level&#10;Third level&#10;Fourth level&#10;Fifth level"/>
          <p:cNvSpPr>
            <a:spLocks noGrp="1" noChangeArrowheads="1"/>
          </p:cNvSpPr>
          <p:nvPr>
            <p:ph idx="1"/>
          </p:nvPr>
        </p:nvSpPr>
        <p:spPr/>
        <p:txBody>
          <a:bodyPr>
            <a:normAutofit/>
          </a:bodyPr>
          <a:lstStyle/>
          <a:p>
            <a:pPr>
              <a:lnSpc>
                <a:spcPct val="90000"/>
              </a:lnSpc>
              <a:buFont typeface="Wingdings" pitchFamily="2" charset="2"/>
              <a:buNone/>
            </a:pPr>
            <a:endParaRPr lang="hr-HR" dirty="0"/>
          </a:p>
          <a:p>
            <a:pPr>
              <a:lnSpc>
                <a:spcPct val="90000"/>
              </a:lnSpc>
              <a:buFont typeface="Wingdings" pitchFamily="2" charset="2"/>
              <a:buNone/>
            </a:pPr>
            <a:r>
              <a:rPr lang="hr-HR" dirty="0" err="1" smtClean="0"/>
              <a:t>Why</a:t>
            </a:r>
            <a:r>
              <a:rPr lang="hr-HR" dirty="0" smtClean="0"/>
              <a:t>?</a:t>
            </a:r>
            <a:endParaRPr lang="hr-HR" dirty="0"/>
          </a:p>
          <a:p>
            <a:pPr>
              <a:lnSpc>
                <a:spcPct val="90000"/>
              </a:lnSpc>
              <a:buFont typeface="Wingdings" pitchFamily="2" charset="2"/>
              <a:buNone/>
            </a:pPr>
            <a:endParaRPr lang="hr-HR" dirty="0"/>
          </a:p>
          <a:p>
            <a:pPr>
              <a:lnSpc>
                <a:spcPct val="90000"/>
              </a:lnSpc>
              <a:buFont typeface="Wingdings" pitchFamily="2" charset="2"/>
              <a:buNone/>
            </a:pPr>
            <a:r>
              <a:rPr lang="hr-HR" dirty="0" err="1" smtClean="0"/>
              <a:t>What</a:t>
            </a:r>
            <a:r>
              <a:rPr lang="hr-HR" dirty="0" smtClean="0"/>
              <a:t> </a:t>
            </a:r>
            <a:r>
              <a:rPr lang="hr-HR" dirty="0" err="1" smtClean="0"/>
              <a:t>did</a:t>
            </a:r>
            <a:r>
              <a:rPr lang="hr-HR" dirty="0" smtClean="0"/>
              <a:t> </a:t>
            </a:r>
            <a:r>
              <a:rPr lang="hr-HR" dirty="0" err="1" smtClean="0"/>
              <a:t>you</a:t>
            </a:r>
            <a:r>
              <a:rPr lang="hr-HR" dirty="0" smtClean="0"/>
              <a:t> </a:t>
            </a:r>
            <a:r>
              <a:rPr lang="hr-HR" dirty="0" err="1" smtClean="0"/>
              <a:t>learn</a:t>
            </a:r>
            <a:r>
              <a:rPr lang="hr-HR" dirty="0" smtClean="0"/>
              <a:t>?</a:t>
            </a:r>
          </a:p>
          <a:p>
            <a:pPr>
              <a:lnSpc>
                <a:spcPct val="90000"/>
              </a:lnSpc>
              <a:buFont typeface="Wingdings" pitchFamily="2" charset="2"/>
              <a:buNone/>
            </a:pPr>
            <a:endParaRPr lang="hr-HR" dirty="0"/>
          </a:p>
          <a:p>
            <a:pPr>
              <a:lnSpc>
                <a:spcPct val="90000"/>
              </a:lnSpc>
              <a:buFont typeface="Wingdings" pitchFamily="2" charset="2"/>
              <a:buNone/>
            </a:pPr>
            <a:r>
              <a:rPr lang="hr-HR" dirty="0" err="1" smtClean="0"/>
              <a:t>What</a:t>
            </a:r>
            <a:r>
              <a:rPr lang="hr-HR" dirty="0" smtClean="0"/>
              <a:t> </a:t>
            </a:r>
            <a:r>
              <a:rPr lang="hr-HR" dirty="0" err="1" smtClean="0"/>
              <a:t>kind</a:t>
            </a:r>
            <a:r>
              <a:rPr lang="hr-HR" dirty="0" smtClean="0"/>
              <a:t> </a:t>
            </a:r>
            <a:r>
              <a:rPr lang="hr-HR" dirty="0" err="1" smtClean="0"/>
              <a:t>of</a:t>
            </a:r>
            <a:r>
              <a:rPr lang="hr-HR" dirty="0" smtClean="0"/>
              <a:t> </a:t>
            </a:r>
            <a:r>
              <a:rPr lang="hr-HR" dirty="0" err="1" smtClean="0"/>
              <a:t>knowledge</a:t>
            </a:r>
            <a:r>
              <a:rPr lang="hr-HR" dirty="0" smtClean="0"/>
              <a:t> </a:t>
            </a:r>
            <a:r>
              <a:rPr lang="hr-HR" dirty="0" err="1" smtClean="0"/>
              <a:t>you</a:t>
            </a:r>
            <a:r>
              <a:rPr lang="hr-HR" dirty="0" smtClean="0"/>
              <a:t> </a:t>
            </a:r>
            <a:r>
              <a:rPr lang="hr-HR" dirty="0" err="1" smtClean="0"/>
              <a:t>have</a:t>
            </a:r>
            <a:r>
              <a:rPr lang="hr-HR" dirty="0" smtClean="0"/>
              <a:t>??</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hr-HR" dirty="0" err="1" smtClean="0"/>
              <a:t>Law</a:t>
            </a:r>
            <a:r>
              <a:rPr lang="hr-HR" dirty="0" smtClean="0"/>
              <a:t> is </a:t>
            </a:r>
            <a:r>
              <a:rPr lang="hr-HR" dirty="0" err="1" smtClean="0"/>
              <a:t>An</a:t>
            </a:r>
            <a:r>
              <a:rPr lang="hr-HR" dirty="0" smtClean="0"/>
              <a:t> </a:t>
            </a:r>
            <a:r>
              <a:rPr lang="hr-HR" dirty="0" err="1" smtClean="0"/>
              <a:t>Art</a:t>
            </a:r>
            <a:endParaRPr lang="hr-HR" dirty="0"/>
          </a:p>
        </p:txBody>
      </p:sp>
      <p:sp>
        <p:nvSpPr>
          <p:cNvPr id="1027" name="Rectangle 3" descr="Rectangle: Click to edit Master text styles&#10;Second level&#10;Third level&#10;Fourth level&#10;Fifth level"/>
          <p:cNvSpPr>
            <a:spLocks noGrp="1" noChangeArrowheads="1"/>
          </p:cNvSpPr>
          <p:nvPr>
            <p:ph idx="1"/>
          </p:nvPr>
        </p:nvSpPr>
        <p:spPr/>
        <p:txBody>
          <a:bodyPr/>
          <a:lstStyle/>
          <a:p>
            <a:pPr>
              <a:buFont typeface="Wingdings" pitchFamily="2" charset="2"/>
              <a:buNone/>
            </a:pPr>
            <a:endParaRPr lang="hr-HR"/>
          </a:p>
          <a:p>
            <a:pPr>
              <a:buFont typeface="Wingdings" pitchFamily="2" charset="2"/>
              <a:buNone/>
            </a:pPr>
            <a:r>
              <a:rPr lang="hr-HR" b="1" i="1">
                <a:latin typeface="Times New Roman" pitchFamily="18" charset="0"/>
              </a:rPr>
              <a:t>Ars boni et aequi</a:t>
            </a:r>
          </a:p>
          <a:p>
            <a:pPr>
              <a:buFont typeface="Wingdings" pitchFamily="2" charset="2"/>
              <a:buNone/>
            </a:pPr>
            <a:endParaRPr lang="hr-HR" b="1" i="1">
              <a:latin typeface="Times New Roman" pitchFamily="18" charset="0"/>
            </a:endParaRPr>
          </a:p>
          <a:p>
            <a:pPr>
              <a:buFont typeface="Wingdings" pitchFamily="2" charset="2"/>
              <a:buNone/>
            </a:pPr>
            <a:r>
              <a:rPr lang="hr-HR"/>
              <a:t>	 Laws are not invented they grow out from circumstances (Azarias)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nSpc>
                <a:spcPct val="90000"/>
              </a:lnSpc>
            </a:pPr>
            <a:r>
              <a:rPr lang="hr-HR" dirty="0" err="1" smtClean="0"/>
              <a:t>Law</a:t>
            </a:r>
            <a:r>
              <a:rPr lang="hr-HR" dirty="0" smtClean="0"/>
              <a:t> is </a:t>
            </a:r>
            <a:r>
              <a:rPr lang="hr-HR" dirty="0" err="1" smtClean="0"/>
              <a:t>systematized</a:t>
            </a:r>
            <a:r>
              <a:rPr lang="hr-HR" dirty="0" smtClean="0"/>
              <a:t> </a:t>
            </a:r>
            <a:r>
              <a:rPr lang="hr-HR" dirty="0" err="1" smtClean="0"/>
              <a:t>experience</a:t>
            </a:r>
            <a:endParaRPr lang="hr-HR" dirty="0"/>
          </a:p>
        </p:txBody>
      </p:sp>
      <p:sp>
        <p:nvSpPr>
          <p:cNvPr id="14339" name="Rectangle 3" descr="Rectangle: Click to edit Master text styles&#10;Second level&#10;Third level&#10;Fourth level&#10;Fifth level"/>
          <p:cNvSpPr>
            <a:spLocks noGrp="1" noChangeArrowheads="1"/>
          </p:cNvSpPr>
          <p:nvPr>
            <p:ph idx="1"/>
          </p:nvPr>
        </p:nvSpPr>
        <p:spPr>
          <a:xfrm>
            <a:off x="304800" y="1828800"/>
            <a:ext cx="8305800" cy="4191000"/>
          </a:xfrm>
        </p:spPr>
        <p:txBody>
          <a:bodyPr/>
          <a:lstStyle/>
          <a:p>
            <a:pPr lvl="1">
              <a:buFont typeface="Wingdings" pitchFamily="2" charset="2"/>
              <a:buNone/>
            </a:pPr>
            <a:r>
              <a:rPr lang="hr-HR" dirty="0" err="1" smtClean="0"/>
              <a:t>What</a:t>
            </a:r>
            <a:r>
              <a:rPr lang="hr-HR" dirty="0" smtClean="0"/>
              <a:t> is </a:t>
            </a:r>
            <a:r>
              <a:rPr lang="hr-HR" dirty="0" err="1" smtClean="0"/>
              <a:t>inhetritance</a:t>
            </a:r>
            <a:r>
              <a:rPr lang="hr-HR" dirty="0" smtClean="0"/>
              <a:t>. Who </a:t>
            </a:r>
            <a:r>
              <a:rPr lang="hr-HR" dirty="0" err="1" smtClean="0"/>
              <a:t>get</a:t>
            </a:r>
            <a:r>
              <a:rPr lang="hr-HR" dirty="0" smtClean="0"/>
              <a:t> </a:t>
            </a:r>
            <a:r>
              <a:rPr lang="hr-HR" dirty="0" err="1" smtClean="0"/>
              <a:t>what</a:t>
            </a:r>
            <a:r>
              <a:rPr lang="hr-HR" dirty="0" smtClean="0"/>
              <a:t>?</a:t>
            </a:r>
            <a:endParaRPr lang="hr-HR" dirty="0"/>
          </a:p>
          <a:p>
            <a:pPr lvl="1">
              <a:buFont typeface="Wingdings" pitchFamily="2" charset="2"/>
              <a:buNone/>
            </a:pPr>
            <a:r>
              <a:rPr lang="hr-HR" dirty="0" err="1" smtClean="0"/>
              <a:t>What</a:t>
            </a:r>
            <a:r>
              <a:rPr lang="hr-HR" dirty="0" smtClean="0"/>
              <a:t> to do </a:t>
            </a:r>
            <a:r>
              <a:rPr lang="hr-HR" dirty="0" err="1" smtClean="0"/>
              <a:t>in</a:t>
            </a:r>
            <a:r>
              <a:rPr lang="hr-HR" dirty="0" smtClean="0"/>
              <a:t> </a:t>
            </a:r>
            <a:r>
              <a:rPr lang="hr-HR" dirty="0" err="1" smtClean="0"/>
              <a:t>the</a:t>
            </a:r>
            <a:r>
              <a:rPr lang="hr-HR" dirty="0" smtClean="0"/>
              <a:t> </a:t>
            </a:r>
            <a:r>
              <a:rPr lang="hr-HR" dirty="0" err="1" smtClean="0"/>
              <a:t>case</a:t>
            </a:r>
            <a:r>
              <a:rPr lang="hr-HR" dirty="0" smtClean="0"/>
              <a:t> </a:t>
            </a:r>
            <a:r>
              <a:rPr lang="hr-HR" dirty="0" err="1" smtClean="0"/>
              <a:t>of</a:t>
            </a:r>
            <a:r>
              <a:rPr lang="hr-HR" dirty="0" smtClean="0"/>
              <a:t> </a:t>
            </a:r>
            <a:r>
              <a:rPr lang="hr-HR" dirty="0" err="1" smtClean="0"/>
              <a:t>family</a:t>
            </a:r>
            <a:r>
              <a:rPr lang="hr-HR" dirty="0" smtClean="0"/>
              <a:t> </a:t>
            </a:r>
            <a:r>
              <a:rPr lang="hr-HR" dirty="0" err="1" smtClean="0"/>
              <a:t>violence</a:t>
            </a:r>
            <a:r>
              <a:rPr lang="hr-HR" dirty="0" smtClean="0"/>
              <a:t> ?</a:t>
            </a:r>
          </a:p>
          <a:p>
            <a:pPr lvl="1">
              <a:buFont typeface="Wingdings" pitchFamily="2" charset="2"/>
              <a:buNone/>
            </a:pPr>
            <a:r>
              <a:rPr lang="hr-HR" dirty="0" err="1" smtClean="0"/>
              <a:t>How</a:t>
            </a:r>
            <a:r>
              <a:rPr lang="hr-HR" dirty="0" smtClean="0"/>
              <a:t> to </a:t>
            </a:r>
            <a:r>
              <a:rPr lang="hr-HR" dirty="0" err="1" smtClean="0"/>
              <a:t>develop</a:t>
            </a:r>
            <a:r>
              <a:rPr lang="hr-HR" dirty="0" smtClean="0"/>
              <a:t> </a:t>
            </a:r>
            <a:r>
              <a:rPr lang="hr-HR" dirty="0" err="1" smtClean="0"/>
              <a:t>independency</a:t>
            </a:r>
            <a:r>
              <a:rPr lang="hr-HR" dirty="0"/>
              <a:t> </a:t>
            </a:r>
            <a:r>
              <a:rPr lang="hr-HR" dirty="0" err="1" smtClean="0"/>
              <a:t>of</a:t>
            </a:r>
            <a:r>
              <a:rPr lang="hr-HR" dirty="0" smtClean="0"/>
              <a:t> </a:t>
            </a:r>
            <a:r>
              <a:rPr lang="hr-HR" dirty="0" err="1" smtClean="0"/>
              <a:t>justice</a:t>
            </a:r>
            <a:r>
              <a:rPr lang="hr-HR" dirty="0" smtClean="0"/>
              <a:t>?</a:t>
            </a:r>
          </a:p>
          <a:p>
            <a:pPr lvl="1">
              <a:buFont typeface="Wingdings" pitchFamily="2" charset="2"/>
              <a:buNone/>
            </a:pPr>
            <a:r>
              <a:rPr lang="hr-HR" dirty="0" err="1" smtClean="0"/>
              <a:t>How</a:t>
            </a:r>
            <a:r>
              <a:rPr lang="hr-HR" dirty="0" smtClean="0"/>
              <a:t> to </a:t>
            </a:r>
            <a:r>
              <a:rPr lang="hr-HR" dirty="0" err="1" smtClean="0"/>
              <a:t>finance</a:t>
            </a:r>
            <a:r>
              <a:rPr lang="hr-HR" dirty="0" smtClean="0"/>
              <a:t> political </a:t>
            </a:r>
            <a:r>
              <a:rPr lang="hr-HR" dirty="0" err="1" smtClean="0"/>
              <a:t>campaignes</a:t>
            </a:r>
            <a:r>
              <a:rPr lang="hr-HR" dirty="0" smtClean="0"/>
              <a:t>?</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hr-HR" dirty="0" err="1" smtClean="0"/>
              <a:t>Efficiency</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endParaRPr lang="hr-HR" dirty="0"/>
          </a:p>
        </p:txBody>
      </p:sp>
      <p:sp>
        <p:nvSpPr>
          <p:cNvPr id="7171" name="Rectangle 3" descr="Rectangle: Click to edit Master text styles&#10;Second level&#10;Third level&#10;Fourth level&#10;Fifth level"/>
          <p:cNvSpPr>
            <a:spLocks noGrp="1" noChangeArrowheads="1"/>
          </p:cNvSpPr>
          <p:nvPr>
            <p:ph idx="1"/>
          </p:nvPr>
        </p:nvSpPr>
        <p:spPr/>
        <p:txBody>
          <a:bodyPr>
            <a:normAutofit/>
          </a:bodyPr>
          <a:lstStyle/>
          <a:p>
            <a:pPr>
              <a:buFont typeface="Wingdings" pitchFamily="2" charset="2"/>
              <a:buNone/>
            </a:pPr>
            <a:r>
              <a:rPr lang="hr-HR" sz="4800" dirty="0"/>
              <a:t>It is </a:t>
            </a:r>
            <a:r>
              <a:rPr lang="hr-HR" sz="4800" dirty="0" err="1"/>
              <a:t>very</a:t>
            </a:r>
            <a:r>
              <a:rPr lang="hr-HR" sz="4800" dirty="0"/>
              <a:t> </a:t>
            </a:r>
            <a:r>
              <a:rPr lang="hr-HR" sz="4800" dirty="0" err="1"/>
              <a:t>easy</a:t>
            </a:r>
            <a:r>
              <a:rPr lang="hr-HR" sz="4800" dirty="0"/>
              <a:t> </a:t>
            </a:r>
            <a:r>
              <a:rPr lang="hr-HR" sz="4800" dirty="0" err="1"/>
              <a:t>thing</a:t>
            </a:r>
            <a:r>
              <a:rPr lang="hr-HR" sz="4800" dirty="0"/>
              <a:t> to </a:t>
            </a:r>
            <a:r>
              <a:rPr lang="hr-HR" sz="4800" dirty="0" err="1"/>
              <a:t>devise</a:t>
            </a:r>
            <a:r>
              <a:rPr lang="hr-HR" sz="4800" dirty="0"/>
              <a:t> </a:t>
            </a:r>
            <a:r>
              <a:rPr lang="hr-HR" sz="4800" dirty="0" err="1"/>
              <a:t>good</a:t>
            </a:r>
            <a:r>
              <a:rPr lang="hr-HR" sz="4800" dirty="0"/>
              <a:t> </a:t>
            </a:r>
            <a:r>
              <a:rPr lang="hr-HR" sz="4800" dirty="0" err="1"/>
              <a:t>laws</a:t>
            </a:r>
            <a:r>
              <a:rPr lang="hr-HR" sz="4800" dirty="0"/>
              <a:t>; </a:t>
            </a:r>
            <a:r>
              <a:rPr lang="hr-HR" sz="4800" dirty="0" err="1"/>
              <a:t>the</a:t>
            </a:r>
            <a:r>
              <a:rPr lang="hr-HR" sz="4800" dirty="0"/>
              <a:t> </a:t>
            </a:r>
            <a:r>
              <a:rPr lang="hr-HR" sz="4800" dirty="0" err="1"/>
              <a:t>difficaulty</a:t>
            </a:r>
            <a:r>
              <a:rPr lang="hr-HR" sz="4800" dirty="0"/>
              <a:t> is to </a:t>
            </a:r>
            <a:r>
              <a:rPr lang="hr-HR" sz="4800" dirty="0" err="1"/>
              <a:t>make</a:t>
            </a:r>
            <a:r>
              <a:rPr lang="hr-HR" sz="4800" dirty="0"/>
              <a:t> </a:t>
            </a:r>
            <a:r>
              <a:rPr lang="hr-HR" sz="4800" dirty="0" err="1"/>
              <a:t>them</a:t>
            </a:r>
            <a:r>
              <a:rPr lang="hr-HR" sz="4800" dirty="0"/>
              <a:t> </a:t>
            </a:r>
            <a:r>
              <a:rPr lang="hr-HR" sz="4800" dirty="0" err="1"/>
              <a:t>effective</a:t>
            </a:r>
            <a:r>
              <a:rPr lang="hr-HR" sz="4800" dirty="0"/>
              <a:t>. </a:t>
            </a:r>
          </a:p>
          <a:p>
            <a:pPr>
              <a:buFont typeface="Wingdings" pitchFamily="2" charset="2"/>
              <a:buNone/>
            </a:pPr>
            <a:r>
              <a:rPr lang="hr-HR" sz="4800" dirty="0"/>
              <a:t>Lord </a:t>
            </a:r>
            <a:r>
              <a:rPr lang="hr-HR" sz="4800" dirty="0" err="1"/>
              <a:t>Bolingbroke</a:t>
            </a:r>
            <a:endParaRPr lang="hr-HR" sz="4800" dirty="0"/>
          </a:p>
        </p:txBody>
      </p:sp>
      <p:sp>
        <p:nvSpPr>
          <p:cNvPr id="7172" name="Rectangle 4" descr="Rectangle: Click to edit Master text styles&#10;Second level&#10;Third level&#10;Fourth level&#10;Fifth level"/>
          <p:cNvSpPr>
            <a:spLocks noGrp="1" noChangeArrowheads="1"/>
          </p:cNvSpPr>
          <p:nvPr>
            <p:ph sz="half" idx="4294967295"/>
          </p:nvPr>
        </p:nvSpPr>
        <p:spPr>
          <a:xfrm>
            <a:off x="5105400" y="1600200"/>
            <a:ext cx="4038600" cy="4525963"/>
          </a:xfrm>
        </p:spPr>
        <p:txBody>
          <a:bodyPr/>
          <a:lstStyle/>
          <a:p>
            <a:pPr>
              <a:buFont typeface="Wingdings" pitchFamily="2" charset="2"/>
              <a:buNone/>
            </a:pPr>
            <a:endParaRPr lang="hr-HR" dirty="0"/>
          </a:p>
          <a:p>
            <a:pPr>
              <a:buFont typeface="Wingdings" pitchFamily="2" charset="2"/>
              <a:buNone/>
            </a:pPr>
            <a:endParaRPr lang="hr-HR" dirty="0"/>
          </a:p>
          <a:p>
            <a:pPr>
              <a:buFont typeface="Wingdings" pitchFamily="2" charset="2"/>
              <a:buNone/>
            </a:pPr>
            <a:endParaRPr lang="hr-HR" dirty="0">
              <a:solidFill>
                <a:srgbClr val="FB859B"/>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hr-HR" dirty="0" err="1" smtClean="0"/>
              <a:t>Justice</a:t>
            </a:r>
            <a:endParaRPr lang="hr-HR" dirty="0"/>
          </a:p>
        </p:txBody>
      </p:sp>
      <p:sp>
        <p:nvSpPr>
          <p:cNvPr id="10243" name="Rectangle 3" descr="Rectangle: Click to edit Master text styles&#10;Second level&#10;Third level&#10;Fourth level&#10;Fifth level"/>
          <p:cNvSpPr>
            <a:spLocks noGrp="1" noChangeArrowheads="1"/>
          </p:cNvSpPr>
          <p:nvPr>
            <p:ph idx="1"/>
          </p:nvPr>
        </p:nvSpPr>
        <p:spPr/>
        <p:txBody>
          <a:bodyPr/>
          <a:lstStyle/>
          <a:p>
            <a:r>
              <a:rPr lang="hr-HR" dirty="0"/>
              <a:t> </a:t>
            </a:r>
            <a:r>
              <a:rPr lang="hr-HR" dirty="0" err="1" smtClean="0"/>
              <a:t>Justice</a:t>
            </a:r>
            <a:r>
              <a:rPr lang="hr-HR" dirty="0" smtClean="0"/>
              <a:t> </a:t>
            </a:r>
            <a:r>
              <a:rPr lang="hr-HR" dirty="0" err="1" smtClean="0"/>
              <a:t>and</a:t>
            </a:r>
            <a:r>
              <a:rPr lang="hr-HR" dirty="0" smtClean="0"/>
              <a:t> </a:t>
            </a:r>
            <a:r>
              <a:rPr lang="hr-HR" dirty="0" err="1" smtClean="0"/>
              <a:t>Law</a:t>
            </a:r>
            <a:endParaRPr lang="hr-HR" dirty="0"/>
          </a:p>
          <a:p>
            <a:pPr lvl="1"/>
            <a:r>
              <a:rPr lang="hr-HR" dirty="0"/>
              <a:t> </a:t>
            </a:r>
            <a:r>
              <a:rPr lang="hr-HR" sz="3200" b="1" dirty="0" err="1">
                <a:latin typeface="Monotype Corsiva" pitchFamily="66" charset="0"/>
              </a:rPr>
              <a:t>honeste</a:t>
            </a:r>
            <a:r>
              <a:rPr lang="hr-HR" sz="3200" b="1" dirty="0">
                <a:latin typeface="Monotype Corsiva" pitchFamily="66" charset="0"/>
              </a:rPr>
              <a:t> </a:t>
            </a:r>
            <a:r>
              <a:rPr lang="hr-HR" sz="3200" b="1" dirty="0" err="1">
                <a:latin typeface="Monotype Corsiva" pitchFamily="66" charset="0"/>
              </a:rPr>
              <a:t>vivere</a:t>
            </a:r>
            <a:r>
              <a:rPr lang="hr-HR" sz="3200" b="1" dirty="0">
                <a:latin typeface="Monotype Corsiva" pitchFamily="66" charset="0"/>
              </a:rPr>
              <a:t>, </a:t>
            </a:r>
            <a:r>
              <a:rPr lang="hr-HR" sz="3200" b="1" dirty="0" err="1">
                <a:latin typeface="Monotype Corsiva" pitchFamily="66" charset="0"/>
              </a:rPr>
              <a:t>neminem</a:t>
            </a:r>
            <a:r>
              <a:rPr lang="hr-HR" sz="3200" b="1" dirty="0">
                <a:latin typeface="Monotype Corsiva" pitchFamily="66" charset="0"/>
              </a:rPr>
              <a:t> </a:t>
            </a:r>
            <a:r>
              <a:rPr lang="hr-HR" sz="3200" b="1" dirty="0" err="1">
                <a:latin typeface="Monotype Corsiva" pitchFamily="66" charset="0"/>
              </a:rPr>
              <a:t>ledere</a:t>
            </a:r>
            <a:r>
              <a:rPr lang="hr-HR" sz="3200" b="1" dirty="0">
                <a:latin typeface="Monotype Corsiva" pitchFamily="66" charset="0"/>
              </a:rPr>
              <a:t>, </a:t>
            </a:r>
            <a:r>
              <a:rPr lang="hr-HR" sz="3200" b="1" dirty="0" err="1">
                <a:latin typeface="Monotype Corsiva" pitchFamily="66" charset="0"/>
              </a:rPr>
              <a:t>suum</a:t>
            </a:r>
            <a:r>
              <a:rPr lang="hr-HR" sz="3200" b="1" dirty="0">
                <a:latin typeface="Monotype Corsiva" pitchFamily="66" charset="0"/>
              </a:rPr>
              <a:t> </a:t>
            </a:r>
            <a:r>
              <a:rPr lang="hr-HR" sz="3200" b="1" dirty="0" err="1">
                <a:latin typeface="Monotype Corsiva" pitchFamily="66" charset="0"/>
              </a:rPr>
              <a:t>cuique</a:t>
            </a:r>
            <a:r>
              <a:rPr lang="hr-HR" sz="3200" b="1" dirty="0">
                <a:latin typeface="Monotype Corsiva" pitchFamily="66" charset="0"/>
              </a:rPr>
              <a:t> </a:t>
            </a:r>
            <a:r>
              <a:rPr lang="hr-HR" sz="3200" b="1" dirty="0" err="1">
                <a:latin typeface="Monotype Corsiva" pitchFamily="66" charset="0"/>
              </a:rPr>
              <a:t>tribuere</a:t>
            </a:r>
            <a:endParaRPr lang="hr-HR" sz="3200" b="1" dirty="0">
              <a:latin typeface="Monotype Corsiva" pitchFamily="66" charset="0"/>
            </a:endParaRPr>
          </a:p>
          <a:p>
            <a:pPr lvl="1">
              <a:buFont typeface="Wingdings" pitchFamily="2" charset="2"/>
              <a:buNone/>
            </a:pPr>
            <a:r>
              <a:rPr lang="hr-HR" sz="3200" b="1" dirty="0" smtClean="0">
                <a:latin typeface="Arial" charset="0"/>
              </a:rPr>
              <a:t>J</a:t>
            </a:r>
            <a:r>
              <a:rPr lang="hr-HR" sz="3200" b="1" dirty="0">
                <a:latin typeface="Arial" charset="0"/>
              </a:rPr>
              <a:t>. </a:t>
            </a:r>
            <a:r>
              <a:rPr lang="hr-HR" sz="3200" b="1" dirty="0" err="1" smtClean="0">
                <a:latin typeface="Arial" charset="0"/>
              </a:rPr>
              <a:t>Rowls</a:t>
            </a:r>
            <a:endParaRPr lang="hr-HR" sz="3200" b="1" dirty="0">
              <a:latin typeface="Arial" charset="0"/>
            </a:endParaRPr>
          </a:p>
          <a:p>
            <a:pPr lvl="1">
              <a:buFont typeface="Wingdings" pitchFamily="2" charset="2"/>
              <a:buNone/>
            </a:pPr>
            <a:r>
              <a:rPr lang="hr-HR" sz="3200" b="1" dirty="0" err="1" smtClean="0">
                <a:latin typeface="Arial" charset="0"/>
              </a:rPr>
              <a:t>The</a:t>
            </a:r>
            <a:r>
              <a:rPr lang="hr-HR" sz="3200" b="1" dirty="0" smtClean="0">
                <a:latin typeface="Arial" charset="0"/>
              </a:rPr>
              <a:t> </a:t>
            </a:r>
            <a:r>
              <a:rPr lang="hr-HR" sz="3200" b="1" dirty="0" err="1" smtClean="0">
                <a:latin typeface="Arial" charset="0"/>
              </a:rPr>
              <a:t>principles</a:t>
            </a:r>
            <a:r>
              <a:rPr lang="hr-HR" sz="3200" b="1" dirty="0" smtClean="0">
                <a:latin typeface="Arial" charset="0"/>
              </a:rPr>
              <a:t> </a:t>
            </a:r>
            <a:r>
              <a:rPr lang="hr-HR" sz="3200" b="1" dirty="0" err="1" smtClean="0">
                <a:latin typeface="Arial" charset="0"/>
              </a:rPr>
              <a:t>of</a:t>
            </a:r>
            <a:r>
              <a:rPr lang="hr-HR" sz="3200" b="1" dirty="0" smtClean="0">
                <a:latin typeface="Arial" charset="0"/>
              </a:rPr>
              <a:t> </a:t>
            </a:r>
            <a:r>
              <a:rPr lang="hr-HR" sz="3200" b="1" dirty="0" err="1" smtClean="0">
                <a:latin typeface="Arial" charset="0"/>
              </a:rPr>
              <a:t>Justice</a:t>
            </a:r>
            <a:r>
              <a:rPr lang="hr-HR" sz="3200" b="1" dirty="0" smtClean="0">
                <a:latin typeface="Arial" charset="0"/>
              </a:rPr>
              <a:t> </a:t>
            </a:r>
            <a:r>
              <a:rPr lang="hr-HR" sz="3200" b="1" dirty="0">
                <a:latin typeface="Arial" charset="0"/>
              </a:rPr>
              <a:t>(O.W.Holmes)?</a:t>
            </a:r>
          </a:p>
          <a:p>
            <a:pPr lvl="1"/>
            <a:endParaRPr lang="hr-HR" sz="3200" b="1" dirty="0">
              <a:latin typeface="Monotype Corsiva"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hr-HR" dirty="0" err="1" smtClean="0"/>
              <a:t>The</a:t>
            </a:r>
            <a:r>
              <a:rPr lang="hr-HR" dirty="0" smtClean="0"/>
              <a:t> </a:t>
            </a:r>
            <a:r>
              <a:rPr lang="hr-HR" dirty="0" err="1" smtClean="0"/>
              <a:t>different</a:t>
            </a:r>
            <a:r>
              <a:rPr lang="hr-HR" dirty="0" smtClean="0"/>
              <a:t> </a:t>
            </a:r>
            <a:r>
              <a:rPr lang="hr-HR" dirty="0" err="1" smtClean="0"/>
              <a:t>kind</a:t>
            </a:r>
            <a:r>
              <a:rPr lang="hr-HR" dirty="0" smtClean="0"/>
              <a:t> </a:t>
            </a:r>
            <a:r>
              <a:rPr lang="hr-HR" dirty="0" err="1" smtClean="0"/>
              <a:t>of</a:t>
            </a:r>
            <a:r>
              <a:rPr lang="hr-HR" dirty="0" smtClean="0"/>
              <a:t>  </a:t>
            </a:r>
            <a:r>
              <a:rPr lang="hr-HR" dirty="0" err="1" smtClean="0"/>
              <a:t>jurisprudence</a:t>
            </a:r>
            <a:endParaRPr lang="hr-HR" dirty="0"/>
          </a:p>
        </p:txBody>
      </p:sp>
      <p:sp>
        <p:nvSpPr>
          <p:cNvPr id="12291" name="Rectangle 3" descr="Rectangle: Click to edit Master text styles&#10;Second level&#10;Third level&#10;Fourth level&#10;Fifth level"/>
          <p:cNvSpPr>
            <a:spLocks noGrp="1" noChangeArrowheads="1"/>
          </p:cNvSpPr>
          <p:nvPr>
            <p:ph idx="1"/>
          </p:nvPr>
        </p:nvSpPr>
        <p:spPr/>
        <p:txBody>
          <a:bodyPr>
            <a:normAutofit lnSpcReduction="10000"/>
          </a:bodyPr>
          <a:lstStyle/>
          <a:p>
            <a:pPr>
              <a:buFont typeface="Wingdings" pitchFamily="2" charset="2"/>
              <a:buNone/>
            </a:pPr>
            <a:r>
              <a:rPr lang="hr-HR" dirty="0" err="1"/>
              <a:t>M.Rehbinder</a:t>
            </a:r>
            <a:r>
              <a:rPr lang="hr-HR" dirty="0"/>
              <a:t>:</a:t>
            </a:r>
          </a:p>
          <a:p>
            <a:pPr>
              <a:buClr>
                <a:schemeClr val="tx2"/>
              </a:buClr>
              <a:buSzPct val="90000"/>
              <a:buFont typeface="Wingdings" pitchFamily="2" charset="2"/>
              <a:buChar char="à"/>
            </a:pPr>
            <a:r>
              <a:rPr lang="hr-HR" dirty="0"/>
              <a:t> </a:t>
            </a:r>
            <a:r>
              <a:rPr lang="hr-HR" dirty="0" smtClean="0"/>
              <a:t>Legal </a:t>
            </a:r>
            <a:r>
              <a:rPr lang="hr-HR" dirty="0" err="1" smtClean="0"/>
              <a:t>philosophy</a:t>
            </a:r>
            <a:r>
              <a:rPr lang="hr-HR" dirty="0" smtClean="0"/>
              <a:t>: ideal </a:t>
            </a:r>
            <a:r>
              <a:rPr lang="hr-HR" dirty="0" err="1" smtClean="0"/>
              <a:t>shape</a:t>
            </a:r>
            <a:r>
              <a:rPr lang="hr-HR" dirty="0" smtClean="0"/>
              <a:t> </a:t>
            </a:r>
            <a:r>
              <a:rPr lang="hr-HR" dirty="0" err="1" smtClean="0"/>
              <a:t>of</a:t>
            </a:r>
            <a:r>
              <a:rPr lang="hr-HR" dirty="0" smtClean="0"/>
              <a:t> </a:t>
            </a:r>
            <a:r>
              <a:rPr lang="hr-HR" dirty="0" err="1" smtClean="0"/>
              <a:t>law</a:t>
            </a:r>
            <a:r>
              <a:rPr lang="hr-HR" dirty="0" smtClean="0"/>
              <a:t> </a:t>
            </a:r>
          </a:p>
          <a:p>
            <a:pPr algn="r">
              <a:buClr>
                <a:schemeClr val="tx2"/>
              </a:buClr>
              <a:buSzPct val="90000"/>
              <a:buNone/>
            </a:pPr>
            <a:r>
              <a:rPr lang="hr-HR" b="1" dirty="0" smtClean="0">
                <a:solidFill>
                  <a:srgbClr val="FF0000"/>
                </a:solidFill>
              </a:rPr>
              <a:t>WHY LAW?</a:t>
            </a:r>
            <a:endParaRPr lang="hr-HR" b="1" dirty="0">
              <a:solidFill>
                <a:srgbClr val="FF0000"/>
              </a:solidFill>
            </a:endParaRPr>
          </a:p>
          <a:p>
            <a:pPr>
              <a:buClr>
                <a:schemeClr val="tx2"/>
              </a:buClr>
              <a:buSzPct val="90000"/>
              <a:buFont typeface="Wingdings" pitchFamily="2" charset="2"/>
              <a:buChar char="à"/>
            </a:pPr>
            <a:r>
              <a:rPr lang="hr-HR" dirty="0" smtClean="0"/>
              <a:t>Legal </a:t>
            </a:r>
            <a:r>
              <a:rPr lang="hr-HR" dirty="0" err="1" smtClean="0"/>
              <a:t>dogmatics</a:t>
            </a:r>
            <a:r>
              <a:rPr lang="hr-HR" dirty="0" smtClean="0"/>
              <a:t> : </a:t>
            </a:r>
            <a:r>
              <a:rPr lang="hr-HR" dirty="0" err="1" smtClean="0"/>
              <a:t>technology</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endParaRPr lang="hr-HR" dirty="0"/>
          </a:p>
          <a:p>
            <a:pPr lvl="1" algn="r">
              <a:buClr>
                <a:schemeClr val="tx2"/>
              </a:buClr>
              <a:buSzPct val="90000"/>
              <a:buFont typeface="Wingdings" pitchFamily="2" charset="2"/>
              <a:buNone/>
            </a:pPr>
            <a:r>
              <a:rPr lang="hr-HR" sz="3200" b="1" dirty="0" smtClean="0">
                <a:solidFill>
                  <a:srgbClr val="FF0000"/>
                </a:solidFill>
              </a:rPr>
              <a:t>WHO HAS RIGHT?</a:t>
            </a:r>
          </a:p>
          <a:p>
            <a:pPr lvl="1" algn="r">
              <a:buClr>
                <a:schemeClr val="tx2"/>
              </a:buClr>
              <a:buSzPct val="90000"/>
              <a:buFont typeface="Wingdings" pitchFamily="2" charset="2"/>
              <a:buNone/>
            </a:pPr>
            <a:endParaRPr lang="hr-HR" sz="3200" b="1" dirty="0" smtClean="0">
              <a:solidFill>
                <a:srgbClr val="FF0000"/>
              </a:solidFill>
            </a:endParaRPr>
          </a:p>
          <a:p>
            <a:pPr marL="0" lvl="1" indent="457200">
              <a:buClr>
                <a:schemeClr val="tx2"/>
              </a:buClr>
              <a:buSzPct val="90000"/>
              <a:buFont typeface="Wingdings" pitchFamily="2" charset="2"/>
              <a:buChar char="à"/>
            </a:pPr>
            <a:r>
              <a:rPr lang="hr-HR" sz="3200" b="1" dirty="0" smtClean="0"/>
              <a:t> </a:t>
            </a:r>
            <a:r>
              <a:rPr lang="hr-HR" sz="3200" b="1" dirty="0" smtClean="0"/>
              <a:t>Sociology of Law: KAKO PRAVO DJELUJE</a:t>
            </a:r>
            <a:endParaRPr lang="hr-HR" sz="3200" b="1" dirty="0" smtClean="0"/>
          </a:p>
          <a:p>
            <a:pPr lvl="1" algn="r">
              <a:buClr>
                <a:schemeClr val="tx2"/>
              </a:buClr>
              <a:buSzPct val="90000"/>
              <a:buFont typeface="Wingdings" pitchFamily="2" charset="2"/>
              <a:buNone/>
            </a:pPr>
            <a:r>
              <a:rPr lang="hr-HR" b="1" dirty="0" smtClean="0">
                <a:solidFill>
                  <a:srgbClr val="FF0000"/>
                </a:solidFill>
              </a:rPr>
              <a:t>WHAT IS REALITY OF </a:t>
            </a:r>
            <a:r>
              <a:rPr lang="hr-HR" b="1" dirty="0" smtClean="0">
                <a:solidFill>
                  <a:srgbClr val="FF0000"/>
                </a:solidFill>
              </a:rPr>
              <a:t>LAW?</a:t>
            </a:r>
            <a:endParaRPr lang="hr-HR"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hr-HR" sz="4000" dirty="0" smtClean="0"/>
              <a:t>On </a:t>
            </a:r>
            <a:r>
              <a:rPr lang="hr-HR" sz="4000" dirty="0" err="1" smtClean="0"/>
              <a:t>different</a:t>
            </a:r>
            <a:r>
              <a:rPr lang="hr-HR" sz="4000" dirty="0" smtClean="0"/>
              <a:t> </a:t>
            </a:r>
            <a:r>
              <a:rPr lang="hr-HR" sz="4000" dirty="0" err="1" smtClean="0"/>
              <a:t>names</a:t>
            </a:r>
            <a:endParaRPr lang="en-US" sz="4000" dirty="0"/>
          </a:p>
        </p:txBody>
      </p:sp>
      <p:sp>
        <p:nvSpPr>
          <p:cNvPr id="27651" name="Rectangle 3" descr="Rectangle: Click to edit Master text styles&#10;Second level&#10;Third level&#10;Fourth level&#10;Fifth level"/>
          <p:cNvSpPr>
            <a:spLocks noGrp="1" noChangeArrowheads="1"/>
          </p:cNvSpPr>
          <p:nvPr>
            <p:ph idx="1"/>
          </p:nvPr>
        </p:nvSpPr>
        <p:spPr/>
        <p:txBody>
          <a:bodyPr/>
          <a:lstStyle/>
          <a:p>
            <a:pPr marL="609600" indent="-609600">
              <a:buFont typeface="Wingdings" pitchFamily="2" charset="2"/>
              <a:buNone/>
            </a:pPr>
            <a:r>
              <a:rPr lang="hr-HR" sz="3600" b="1"/>
              <a:t>jurisprudence, </a:t>
            </a:r>
          </a:p>
          <a:p>
            <a:pPr marL="609600" indent="-609600">
              <a:buFont typeface="Wingdings" pitchFamily="2" charset="2"/>
              <a:buNone/>
            </a:pPr>
            <a:r>
              <a:rPr lang="hr-HR" sz="3600" b="1"/>
              <a:t>law and society,  </a:t>
            </a:r>
          </a:p>
          <a:p>
            <a:pPr marL="609600" indent="-609600">
              <a:buFont typeface="Wingdings" pitchFamily="2" charset="2"/>
              <a:buNone/>
            </a:pPr>
            <a:r>
              <a:rPr lang="hr-HR" sz="3600" b="1"/>
              <a:t>sociology of law, </a:t>
            </a:r>
          </a:p>
          <a:p>
            <a:pPr marL="609600" indent="-609600">
              <a:buFont typeface="Wingdings" pitchFamily="2" charset="2"/>
              <a:buNone/>
            </a:pPr>
            <a:r>
              <a:rPr lang="hr-HR" sz="3600" b="1"/>
              <a:t>law and social sciences, </a:t>
            </a:r>
          </a:p>
          <a:p>
            <a:pPr marL="609600" indent="-609600">
              <a:buFont typeface="Wingdings" pitchFamily="2" charset="2"/>
              <a:buNone/>
            </a:pPr>
            <a:r>
              <a:rPr lang="hr-HR" sz="3600" b="1"/>
              <a:t>social analisys  of law, </a:t>
            </a:r>
          </a:p>
          <a:p>
            <a:pPr marL="609600" indent="-609600">
              <a:buFont typeface="Wingdings" pitchFamily="2" charset="2"/>
              <a:buNone/>
            </a:pPr>
            <a:r>
              <a:rPr lang="hr-HR" sz="3600" b="1"/>
              <a:t>law researches</a:t>
            </a:r>
            <a:r>
              <a:rPr lang="en-US" sz="3600" b="1"/>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Motives</a:t>
            </a:r>
            <a:r>
              <a:rPr lang="hr-HR" dirty="0" smtClean="0"/>
              <a:t> for </a:t>
            </a:r>
            <a:r>
              <a:rPr lang="hr-HR" dirty="0" err="1" smtClean="0"/>
              <a:t>Expansion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hr-HR" dirty="0" err="1" smtClean="0"/>
              <a:t>Methodology</a:t>
            </a:r>
            <a:r>
              <a:rPr lang="hr-HR" dirty="0" smtClean="0"/>
              <a:t> </a:t>
            </a:r>
            <a:r>
              <a:rPr lang="hr-HR" dirty="0" err="1" smtClean="0"/>
              <a:t>of</a:t>
            </a:r>
            <a:r>
              <a:rPr lang="hr-HR" dirty="0" smtClean="0"/>
              <a:t>  </a:t>
            </a:r>
            <a:r>
              <a:rPr lang="hr-HR" dirty="0" err="1" smtClean="0"/>
              <a:t>social</a:t>
            </a:r>
            <a:r>
              <a:rPr lang="hr-HR" dirty="0" smtClean="0"/>
              <a:t> </a:t>
            </a:r>
            <a:r>
              <a:rPr lang="hr-HR" dirty="0" err="1" smtClean="0"/>
              <a:t>research</a:t>
            </a:r>
            <a:endParaRPr lang="hr-HR" dirty="0" smtClean="0"/>
          </a:p>
          <a:p>
            <a:pPr marL="514350" indent="-514350">
              <a:buFont typeface="+mj-lt"/>
              <a:buAutoNum type="arabicPeriod"/>
            </a:pPr>
            <a:r>
              <a:rPr lang="hr-HR" dirty="0" err="1" smtClean="0"/>
              <a:t>Justice</a:t>
            </a:r>
            <a:r>
              <a:rPr lang="hr-HR" dirty="0" smtClean="0"/>
              <a:t> </a:t>
            </a:r>
            <a:r>
              <a:rPr lang="hr-HR" dirty="0" err="1" smtClean="0"/>
              <a:t>and</a:t>
            </a:r>
            <a:r>
              <a:rPr lang="hr-HR" dirty="0" smtClean="0"/>
              <a:t> </a:t>
            </a:r>
            <a:r>
              <a:rPr lang="hr-HR" dirty="0" err="1" smtClean="0"/>
              <a:t>philosophy</a:t>
            </a:r>
            <a:r>
              <a:rPr lang="hr-HR" dirty="0" smtClean="0"/>
              <a:t> </a:t>
            </a:r>
            <a:r>
              <a:rPr lang="hr-HR" dirty="0" err="1" smtClean="0"/>
              <a:t>of</a:t>
            </a:r>
            <a:r>
              <a:rPr lang="hr-HR" dirty="0" smtClean="0"/>
              <a:t> </a:t>
            </a:r>
            <a:r>
              <a:rPr lang="hr-HR" dirty="0" err="1" smtClean="0"/>
              <a:t>law</a:t>
            </a:r>
            <a:r>
              <a:rPr lang="hr-HR" dirty="0" smtClean="0"/>
              <a:t> , to </a:t>
            </a:r>
            <a:r>
              <a:rPr lang="hr-HR" dirty="0" err="1" smtClean="0"/>
              <a:t>see</a:t>
            </a:r>
            <a:r>
              <a:rPr lang="hr-HR" dirty="0" smtClean="0"/>
              <a:t> </a:t>
            </a:r>
            <a:r>
              <a:rPr lang="hr-HR" dirty="0" err="1" smtClean="0"/>
              <a:t>law</a:t>
            </a:r>
            <a:r>
              <a:rPr lang="hr-HR" dirty="0" smtClean="0"/>
              <a:t> </a:t>
            </a:r>
            <a:r>
              <a:rPr lang="hr-HR" dirty="0" err="1" smtClean="0"/>
              <a:t>from</a:t>
            </a:r>
            <a:r>
              <a:rPr lang="hr-HR" dirty="0" smtClean="0"/>
              <a:t>  </a:t>
            </a:r>
            <a:r>
              <a:rPr lang="hr-HR" dirty="0" err="1" smtClean="0"/>
              <a:t>internal</a:t>
            </a:r>
            <a:r>
              <a:rPr lang="hr-HR" dirty="0" smtClean="0"/>
              <a:t> </a:t>
            </a:r>
            <a:r>
              <a:rPr lang="hr-HR" dirty="0" err="1" smtClean="0"/>
              <a:t>logic</a:t>
            </a:r>
            <a:r>
              <a:rPr lang="hr-HR" dirty="0" smtClean="0"/>
              <a:t> or </a:t>
            </a:r>
            <a:r>
              <a:rPr lang="hr-HR" dirty="0" err="1" smtClean="0"/>
              <a:t>from</a:t>
            </a:r>
            <a:r>
              <a:rPr lang="hr-HR" dirty="0" smtClean="0"/>
              <a:t> </a:t>
            </a:r>
            <a:r>
              <a:rPr lang="hr-HR" dirty="0" err="1" smtClean="0"/>
              <a:t>social</a:t>
            </a:r>
            <a:r>
              <a:rPr lang="hr-HR" dirty="0" smtClean="0"/>
              <a:t> </a:t>
            </a:r>
            <a:r>
              <a:rPr lang="hr-HR" dirty="0" err="1" smtClean="0"/>
              <a:t>function</a:t>
            </a:r>
            <a:r>
              <a:rPr lang="hr-HR" dirty="0" smtClean="0"/>
              <a:t>(</a:t>
            </a:r>
            <a:r>
              <a:rPr lang="hr-HR" dirty="0" err="1" smtClean="0"/>
              <a:t>i.e</a:t>
            </a:r>
            <a:r>
              <a:rPr lang="hr-HR" dirty="0" smtClean="0"/>
              <a:t>. </a:t>
            </a:r>
            <a:r>
              <a:rPr lang="hr-HR" dirty="0" err="1" smtClean="0"/>
              <a:t>legitimacy</a:t>
            </a:r>
            <a:r>
              <a:rPr lang="hr-HR" dirty="0" smtClean="0"/>
              <a:t> </a:t>
            </a:r>
            <a:r>
              <a:rPr lang="hr-HR" dirty="0" err="1" smtClean="0"/>
              <a:t>of</a:t>
            </a:r>
            <a:r>
              <a:rPr lang="hr-HR" dirty="0" smtClean="0"/>
              <a:t> </a:t>
            </a:r>
            <a:r>
              <a:rPr lang="hr-HR" dirty="0" err="1" smtClean="0"/>
              <a:t>law</a:t>
            </a:r>
            <a:r>
              <a:rPr lang="hr-HR" dirty="0" smtClean="0"/>
              <a:t>)</a:t>
            </a:r>
          </a:p>
          <a:p>
            <a:pPr marL="514350" indent="-514350">
              <a:buFont typeface="+mj-lt"/>
              <a:buAutoNum type="arabicPeriod"/>
            </a:pPr>
            <a:r>
              <a:rPr lang="hr-HR" dirty="0" err="1" smtClean="0"/>
              <a:t>Dinamics</a:t>
            </a:r>
            <a:r>
              <a:rPr lang="hr-HR" dirty="0" smtClean="0"/>
              <a:t> </a:t>
            </a:r>
            <a:r>
              <a:rPr lang="hr-HR" dirty="0" err="1" smtClean="0"/>
              <a:t>of</a:t>
            </a:r>
            <a:r>
              <a:rPr lang="hr-HR" dirty="0" smtClean="0"/>
              <a:t>  </a:t>
            </a:r>
            <a:r>
              <a:rPr lang="hr-HR" dirty="0" err="1" smtClean="0"/>
              <a:t>social</a:t>
            </a:r>
            <a:r>
              <a:rPr lang="hr-HR" dirty="0" smtClean="0"/>
              <a:t> change (</a:t>
            </a:r>
            <a:r>
              <a:rPr lang="hr-HR" dirty="0" err="1" smtClean="0"/>
              <a:t>regulation</a:t>
            </a:r>
            <a:r>
              <a:rPr lang="hr-HR" dirty="0" smtClean="0"/>
              <a:t> </a:t>
            </a:r>
            <a:r>
              <a:rPr lang="hr-HR" dirty="0" err="1" smtClean="0"/>
              <a:t>by</a:t>
            </a:r>
            <a:r>
              <a:rPr lang="hr-HR" dirty="0" smtClean="0"/>
              <a:t> </a:t>
            </a:r>
            <a:r>
              <a:rPr lang="hr-HR" dirty="0" err="1" smtClean="0"/>
              <a:t>virtue</a:t>
            </a:r>
            <a:r>
              <a:rPr lang="hr-HR" dirty="0" smtClean="0"/>
              <a:t> or </a:t>
            </a:r>
            <a:r>
              <a:rPr lang="hr-HR" dirty="0" err="1" smtClean="0"/>
              <a:t>by</a:t>
            </a:r>
            <a:r>
              <a:rPr lang="hr-HR" dirty="0" smtClean="0"/>
              <a:t> </a:t>
            </a:r>
            <a:r>
              <a:rPr lang="hr-HR" dirty="0" err="1" smtClean="0"/>
              <a:t>norms</a:t>
            </a:r>
            <a:r>
              <a:rPr lang="hr-HR"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730</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Sociology of Law</vt:lpstr>
      <vt:lpstr>Studing Law</vt:lpstr>
      <vt:lpstr>Law is An Art</vt:lpstr>
      <vt:lpstr>Law is systematized experience</vt:lpstr>
      <vt:lpstr>Efficiency of the Law</vt:lpstr>
      <vt:lpstr>Justice</vt:lpstr>
      <vt:lpstr>The different kind of  jurisprudence</vt:lpstr>
      <vt:lpstr>On different names</vt:lpstr>
      <vt:lpstr>Motives for Expansion</vt:lpstr>
      <vt:lpstr>Values and Ethics</vt:lpstr>
      <vt:lpstr>Values and Ethics</vt:lpstr>
      <vt:lpstr>Values and Ethics</vt:lpstr>
      <vt:lpstr>Teorijska tradicija – jurisprudencija</vt:lpstr>
    </vt:vector>
  </TitlesOfParts>
  <Company>-pravni fakultet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prava</dc:title>
  <dc:creator>Josip Kregar</dc:creator>
  <cp:lastModifiedBy>SEAD</cp:lastModifiedBy>
  <cp:revision>15</cp:revision>
  <dcterms:created xsi:type="dcterms:W3CDTF">2005-01-12T20:52:02Z</dcterms:created>
  <dcterms:modified xsi:type="dcterms:W3CDTF">2013-10-21T17:48:21Z</dcterms:modified>
</cp:coreProperties>
</file>