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8"/>
  </p:handoutMasterIdLst>
  <p:sldIdLst>
    <p:sldId id="256" r:id="rId2"/>
    <p:sldId id="330" r:id="rId3"/>
    <p:sldId id="304" r:id="rId4"/>
    <p:sldId id="461" r:id="rId5"/>
    <p:sldId id="462" r:id="rId6"/>
    <p:sldId id="463" r:id="rId7"/>
    <p:sldId id="465" r:id="rId8"/>
    <p:sldId id="464" r:id="rId9"/>
    <p:sldId id="466" r:id="rId10"/>
    <p:sldId id="467" r:id="rId11"/>
    <p:sldId id="468" r:id="rId12"/>
    <p:sldId id="469" r:id="rId13"/>
    <p:sldId id="484" r:id="rId14"/>
    <p:sldId id="470" r:id="rId15"/>
    <p:sldId id="471" r:id="rId16"/>
    <p:sldId id="473" r:id="rId17"/>
    <p:sldId id="474" r:id="rId18"/>
    <p:sldId id="475" r:id="rId19"/>
    <p:sldId id="476" r:id="rId20"/>
    <p:sldId id="478" r:id="rId21"/>
    <p:sldId id="477" r:id="rId22"/>
    <p:sldId id="479" r:id="rId23"/>
    <p:sldId id="480" r:id="rId24"/>
    <p:sldId id="481" r:id="rId25"/>
    <p:sldId id="483" r:id="rId26"/>
    <p:sldId id="407" r:id="rId2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11.12.2014.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384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11.12.2014.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smtClean="0"/>
              <a:t>Workers</a:t>
            </a:r>
            <a:r>
              <a:rPr lang="hr-HR" dirty="0" smtClean="0"/>
              <a:t> II</a:t>
            </a:r>
            <a:br>
              <a:rPr lang="hr-HR" dirty="0" smtClean="0"/>
            </a:br>
            <a:r>
              <a:rPr lang="hr-HR" sz="4000" dirty="0" smtClean="0"/>
              <a:t>session 8, 8 </a:t>
            </a:r>
            <a:r>
              <a:rPr lang="hr-HR" sz="4000" dirty="0" err="1" smtClean="0"/>
              <a:t>dec</a:t>
            </a:r>
            <a:r>
              <a:rPr lang="hr-HR" sz="4000" dirty="0" smtClean="0"/>
              <a:t> 2014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dirty="0" smtClean="0"/>
              <a:t>, 15:30-16:30</a:t>
            </a:r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800" dirty="0" smtClean="0"/>
              <a:t>Disabled People</a:t>
            </a:r>
            <a:endParaRPr lang="hr-HR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Unit 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DISABILITY</a:t>
            </a:r>
          </a:p>
          <a:p>
            <a:r>
              <a:rPr lang="hr-HR" b="1" dirty="0" smtClean="0"/>
              <a:t>impairment</a:t>
            </a:r>
            <a:r>
              <a:rPr lang="hr-HR" dirty="0" smtClean="0"/>
              <a:t> in body structure or function</a:t>
            </a:r>
          </a:p>
          <a:p>
            <a:r>
              <a:rPr lang="hr-HR" dirty="0" smtClean="0"/>
              <a:t>difficulty in completing certain tasks</a:t>
            </a:r>
          </a:p>
          <a:p>
            <a:r>
              <a:rPr lang="hr-HR" dirty="0" smtClean="0"/>
              <a:t>limitation in the social functioning of the individual</a:t>
            </a:r>
          </a:p>
          <a:p>
            <a:endParaRPr lang="hr-HR" dirty="0" smtClean="0"/>
          </a:p>
          <a:p>
            <a:r>
              <a:rPr lang="hr-HR" dirty="0" smtClean="0"/>
              <a:t>physical/mental and social aspects</a:t>
            </a:r>
          </a:p>
          <a:p>
            <a:r>
              <a:rPr lang="hr-HR" dirty="0" smtClean="0"/>
              <a:t>DISABLED PEOPLE v. PEOPLE WITH DISABILITIES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TYPES OF DISABILITY</a:t>
            </a:r>
          </a:p>
          <a:p>
            <a:endParaRPr lang="hr-HR" dirty="0" smtClean="0"/>
          </a:p>
          <a:p>
            <a:r>
              <a:rPr lang="hr-HR" dirty="0" smtClean="0"/>
              <a:t>physical</a:t>
            </a:r>
          </a:p>
          <a:p>
            <a:r>
              <a:rPr lang="hr-HR" dirty="0" smtClean="0"/>
              <a:t>sensory (visual, hearing impairments, etc.)</a:t>
            </a:r>
          </a:p>
          <a:p>
            <a:r>
              <a:rPr lang="hr-HR" dirty="0" smtClean="0"/>
              <a:t>intellectual</a:t>
            </a:r>
          </a:p>
          <a:p>
            <a:r>
              <a:rPr lang="hr-HR" dirty="0" smtClean="0"/>
              <a:t>mental and emotional</a:t>
            </a:r>
          </a:p>
          <a:p>
            <a:r>
              <a:rPr lang="hr-HR" dirty="0" err="1" smtClean="0"/>
              <a:t>pervasive</a:t>
            </a:r>
            <a:r>
              <a:rPr lang="hr-HR" dirty="0" smtClean="0"/>
              <a:t> </a:t>
            </a:r>
            <a:r>
              <a:rPr lang="hr-HR" dirty="0" err="1" smtClean="0"/>
              <a:t>developmental</a:t>
            </a:r>
            <a:r>
              <a:rPr lang="hr-HR" dirty="0" smtClean="0"/>
              <a:t> </a:t>
            </a:r>
            <a:r>
              <a:rPr lang="hr-HR" dirty="0" err="1" smtClean="0"/>
              <a:t>disorders</a:t>
            </a:r>
            <a:r>
              <a:rPr lang="hr-HR" dirty="0" smtClean="0"/>
              <a:t> (</a:t>
            </a: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autism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developmental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TYPES OF DISABILITY</a:t>
            </a:r>
          </a:p>
          <a:p>
            <a:endParaRPr lang="hr-HR" dirty="0" smtClean="0"/>
          </a:p>
          <a:p>
            <a:r>
              <a:rPr lang="hr-HR" dirty="0" smtClean="0"/>
              <a:t>congenital</a:t>
            </a:r>
          </a:p>
          <a:p>
            <a:pPr lvl="1"/>
            <a:r>
              <a:rPr lang="hr-HR" dirty="0" smtClean="0"/>
              <a:t>one with which the person is born</a:t>
            </a:r>
          </a:p>
          <a:p>
            <a:r>
              <a:rPr lang="hr-HR" dirty="0" smtClean="0"/>
              <a:t>acquired</a:t>
            </a:r>
          </a:p>
          <a:p>
            <a:pPr lvl="1"/>
            <a:r>
              <a:rPr lang="hr-HR" dirty="0" err="1" smtClean="0"/>
              <a:t>resulting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illness</a:t>
            </a:r>
            <a:r>
              <a:rPr lang="hr-HR" dirty="0" smtClean="0"/>
              <a:t> or </a:t>
            </a:r>
            <a:r>
              <a:rPr lang="hr-HR" dirty="0" err="1" smtClean="0"/>
              <a:t>injury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WHAT CAN BE AFFECTED BY THE DISABILITY:</a:t>
            </a:r>
          </a:p>
          <a:p>
            <a:endParaRPr lang="hr-HR" dirty="0" smtClean="0"/>
          </a:p>
          <a:p>
            <a:r>
              <a:rPr lang="hr-HR" dirty="0" smtClean="0"/>
              <a:t>learning abilities</a:t>
            </a:r>
          </a:p>
          <a:p>
            <a:r>
              <a:rPr lang="hr-HR" dirty="0" smtClean="0"/>
              <a:t>communication</a:t>
            </a:r>
          </a:p>
          <a:p>
            <a:r>
              <a:rPr lang="hr-HR" dirty="0" smtClean="0"/>
              <a:t>physical mobility, self-care, domestic life</a:t>
            </a:r>
          </a:p>
          <a:p>
            <a:r>
              <a:rPr lang="hr-HR" dirty="0" smtClean="0"/>
              <a:t>social life</a:t>
            </a:r>
          </a:p>
          <a:p>
            <a:r>
              <a:rPr lang="hr-HR" dirty="0" smtClean="0"/>
              <a:t>employment</a:t>
            </a:r>
          </a:p>
          <a:p>
            <a:r>
              <a:rPr lang="hr-HR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MEDICAL POINT OF VIEW</a:t>
            </a:r>
          </a:p>
          <a:p>
            <a:r>
              <a:rPr lang="hr-HR" dirty="0" smtClean="0"/>
              <a:t>seen as a medical problem</a:t>
            </a:r>
          </a:p>
          <a:p>
            <a:r>
              <a:rPr lang="hr-HR" dirty="0" smtClean="0"/>
              <a:t>oriented towards managing the disability and finding a cure/treatment</a:t>
            </a:r>
          </a:p>
          <a:p>
            <a:pPr>
              <a:buNone/>
            </a:pPr>
            <a:r>
              <a:rPr lang="hr-HR" dirty="0" smtClean="0"/>
              <a:t>SOCIAL WORK POINT OF VIEW</a:t>
            </a:r>
          </a:p>
          <a:p>
            <a:r>
              <a:rPr lang="hr-HR" dirty="0" smtClean="0"/>
              <a:t>seen as a social problem</a:t>
            </a:r>
          </a:p>
          <a:p>
            <a:r>
              <a:rPr lang="hr-HR" dirty="0" smtClean="0"/>
              <a:t>oriented towards the integration of the disabled person in the society</a:t>
            </a:r>
          </a:p>
          <a:p>
            <a:r>
              <a:rPr lang="hr-HR" dirty="0" smtClean="0"/>
              <a:t>social inclusion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Read paragraph 1 of the text on page 57</a:t>
            </a:r>
          </a:p>
          <a:p>
            <a:endParaRPr lang="hr-HR" dirty="0" smtClean="0"/>
          </a:p>
          <a:p>
            <a:r>
              <a:rPr lang="hr-HR" dirty="0" smtClean="0"/>
              <a:t>What are the statistics regarding people with disabilities in Britain?</a:t>
            </a:r>
          </a:p>
          <a:p>
            <a:r>
              <a:rPr lang="hr-HR" dirty="0" smtClean="0"/>
              <a:t>Where do some of them live?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sort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services</a:t>
            </a:r>
            <a:r>
              <a:rPr lang="hr-HR" dirty="0" smtClean="0"/>
              <a:t> are </a:t>
            </a:r>
            <a:r>
              <a:rPr lang="hr-HR" dirty="0" err="1" smtClean="0"/>
              <a:t>provided</a:t>
            </a:r>
            <a:r>
              <a:rPr lang="hr-HR" dirty="0" smtClean="0"/>
              <a:t> for </a:t>
            </a:r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?</a:t>
            </a:r>
          </a:p>
          <a:p>
            <a:r>
              <a:rPr lang="hr-HR" dirty="0" smtClean="0"/>
              <a:t>What is respite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Read paragraphs 2&amp;3</a:t>
            </a:r>
          </a:p>
          <a:p>
            <a:endParaRPr lang="hr-HR" dirty="0" smtClean="0"/>
          </a:p>
          <a:p>
            <a:r>
              <a:rPr lang="hr-HR" dirty="0" smtClean="0"/>
              <a:t>What is the task of the local social services?</a:t>
            </a:r>
          </a:p>
          <a:p>
            <a:r>
              <a:rPr lang="hr-HR" dirty="0" smtClean="0"/>
              <a:t>What is specially-designed housing?</a:t>
            </a:r>
          </a:p>
          <a:p>
            <a:r>
              <a:rPr lang="hr-HR" dirty="0" smtClean="0"/>
              <a:t>What is the purpose of home adaptations?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HOUSING ADAPTATIONS</a:t>
            </a:r>
          </a:p>
          <a:p>
            <a:r>
              <a:rPr lang="hr-HR" dirty="0" smtClean="0"/>
              <a:t>local social services provide both financial and advisory assistance in implementing housing adaptations</a:t>
            </a:r>
          </a:p>
          <a:p>
            <a:r>
              <a:rPr lang="hr-HR" dirty="0" smtClean="0"/>
              <a:t>depending on the financial situation of the applicant, both refundable and non-refundable loans available</a:t>
            </a:r>
          </a:p>
          <a:p>
            <a:r>
              <a:rPr lang="hr-HR" dirty="0" smtClean="0"/>
              <a:t>referrals to home improvement agencies and contractors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EMPLOYMENT ASSISTANCE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b="1" dirty="0" smtClean="0"/>
              <a:t>Job </a:t>
            </a:r>
            <a:r>
              <a:rPr lang="hr-HR" b="1" dirty="0" err="1" smtClean="0"/>
              <a:t>Centres</a:t>
            </a:r>
            <a:r>
              <a:rPr lang="hr-HR" b="1" dirty="0" smtClean="0"/>
              <a:t> </a:t>
            </a:r>
            <a:r>
              <a:rPr lang="hr-HR" dirty="0" smtClean="0"/>
              <a:t>– provide services for the disabled</a:t>
            </a:r>
          </a:p>
          <a:p>
            <a:r>
              <a:rPr lang="hr-HR" dirty="0" smtClean="0"/>
              <a:t>job orientation and assessment of abilities, skills and knowledge</a:t>
            </a:r>
          </a:p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Disability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Employment Adviser </a:t>
            </a:r>
            <a:r>
              <a:rPr lang="hr-HR" dirty="0" smtClean="0"/>
              <a:t>(DEA)</a:t>
            </a:r>
          </a:p>
          <a:p>
            <a:r>
              <a:rPr lang="hr-HR" dirty="0" err="1" smtClean="0"/>
              <a:t>facilitates</a:t>
            </a:r>
            <a:r>
              <a:rPr lang="hr-HR" dirty="0" smtClean="0"/>
              <a:t> finding a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Revision of the </a:t>
            </a:r>
            <a:r>
              <a:rPr lang="hr-HR" sz="2800" dirty="0" err="1" smtClean="0"/>
              <a:t>last</a:t>
            </a:r>
            <a:r>
              <a:rPr lang="hr-HR" sz="2800" dirty="0" smtClean="0"/>
              <a:t> </a:t>
            </a:r>
            <a:r>
              <a:rPr lang="hr-HR" sz="2800" dirty="0" err="1" smtClean="0"/>
              <a:t>session</a:t>
            </a:r>
            <a:endParaRPr lang="hr-HR" sz="2800" dirty="0"/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err="1" smtClean="0"/>
              <a:t>Disabled</a:t>
            </a:r>
            <a:r>
              <a:rPr lang="hr-HR" sz="2800" dirty="0" smtClean="0"/>
              <a:t> </a:t>
            </a:r>
            <a:r>
              <a:rPr lang="hr-HR" sz="2800" dirty="0" err="1" smtClean="0"/>
              <a:t>People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Disability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Adviser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points out the benefits of being employed</a:t>
            </a:r>
          </a:p>
          <a:p>
            <a:pPr lvl="1"/>
            <a:r>
              <a:rPr lang="hr-HR" dirty="0" smtClean="0"/>
              <a:t>helps focus on the person’s ability to work</a:t>
            </a:r>
          </a:p>
          <a:p>
            <a:pPr lvl="1"/>
            <a:r>
              <a:rPr lang="hr-HR" dirty="0" smtClean="0"/>
              <a:t>helps work out a personal action plan in order to find a desirable job</a:t>
            </a:r>
          </a:p>
          <a:p>
            <a:pPr lvl="1"/>
            <a:r>
              <a:rPr lang="hr-HR" dirty="0" smtClean="0"/>
              <a:t>tells the person about the (financial) support available</a:t>
            </a:r>
          </a:p>
          <a:p>
            <a:pPr lvl="1"/>
            <a:r>
              <a:rPr lang="hr-HR" dirty="0" smtClean="0"/>
              <a:t>presents available job opportunities matching their abilities and wishes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DISABILITY DISCRIMINATION ACT, 1995</a:t>
            </a:r>
          </a:p>
          <a:p>
            <a:pPr>
              <a:buNone/>
            </a:pPr>
            <a:r>
              <a:rPr lang="hr-HR" dirty="0" smtClean="0"/>
              <a:t>Read the rest of the text</a:t>
            </a:r>
          </a:p>
          <a:p>
            <a:r>
              <a:rPr lang="hr-HR" dirty="0" smtClean="0"/>
              <a:t>Summarize the main points of the provisions cited in the text and elaborate on their application and importance</a:t>
            </a:r>
          </a:p>
          <a:p>
            <a:endParaRPr lang="hr-HR" dirty="0" smtClean="0"/>
          </a:p>
          <a:p>
            <a:r>
              <a:rPr lang="hr-HR" dirty="0" smtClean="0"/>
              <a:t>Who has been responsible for the disability issues in the UK since 1997?</a:t>
            </a:r>
          </a:p>
          <a:p>
            <a:r>
              <a:rPr lang="hr-HR" dirty="0" smtClean="0"/>
              <a:t>Why is this change important?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ACT, 2010</a:t>
            </a:r>
          </a:p>
          <a:p>
            <a:pPr>
              <a:buNone/>
            </a:pPr>
            <a:r>
              <a:rPr lang="hr-HR" dirty="0" smtClean="0"/>
              <a:t>Provides protection for people with disabilities in the areas of:</a:t>
            </a:r>
          </a:p>
          <a:p>
            <a:r>
              <a:rPr lang="hr-HR" dirty="0" smtClean="0"/>
              <a:t>employment</a:t>
            </a:r>
          </a:p>
          <a:p>
            <a:r>
              <a:rPr lang="hr-HR" dirty="0" smtClean="0"/>
              <a:t>education</a:t>
            </a:r>
          </a:p>
          <a:p>
            <a:r>
              <a:rPr lang="hr-HR" dirty="0" smtClean="0"/>
              <a:t>access to goods, services and facilities</a:t>
            </a:r>
          </a:p>
          <a:p>
            <a:r>
              <a:rPr lang="hr-HR" dirty="0" smtClean="0"/>
              <a:t>buying and renting land or property</a:t>
            </a:r>
          </a:p>
          <a:p>
            <a:r>
              <a:rPr lang="hr-HR" dirty="0" smtClean="0"/>
              <a:t>functions of public bodies (e.g. issuing of licences)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ACT, 2010</a:t>
            </a:r>
          </a:p>
          <a:p>
            <a:endParaRPr lang="hr-HR" dirty="0" smtClean="0"/>
          </a:p>
          <a:p>
            <a:r>
              <a:rPr lang="hr-HR" dirty="0" smtClean="0"/>
              <a:t>the Act also includes provisions protecting people connected to disabled persons against discrimination (e.g. carers, members of family)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Britain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DISABILITY </a:t>
            </a:r>
            <a:r>
              <a:rPr lang="hr-HR" dirty="0" smtClean="0"/>
              <a:t>(under EQUALITY ACT)</a:t>
            </a:r>
          </a:p>
          <a:p>
            <a:r>
              <a:rPr lang="hr-HR" dirty="0" smtClean="0"/>
              <a:t>a person has a disability if:</a:t>
            </a:r>
          </a:p>
          <a:p>
            <a:pPr lvl="1"/>
            <a:r>
              <a:rPr lang="hr-HR" dirty="0" smtClean="0"/>
              <a:t>they have a physical or mental impairment</a:t>
            </a:r>
          </a:p>
          <a:p>
            <a:pPr lvl="1"/>
            <a:r>
              <a:rPr lang="hr-HR" dirty="0" smtClean="0"/>
              <a:t>the impairment has a substantial and long-term adverse effect on their ability to perform day-to-day activities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persons with progressive diseases also included (cancer, multiple sclerosis, HIV)</a:t>
            </a:r>
          </a:p>
          <a:p>
            <a:r>
              <a:rPr lang="hr-HR" dirty="0" smtClean="0"/>
              <a:t>excludes people with addictions to non-prescribed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Disabled People in Croatia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Read and translate the text on p. 59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</a:t>
            </a:r>
            <a:r>
              <a:rPr lang="hr-HR" dirty="0" smtClean="0"/>
              <a:t> on p. 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for your attention!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Social Care and Community Work</a:t>
            </a:r>
          </a:p>
          <a:p>
            <a:pPr algn="ctr"/>
            <a:r>
              <a:rPr lang="hr-HR" dirty="0" smtClean="0"/>
              <a:t>Questions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is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definition</a:t>
            </a:r>
            <a:r>
              <a:rPr lang="hr-HR" sz="3200" dirty="0" smtClean="0"/>
              <a:t> 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en-US" sz="3200" dirty="0" smtClean="0"/>
              <a:t>social work?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is empowerment?</a:t>
            </a:r>
            <a:endParaRPr lang="hr-HR" sz="32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3200" dirty="0" smtClean="0"/>
              <a:t>Name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comment</a:t>
            </a:r>
            <a:r>
              <a:rPr lang="hr-HR" sz="3200" dirty="0" smtClean="0"/>
              <a:t> on some </a:t>
            </a:r>
            <a:r>
              <a:rPr lang="hr-HR" sz="3200" dirty="0" err="1" smtClean="0"/>
              <a:t>professions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area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social</a:t>
            </a:r>
            <a:r>
              <a:rPr lang="hr-HR" sz="3200" dirty="0" smtClean="0"/>
              <a:t> </a:t>
            </a:r>
            <a:r>
              <a:rPr lang="hr-HR" sz="3200" dirty="0" err="1" smtClean="0"/>
              <a:t>work</a:t>
            </a:r>
            <a:r>
              <a:rPr lang="hr-HR" sz="3200" dirty="0" smtClean="0"/>
              <a:t>!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r-HR" sz="3200" dirty="0" smtClean="0"/>
              <a:t>Name some </a:t>
            </a:r>
            <a:r>
              <a:rPr lang="en-US" sz="3200" dirty="0" smtClean="0"/>
              <a:t>values of social work</a:t>
            </a:r>
            <a:r>
              <a:rPr lang="hr-HR" sz="3200" dirty="0" smtClean="0"/>
              <a:t>!</a:t>
            </a:r>
            <a:endParaRPr lang="en-US" sz="32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– Social Work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do you know about the scope of social work in Europe?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are social workers usually involved in in the UK?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does a school social worker do?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is statutory social work?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200" dirty="0" smtClean="0"/>
              <a:t>What specialist social work positions have developed in Germany and France and why?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Social Support Services in Europe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  <a:buNone/>
            </a:pPr>
            <a:r>
              <a:rPr lang="hr-HR" sz="2800" dirty="0" smtClean="0"/>
              <a:t>I</a:t>
            </a:r>
            <a:r>
              <a:rPr lang="en-US" sz="2800" dirty="0" smtClean="0"/>
              <a:t>n schools, social workers often serve as </a:t>
            </a:r>
            <a:r>
              <a:rPr lang="en-US" sz="2800" u="sng" dirty="0" smtClean="0"/>
              <a:t>the link between students' families and the school</a:t>
            </a:r>
            <a:r>
              <a:rPr lang="hr-HR" sz="2800" dirty="0" smtClean="0"/>
              <a:t> (1). They</a:t>
            </a:r>
            <a:r>
              <a:rPr lang="en-US" sz="2800" dirty="0" smtClean="0"/>
              <a:t> work with </a:t>
            </a:r>
            <a:r>
              <a:rPr lang="en-US" sz="2800" u="sng" dirty="0" smtClean="0"/>
              <a:t>parents, guardians, teachers, and other school officials</a:t>
            </a:r>
            <a:r>
              <a:rPr lang="en-US" sz="2800" dirty="0" smtClean="0"/>
              <a:t> </a:t>
            </a:r>
            <a:r>
              <a:rPr lang="hr-HR" sz="2800" dirty="0" smtClean="0"/>
              <a:t>(2) </a:t>
            </a:r>
            <a:r>
              <a:rPr lang="en-US" sz="2800" dirty="0" smtClean="0"/>
              <a:t>to ensure that students reach </a:t>
            </a:r>
            <a:r>
              <a:rPr lang="en-US" sz="2800" u="sng" dirty="0" smtClean="0"/>
              <a:t>their academic and personal potential</a:t>
            </a:r>
            <a:r>
              <a:rPr lang="hr-HR" sz="2800" dirty="0" smtClean="0"/>
              <a:t> (3)</a:t>
            </a:r>
            <a:r>
              <a:rPr lang="en-US" sz="2800" dirty="0" smtClean="0"/>
              <a:t>. They also assist </a:t>
            </a:r>
            <a:r>
              <a:rPr lang="en-US" sz="2800" u="sng" dirty="0" smtClean="0"/>
              <a:t>students</a:t>
            </a:r>
            <a:r>
              <a:rPr lang="en-US" sz="2800" dirty="0" smtClean="0"/>
              <a:t> </a:t>
            </a:r>
            <a:r>
              <a:rPr lang="hr-HR" sz="2800" dirty="0" smtClean="0"/>
              <a:t>(4) </a:t>
            </a:r>
            <a:r>
              <a:rPr lang="en-US" sz="2800" dirty="0" smtClean="0"/>
              <a:t>in dealing with stress or </a:t>
            </a:r>
            <a:r>
              <a:rPr lang="en-US" sz="2800" u="sng" dirty="0" smtClean="0"/>
              <a:t>emotional</a:t>
            </a:r>
            <a:r>
              <a:rPr lang="en-US" sz="2800" dirty="0" smtClean="0"/>
              <a:t> </a:t>
            </a:r>
            <a:r>
              <a:rPr lang="hr-HR" sz="2800" dirty="0" smtClean="0"/>
              <a:t>(5) </a:t>
            </a:r>
            <a:r>
              <a:rPr lang="en-US" sz="2800" dirty="0" smtClean="0"/>
              <a:t>problems. </a:t>
            </a:r>
            <a:r>
              <a:rPr lang="en-US" sz="2800" u="sng" dirty="0" smtClean="0"/>
              <a:t>Many school social workers</a:t>
            </a:r>
            <a:r>
              <a:rPr lang="en-US" sz="2800" dirty="0" smtClean="0"/>
              <a:t> </a:t>
            </a:r>
            <a:r>
              <a:rPr lang="hr-HR" sz="2800" dirty="0" smtClean="0"/>
              <a:t>(6) </a:t>
            </a:r>
            <a:r>
              <a:rPr lang="en-US" sz="2800" dirty="0" smtClean="0"/>
              <a:t>work directly with children with disabilities and their families.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 social workers often serve as?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 do they work with?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 they ensure that students reach?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 do they also assist?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kind of problems do students deal with?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Who works directly with children with </a:t>
            </a:r>
            <a:r>
              <a:rPr lang="en-US" sz="2800" dirty="0" err="1" smtClean="0"/>
              <a:t>disabilites</a:t>
            </a:r>
            <a:r>
              <a:rPr lang="en-US" sz="2800" dirty="0" smtClean="0"/>
              <a:t> and their families?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  <a:buNone/>
            </a:pPr>
            <a:r>
              <a:rPr lang="en-US" sz="2800" dirty="0" smtClean="0"/>
              <a:t>In addition, they address problems </a:t>
            </a:r>
            <a:r>
              <a:rPr lang="en-US" sz="2800" u="sng" dirty="0" smtClean="0"/>
              <a:t>such as misbehavior, truancy, teenage pregnancy, and drug and alcohol problems</a:t>
            </a:r>
            <a:r>
              <a:rPr lang="hr-HR" sz="2800" dirty="0" smtClean="0"/>
              <a:t> (7). They </a:t>
            </a:r>
            <a:r>
              <a:rPr lang="en-US" sz="2800" dirty="0" smtClean="0"/>
              <a:t>advise teachers on </a:t>
            </a:r>
            <a:r>
              <a:rPr lang="en-US" sz="2800" u="sng" dirty="0" smtClean="0"/>
              <a:t>how to cope with difficult students</a:t>
            </a:r>
            <a:r>
              <a:rPr lang="hr-HR" sz="2800" dirty="0" smtClean="0"/>
              <a:t> (8)</a:t>
            </a:r>
            <a:r>
              <a:rPr lang="en-US" sz="2800" dirty="0" smtClean="0"/>
              <a:t>. School social workers may </a:t>
            </a:r>
            <a:r>
              <a:rPr lang="en-US" sz="2800" u="sng" dirty="0" smtClean="0"/>
              <a:t>teach workshops</a:t>
            </a:r>
            <a:r>
              <a:rPr lang="en-US" sz="2800" dirty="0" smtClean="0"/>
              <a:t> </a:t>
            </a:r>
            <a:r>
              <a:rPr lang="hr-HR" sz="2800" dirty="0" smtClean="0"/>
              <a:t>(9) </a:t>
            </a:r>
            <a:r>
              <a:rPr lang="en-US" sz="2800" dirty="0" smtClean="0"/>
              <a:t>to </a:t>
            </a:r>
            <a:r>
              <a:rPr lang="en-US" sz="2800" u="sng" dirty="0" smtClean="0"/>
              <a:t>entire classes</a:t>
            </a:r>
            <a:r>
              <a:rPr lang="en-US" sz="2800" dirty="0" smtClean="0"/>
              <a:t> </a:t>
            </a:r>
            <a:r>
              <a:rPr lang="hr-HR" sz="2800" dirty="0" smtClean="0"/>
              <a:t>(10) </a:t>
            </a:r>
            <a:r>
              <a:rPr lang="en-US" sz="2800" dirty="0" smtClean="0"/>
              <a:t>on topics like </a:t>
            </a:r>
            <a:r>
              <a:rPr lang="en-US" sz="2800" u="sng" dirty="0" smtClean="0"/>
              <a:t>conflict resolution</a:t>
            </a:r>
            <a:r>
              <a:rPr lang="hr-HR" sz="2800" dirty="0" smtClean="0"/>
              <a:t> (11)</a:t>
            </a:r>
            <a:r>
              <a:rPr lang="en-US" sz="2800" dirty="0" smtClean="0"/>
              <a:t>.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endParaRPr lang="hr-HR" sz="28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What problems do they address?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What do they advise teachers on?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What may they do?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Who may they teach workshops to?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2800" dirty="0" smtClean="0"/>
              <a:t>What </a:t>
            </a:r>
            <a:r>
              <a:rPr lang="hr-HR" sz="2800" dirty="0" err="1" smtClean="0"/>
              <a:t>kind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en-US" sz="2800" dirty="0" smtClean="0"/>
              <a:t>topics </a:t>
            </a:r>
            <a:r>
              <a:rPr lang="hr-HR" sz="2800" dirty="0" err="1" smtClean="0"/>
              <a:t>may</a:t>
            </a:r>
            <a:r>
              <a:rPr lang="hr-HR" sz="2800" dirty="0" smtClean="0"/>
              <a:t> </a:t>
            </a:r>
            <a:r>
              <a:rPr lang="en-US" sz="2800" dirty="0" smtClean="0"/>
              <a:t>they teach workshops on?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4759</TotalTime>
  <Words>948</Words>
  <Application>Microsoft Office PowerPoint</Application>
  <PresentationFormat>On-screen Show (4:3)</PresentationFormat>
  <Paragraphs>159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Flow</vt:lpstr>
      <vt:lpstr>English for Social Workers II session 8, 8 dec 2014</vt:lpstr>
      <vt:lpstr>Today’s session</vt:lpstr>
      <vt:lpstr>Revision of the last session</vt:lpstr>
      <vt:lpstr>Revision – Social Work</vt:lpstr>
      <vt:lpstr>Social Support Services in Europe</vt:lpstr>
      <vt:lpstr>Questions</vt:lpstr>
      <vt:lpstr>Questions</vt:lpstr>
      <vt:lpstr>Questions</vt:lpstr>
      <vt:lpstr>Questions</vt:lpstr>
      <vt:lpstr>Disabled People</vt:lpstr>
      <vt:lpstr>Disabled People</vt:lpstr>
      <vt:lpstr>Disabled People</vt:lpstr>
      <vt:lpstr>Disabled People</vt:lpstr>
      <vt:lpstr>Disabled People</vt:lpstr>
      <vt:lpstr>Disabled People</vt:lpstr>
      <vt:lpstr>Disabled People in Britain</vt:lpstr>
      <vt:lpstr>Disabled People in Britain</vt:lpstr>
      <vt:lpstr>Disabled People in Britain</vt:lpstr>
      <vt:lpstr>Disabled People in Britain</vt:lpstr>
      <vt:lpstr>Disabled People in Britain</vt:lpstr>
      <vt:lpstr>Disabled People in Britain</vt:lpstr>
      <vt:lpstr>Disabled People in Britain</vt:lpstr>
      <vt:lpstr>Disabled People in Britain</vt:lpstr>
      <vt:lpstr>Disabled People in Britain</vt:lpstr>
      <vt:lpstr>Disabled People in Croatia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363</cp:revision>
  <dcterms:created xsi:type="dcterms:W3CDTF">2009-10-01T14:38:00Z</dcterms:created>
  <dcterms:modified xsi:type="dcterms:W3CDTF">2014-12-11T12:45:46Z</dcterms:modified>
</cp:coreProperties>
</file>