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handoutMasterIdLst>
    <p:handoutMasterId r:id="rId19"/>
  </p:handoutMasterIdLst>
  <p:sldIdLst>
    <p:sldId id="515" r:id="rId2"/>
    <p:sldId id="330" r:id="rId3"/>
    <p:sldId id="304" r:id="rId4"/>
    <p:sldId id="461" r:id="rId5"/>
    <p:sldId id="512" r:id="rId6"/>
    <p:sldId id="513" r:id="rId7"/>
    <p:sldId id="514" r:id="rId8"/>
    <p:sldId id="500" r:id="rId9"/>
    <p:sldId id="474" r:id="rId10"/>
    <p:sldId id="501" r:id="rId11"/>
    <p:sldId id="486" r:id="rId12"/>
    <p:sldId id="487" r:id="rId13"/>
    <p:sldId id="511" r:id="rId14"/>
    <p:sldId id="506" r:id="rId15"/>
    <p:sldId id="507" r:id="rId16"/>
    <p:sldId id="509" r:id="rId17"/>
    <p:sldId id="407" r:id="rId18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618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BC8AA4-3704-4F29-B31E-1B28578A2392}" type="datetimeFigureOut">
              <a:rPr lang="hr-HR" smtClean="0"/>
              <a:pPr/>
              <a:t>22.12.2014.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49B6AB-71AF-4FBD-BE05-440BAABEACE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678080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54808-A5D6-4532-9AD6-81116BAB422B}" type="datetimeFigureOut">
              <a:rPr lang="sr-Latn-CS"/>
              <a:pPr>
                <a:defRPr/>
              </a:pPr>
              <a:t>22.12.2014.</a:t>
            </a:fld>
            <a:endParaRPr lang="hr-HR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3F840-D2F4-42C8-8DF2-B5C57689901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E6A83-3B28-4D22-A5AB-28697F598CE9}" type="datetimeFigureOut">
              <a:rPr lang="sr-Latn-CS"/>
              <a:pPr>
                <a:defRPr/>
              </a:pPr>
              <a:t>22.12.2014.</a:t>
            </a:fld>
            <a:endParaRPr lang="hr-H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1A0DC-DF36-4184-9F4C-7CE600D9444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EA3A2-B10F-48F7-A016-3B37A8EB597B}" type="datetimeFigureOut">
              <a:rPr lang="sr-Latn-CS"/>
              <a:pPr>
                <a:defRPr/>
              </a:pPr>
              <a:t>22.12.2014.</a:t>
            </a:fld>
            <a:endParaRPr lang="hr-H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AFFAC-7992-444A-A3D6-24C6F1A2EA5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1CABC-0365-4848-B4E0-9DB88A826E7D}" type="datetimeFigureOut">
              <a:rPr lang="sr-Latn-CS"/>
              <a:pPr>
                <a:defRPr/>
              </a:pPr>
              <a:t>22.12.2014.</a:t>
            </a:fld>
            <a:endParaRPr lang="hr-H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85461-1D38-4165-9C9A-7D0A5AD214A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623AC-2828-4CAA-91A1-BFA2A62E3DD2}" type="datetimeFigureOut">
              <a:rPr lang="sr-Latn-CS"/>
              <a:pPr>
                <a:defRPr/>
              </a:pPr>
              <a:t>22.12.2014.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CF23B-15BB-42A0-BA41-89B53FCC96D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AD3C4-E0F7-4154-B841-1D842E87AFF5}" type="datetimeFigureOut">
              <a:rPr lang="sr-Latn-CS"/>
              <a:pPr>
                <a:defRPr/>
              </a:pPr>
              <a:t>22.12.2014.</a:t>
            </a:fld>
            <a:endParaRPr lang="hr-HR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867A9-8FDE-4052-9B68-7A9539D87F7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5C3E0-4182-421C-B6E7-1EACBE47CF42}" type="datetimeFigureOut">
              <a:rPr lang="sr-Latn-CS"/>
              <a:pPr>
                <a:defRPr/>
              </a:pPr>
              <a:t>22.12.2014.</a:t>
            </a:fld>
            <a:endParaRPr lang="hr-HR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3687E-F94C-4B8C-8F99-8ACCA1F8A00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45216-69D5-466D-A0EC-C4A18B51CF49}" type="datetimeFigureOut">
              <a:rPr lang="sr-Latn-CS"/>
              <a:pPr>
                <a:defRPr/>
              </a:pPr>
              <a:t>22.12.2014.</a:t>
            </a:fld>
            <a:endParaRPr lang="hr-HR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1B92F-A38A-4F6F-B00C-DCE0CAE3756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75027-2743-48CE-9B57-277404A56603}" type="datetimeFigureOut">
              <a:rPr lang="sr-Latn-CS"/>
              <a:pPr>
                <a:defRPr/>
              </a:pPr>
              <a:t>22.12.2014.</a:t>
            </a:fld>
            <a:endParaRPr lang="hr-HR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FA12A-E5C9-4F93-97E7-63AFA8FC3DE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4167A-B5EA-48C6-92DD-64EC8839E114}" type="datetimeFigureOut">
              <a:rPr lang="sr-Latn-CS"/>
              <a:pPr>
                <a:defRPr/>
              </a:pPr>
              <a:t>22.12.2014.</a:t>
            </a:fld>
            <a:endParaRPr lang="hr-HR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53BB3-3B11-41B0-9DC6-03015FFAB31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C808A-A9B4-4C8D-AB02-2C780214435F}" type="datetimeFigureOut">
              <a:rPr lang="sr-Latn-CS"/>
              <a:pPr>
                <a:defRPr/>
              </a:pPr>
              <a:t>22.12.2014.</a:t>
            </a:fld>
            <a:endParaRPr lang="hr-HR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E4E4E-B334-46B2-8E1B-2209BE85531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2065FFD-40E3-4103-B34A-4F74A08A0271}" type="datetimeFigureOut">
              <a:rPr lang="sr-Latn-CS"/>
              <a:pPr>
                <a:defRPr/>
              </a:pPr>
              <a:t>22.12.2014.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D7E915-9B7F-4615-80C6-6B6698E8190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13" r:id="rId2"/>
    <p:sldLayoutId id="2147483822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23" r:id="rId9"/>
    <p:sldLayoutId id="2147483819" r:id="rId10"/>
    <p:sldLayoutId id="214748382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iljen.matijasevic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/>
              <a:t>English for social workers II</a:t>
            </a:r>
            <a:br>
              <a:rPr lang="hr-HR" dirty="0" smtClean="0"/>
            </a:br>
            <a:r>
              <a:rPr lang="hr-HR" sz="4000" dirty="0" err="1" smtClean="0"/>
              <a:t>session</a:t>
            </a:r>
            <a:r>
              <a:rPr lang="hr-HR" sz="4000" smtClean="0"/>
              <a:t> 10, 22 </a:t>
            </a:r>
            <a:r>
              <a:rPr lang="hr-HR" sz="4000" dirty="0" err="1" smtClean="0"/>
              <a:t>dec</a:t>
            </a:r>
            <a:r>
              <a:rPr lang="hr-HR" sz="4000" dirty="0" smtClean="0"/>
              <a:t> 2014</a:t>
            </a:r>
            <a:endParaRPr lang="hr-HR" dirty="0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>
              <a:lnSpc>
                <a:spcPct val="80000"/>
              </a:lnSpc>
            </a:pPr>
            <a:endParaRPr lang="hr-HR" sz="2200" dirty="0" smtClean="0"/>
          </a:p>
          <a:p>
            <a:pPr marR="0" eaLnBrk="1" hangingPunct="1">
              <a:lnSpc>
                <a:spcPct val="80000"/>
              </a:lnSpc>
            </a:pPr>
            <a:r>
              <a:rPr lang="hr-HR" sz="2200" dirty="0" smtClean="0"/>
              <a:t>Miljen Matijašević</a:t>
            </a:r>
          </a:p>
          <a:p>
            <a:pPr marR="0" eaLnBrk="1" hangingPunct="1">
              <a:lnSpc>
                <a:spcPct val="80000"/>
              </a:lnSpc>
            </a:pPr>
            <a:r>
              <a:rPr lang="hr-HR" sz="2200" dirty="0" smtClean="0"/>
              <a:t>E-mail: </a:t>
            </a:r>
            <a:r>
              <a:rPr lang="hr-HR" sz="2200" dirty="0" err="1" smtClean="0">
                <a:hlinkClick r:id="rId2"/>
              </a:rPr>
              <a:t>miljen.matijasevic</a:t>
            </a:r>
            <a:r>
              <a:rPr lang="hr-HR" sz="2200" dirty="0" smtClean="0">
                <a:hlinkClick r:id="rId2"/>
              </a:rPr>
              <a:t>@</a:t>
            </a:r>
            <a:r>
              <a:rPr lang="hr-HR" sz="2200" dirty="0" err="1" smtClean="0">
                <a:hlinkClick r:id="rId2"/>
              </a:rPr>
              <a:t>gmail.com</a:t>
            </a:r>
            <a:endParaRPr lang="hr-HR" sz="2200" dirty="0" smtClean="0"/>
          </a:p>
          <a:p>
            <a:pPr marR="0" eaLnBrk="1" hangingPunct="1">
              <a:lnSpc>
                <a:spcPct val="80000"/>
              </a:lnSpc>
            </a:pPr>
            <a:r>
              <a:rPr lang="hr-HR" sz="2200" dirty="0" smtClean="0"/>
              <a:t>Office: G10, room 6 (1st floor)</a:t>
            </a:r>
          </a:p>
          <a:p>
            <a:pPr marR="0" eaLnBrk="1" hangingPunct="1">
              <a:lnSpc>
                <a:spcPct val="80000"/>
              </a:lnSpc>
            </a:pPr>
            <a:r>
              <a:rPr lang="hr-HR" sz="2200" dirty="0" err="1" smtClean="0"/>
              <a:t>Tue</a:t>
            </a:r>
            <a:r>
              <a:rPr lang="hr-HR" sz="2200" dirty="0" smtClean="0"/>
              <a:t>, 15:30-16:30</a:t>
            </a:r>
          </a:p>
          <a:p>
            <a:pPr marR="0" eaLnBrk="1" hangingPunct="1">
              <a:lnSpc>
                <a:spcPct val="80000"/>
              </a:lnSpc>
            </a:pPr>
            <a:endParaRPr lang="hr-HR" sz="2200" dirty="0" smtClean="0"/>
          </a:p>
        </p:txBody>
      </p:sp>
    </p:spTree>
    <p:extLst>
      <p:ext uri="{BB962C8B-B14F-4D97-AF65-F5344CB8AC3E}">
        <p14:creationId xmlns:p14="http://schemas.microsoft.com/office/powerpoint/2010/main" val="255813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Child Welfare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READ THE REST OF THE TEXT AND ANSWER THE FOLLOWING QUESTIONS</a:t>
            </a:r>
          </a:p>
          <a:p>
            <a:pPr>
              <a:buNone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What does the Children Act provide?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How are “children in need” defined in the Act?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What children-related social services are outlined in the last paragraph?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The Children Act 1989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amended in 2004</a:t>
            </a:r>
          </a:p>
          <a:p>
            <a:r>
              <a:rPr lang="hr-HR" dirty="0" smtClean="0"/>
              <a:t>facilitates the promotion and safeguarding of children’s interests at the local level</a:t>
            </a:r>
          </a:p>
          <a:p>
            <a:r>
              <a:rPr lang="hr-HR" dirty="0" smtClean="0"/>
              <a:t>brings together different professionals</a:t>
            </a:r>
          </a:p>
          <a:p>
            <a:r>
              <a:rPr lang="hr-HR" dirty="0" smtClean="0"/>
              <a:t>a child-centered approach</a:t>
            </a:r>
          </a:p>
          <a:p>
            <a:r>
              <a:rPr lang="hr-HR" dirty="0" smtClean="0"/>
              <a:t>integrates services and information in order to facilitate quick and effective interventions</a:t>
            </a:r>
          </a:p>
          <a:p>
            <a:r>
              <a:rPr lang="hr-HR" dirty="0" smtClean="0"/>
              <a:t>any professional suspecting child abuse must report it</a:t>
            </a:r>
          </a:p>
          <a:p>
            <a:endParaRPr lang="hr-HR" dirty="0" smtClean="0"/>
          </a:p>
          <a:p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Child Protection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according to the Children Act – the interests of the child are paramount</a:t>
            </a:r>
          </a:p>
          <a:p>
            <a:r>
              <a:rPr lang="hr-HR" dirty="0" smtClean="0"/>
              <a:t>when a child enters the system of Social Services (through criminal procedures, adoption, placement in homes, </a:t>
            </a:r>
            <a:r>
              <a:rPr lang="hr-HR" b="1" dirty="0" smtClean="0"/>
              <a:t>foster</a:t>
            </a:r>
            <a:r>
              <a:rPr lang="hr-HR" dirty="0" smtClean="0"/>
              <a:t> homes) – a key consideration is quick intervention</a:t>
            </a:r>
          </a:p>
          <a:p>
            <a:r>
              <a:rPr lang="hr-HR" dirty="0" smtClean="0"/>
              <a:t>delay is detrimental to children</a:t>
            </a:r>
          </a:p>
          <a:p>
            <a:r>
              <a:rPr lang="hr-HR" dirty="0" smtClean="0"/>
              <a:t>moving children across different placements is also avoided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Child Protection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EXERCISES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do the vocabulary exercises on p. 77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Adoption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an adoption order rescinds all rights, duties and obligations of the natural parents or guardian</a:t>
            </a:r>
          </a:p>
          <a:p>
            <a:r>
              <a:rPr lang="hr-HR" dirty="0" smtClean="0"/>
              <a:t>the child becomes a legitimate child of its adoptive parents</a:t>
            </a:r>
          </a:p>
          <a:p>
            <a:r>
              <a:rPr lang="hr-HR" dirty="0" smtClean="0"/>
              <a:t>the natural parent not allowed to know who adopted their child</a:t>
            </a:r>
          </a:p>
          <a:p>
            <a:r>
              <a:rPr lang="hr-HR" dirty="0" smtClean="0"/>
              <a:t>the adopted child has the same inheritance rights as a natural child (except as concerns titles of honour)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Adoption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WHO MAY ADOPT?</a:t>
            </a:r>
          </a:p>
          <a:p>
            <a:r>
              <a:rPr lang="hr-HR" dirty="0" smtClean="0"/>
              <a:t>a single person</a:t>
            </a:r>
          </a:p>
          <a:p>
            <a:r>
              <a:rPr lang="hr-HR" dirty="0" smtClean="0"/>
              <a:t>a couple – married </a:t>
            </a:r>
            <a:r>
              <a:rPr lang="hr-HR" dirty="0" err="1" smtClean="0"/>
              <a:t>or</a:t>
            </a:r>
            <a:r>
              <a:rPr lang="hr-HR" dirty="0" smtClean="0"/>
              <a:t> </a:t>
            </a:r>
            <a:r>
              <a:rPr lang="hr-HR" dirty="0" err="1" smtClean="0"/>
              <a:t>unmarried</a:t>
            </a:r>
            <a:r>
              <a:rPr lang="hr-HR" dirty="0" smtClean="0"/>
              <a:t>, </a:t>
            </a:r>
            <a:r>
              <a:rPr lang="hr-HR" dirty="0" err="1" smtClean="0"/>
              <a:t>heterosexual</a:t>
            </a:r>
            <a:r>
              <a:rPr lang="hr-HR" dirty="0" smtClean="0"/>
              <a:t> </a:t>
            </a:r>
            <a:r>
              <a:rPr lang="hr-HR" dirty="0" err="1" smtClean="0"/>
              <a:t>or</a:t>
            </a:r>
            <a:r>
              <a:rPr lang="hr-HR" dirty="0" smtClean="0"/>
              <a:t> same-sex</a:t>
            </a:r>
          </a:p>
          <a:p>
            <a:endParaRPr lang="hr-HR" dirty="0" smtClean="0"/>
          </a:p>
          <a:p>
            <a:r>
              <a:rPr lang="hr-HR" dirty="0" smtClean="0"/>
              <a:t>must be domiciled in the UK</a:t>
            </a:r>
          </a:p>
          <a:p>
            <a:r>
              <a:rPr lang="hr-HR" dirty="0" smtClean="0"/>
              <a:t>must be at least 21 (of 18 if one partner is the natural parent)</a:t>
            </a:r>
          </a:p>
          <a:p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dirty="0" smtClean="0"/>
              <a:t>The Convention on the Rights of the Child</a:t>
            </a:r>
            <a:endParaRPr lang="hr-H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adopted on 20 November 1989 by the UN General </a:t>
            </a:r>
            <a:r>
              <a:rPr lang="hr-HR" dirty="0" err="1" smtClean="0"/>
              <a:t>Assembly</a:t>
            </a:r>
            <a:endParaRPr lang="hr-HR" dirty="0" smtClean="0"/>
          </a:p>
          <a:p>
            <a:r>
              <a:rPr lang="hr-HR" smtClean="0"/>
              <a:t>ratified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 194 </a:t>
            </a:r>
            <a:r>
              <a:rPr lang="hr-HR" dirty="0" err="1" smtClean="0"/>
              <a:t>states</a:t>
            </a:r>
            <a:r>
              <a:rPr lang="hr-HR" dirty="0" smtClean="0"/>
              <a:t> </a:t>
            </a:r>
            <a:r>
              <a:rPr lang="hr-HR" dirty="0" err="1" smtClean="0"/>
              <a:t>worldwide</a:t>
            </a: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READ THE TEXT ON p. 78 TO FIND OUT THE BASIC INFORMATION ABOUT THE CONVENTION</a:t>
            </a:r>
          </a:p>
          <a:p>
            <a:pPr>
              <a:buNone/>
            </a:pPr>
            <a:endParaRPr lang="hr-HR" dirty="0" smtClean="0"/>
          </a:p>
          <a:p>
            <a:pPr marL="514350" indent="-514350"/>
            <a:r>
              <a:rPr lang="hr-HR" dirty="0" smtClean="0"/>
              <a:t>summarize the basic rights and principles protected under the Convention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hr-HR" sz="40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hr-HR" sz="4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</a:t>
            </a:r>
            <a:r>
              <a:rPr lang="hr-H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for your attention!</a:t>
            </a:r>
            <a:endParaRPr lang="hr-H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Today’s session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sz="2800" dirty="0" smtClean="0"/>
              <a:t>Revision of the last session</a:t>
            </a:r>
          </a:p>
          <a:p>
            <a:pPr marL="514350" indent="-514350">
              <a:buFont typeface="+mj-lt"/>
              <a:buAutoNum type="arabicPeriod"/>
            </a:pPr>
            <a:endParaRPr lang="hr-HR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hr-HR" sz="2800" dirty="0" err="1" smtClean="0"/>
              <a:t>The</a:t>
            </a:r>
            <a:r>
              <a:rPr lang="hr-HR" sz="2800" dirty="0" smtClean="0"/>
              <a:t> </a:t>
            </a:r>
            <a:r>
              <a:rPr lang="hr-HR" sz="2800" dirty="0" err="1" smtClean="0"/>
              <a:t>Article</a:t>
            </a:r>
            <a:r>
              <a:rPr lang="hr-HR" sz="2800" dirty="0" smtClean="0"/>
              <a:t> - </a:t>
            </a:r>
            <a:r>
              <a:rPr lang="hr-HR" sz="2800" dirty="0" err="1" smtClean="0"/>
              <a:t>revision</a:t>
            </a:r>
            <a:endParaRPr lang="hr-HR" sz="2800" dirty="0" smtClean="0"/>
          </a:p>
          <a:p>
            <a:pPr marL="514350" indent="-514350">
              <a:buFont typeface="+mj-lt"/>
              <a:buAutoNum type="arabicPeriod"/>
            </a:pPr>
            <a:endParaRPr lang="hr-HR" sz="2800" dirty="0"/>
          </a:p>
          <a:p>
            <a:pPr marL="514350" indent="-514350">
              <a:buFont typeface="+mj-lt"/>
              <a:buAutoNum type="arabicPeriod"/>
            </a:pPr>
            <a:r>
              <a:rPr lang="hr-HR" sz="2800" dirty="0" err="1" smtClean="0"/>
              <a:t>Child</a:t>
            </a:r>
            <a:r>
              <a:rPr lang="hr-HR" sz="2800" dirty="0" smtClean="0"/>
              <a:t> </a:t>
            </a:r>
            <a:r>
              <a:rPr lang="hr-HR" sz="2800" dirty="0" err="1" smtClean="0"/>
              <a:t>welfare</a:t>
            </a:r>
            <a:endParaRPr lang="hr-H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>Revision of the last session</a:t>
            </a:r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hr-HR" dirty="0" smtClean="0"/>
              <a:t>Older People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662189"/>
          </a:xfrm>
        </p:spPr>
        <p:txBody>
          <a:bodyPr>
            <a:normAutofit fontScale="70000" lnSpcReduction="20000"/>
          </a:bodyPr>
          <a:lstStyle/>
          <a:p>
            <a:endParaRPr lang="hr-HR" dirty="0" smtClean="0"/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3400" dirty="0" smtClean="0"/>
              <a:t>How is old age defined?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3400" dirty="0" smtClean="0"/>
              <a:t>What are some possible criteria for determining 'old age'?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3400" dirty="0" smtClean="0"/>
              <a:t>How is chronological age used in the society?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3400" dirty="0" smtClean="0"/>
              <a:t>What is ageism?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hr-HR" sz="3400" dirty="0" smtClean="0"/>
              <a:t>W</a:t>
            </a:r>
            <a:r>
              <a:rPr lang="en-US" sz="3400" dirty="0" err="1" smtClean="0"/>
              <a:t>hy</a:t>
            </a:r>
            <a:r>
              <a:rPr lang="en-US" sz="3400" dirty="0" smtClean="0"/>
              <a:t> is there a growing number of older people worldwide?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3400" dirty="0" smtClean="0"/>
              <a:t>What services are available to older people in Britain, as concerns everyday life in the ho</a:t>
            </a:r>
            <a:r>
              <a:rPr lang="hr-HR" sz="3400" dirty="0" smtClean="0"/>
              <a:t>m</a:t>
            </a:r>
            <a:r>
              <a:rPr lang="en-US" sz="3400" dirty="0" smtClean="0"/>
              <a:t>e?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3400" dirty="0" smtClean="0"/>
              <a:t>What is the difference between sheltered housing and residential homes?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Revision – Older People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491902"/>
          </a:xfrm>
        </p:spPr>
        <p:txBody>
          <a:bodyPr/>
          <a:lstStyle/>
          <a:p>
            <a:r>
              <a:rPr lang="hr-HR" sz="3600" dirty="0" smtClean="0"/>
              <a:t>Remove ten </a:t>
            </a:r>
            <a:r>
              <a:rPr lang="hr-HR" sz="3600" dirty="0" err="1" smtClean="0"/>
              <a:t>extra</a:t>
            </a:r>
            <a:r>
              <a:rPr lang="hr-HR" sz="3600" dirty="0" smtClean="0"/>
              <a:t> </a:t>
            </a:r>
            <a:r>
              <a:rPr lang="hr-HR" sz="3600" dirty="0" err="1" smtClean="0"/>
              <a:t>appearances</a:t>
            </a:r>
            <a:r>
              <a:rPr lang="hr-HR" sz="3600" dirty="0" smtClean="0"/>
              <a:t> </a:t>
            </a:r>
            <a:r>
              <a:rPr lang="hr-HR" sz="3600" dirty="0" err="1" smtClean="0"/>
              <a:t>of</a:t>
            </a:r>
            <a:r>
              <a:rPr lang="hr-HR" sz="3600" dirty="0" smtClean="0"/>
              <a:t> </a:t>
            </a:r>
            <a:r>
              <a:rPr lang="hr-HR" sz="3600" i="1" dirty="0" err="1" smtClean="0"/>
              <a:t>the</a:t>
            </a:r>
            <a:endParaRPr lang="hr-H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hr-HR" dirty="0" err="1" smtClean="0"/>
              <a:t>The</a:t>
            </a:r>
            <a:r>
              <a:rPr lang="hr-HR" dirty="0" smtClean="0"/>
              <a:t> word </a:t>
            </a:r>
            <a:r>
              <a:rPr lang="hr-HR" dirty="0" err="1" smtClean="0"/>
              <a:t>processor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calculator</a:t>
            </a:r>
            <a:r>
              <a:rPr lang="hr-HR" dirty="0" smtClean="0"/>
              <a:t> are </a:t>
            </a:r>
            <a:r>
              <a:rPr lang="hr-HR" dirty="0" err="1" smtClean="0"/>
              <a:t>without</a:t>
            </a:r>
            <a:r>
              <a:rPr lang="hr-HR" dirty="0" smtClean="0"/>
              <a:t> a </a:t>
            </a:r>
            <a:r>
              <a:rPr lang="hr-HR" dirty="0" err="1" smtClean="0"/>
              <a:t>shadow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doubt</a:t>
            </a:r>
            <a:r>
              <a:rPr lang="hr-HR" dirty="0" smtClean="0"/>
              <a:t> </a:t>
            </a:r>
            <a:r>
              <a:rPr lang="hr-HR" dirty="0" err="1" smtClean="0"/>
              <a:t>here</a:t>
            </a:r>
            <a:r>
              <a:rPr lang="hr-HR" dirty="0" smtClean="0"/>
              <a:t> to </a:t>
            </a:r>
            <a:r>
              <a:rPr lang="hr-HR" dirty="0" err="1" smtClean="0"/>
              <a:t>stay</a:t>
            </a:r>
            <a:r>
              <a:rPr lang="hr-HR" dirty="0" smtClean="0"/>
              <a:t>,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many</a:t>
            </a:r>
            <a:r>
              <a:rPr lang="hr-HR" dirty="0" smtClean="0"/>
              <a:t> </a:t>
            </a:r>
            <a:r>
              <a:rPr lang="hr-HR" dirty="0" err="1" smtClean="0"/>
              <a:t>respects</a:t>
            </a:r>
            <a:r>
              <a:rPr lang="hr-HR" dirty="0" smtClean="0"/>
              <a:t> </a:t>
            </a:r>
            <a:r>
              <a:rPr lang="hr-HR" dirty="0" err="1" smtClean="0"/>
              <a:t>our</a:t>
            </a:r>
            <a:r>
              <a:rPr lang="hr-HR" dirty="0" smtClean="0"/>
              <a:t> </a:t>
            </a:r>
            <a:r>
              <a:rPr lang="hr-HR" dirty="0" err="1" smtClean="0"/>
              <a:t>lives</a:t>
            </a:r>
            <a:r>
              <a:rPr lang="hr-HR" dirty="0" smtClean="0"/>
              <a:t> are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much</a:t>
            </a:r>
            <a:r>
              <a:rPr lang="hr-HR" dirty="0" smtClean="0"/>
              <a:t> </a:t>
            </a:r>
            <a:r>
              <a:rPr lang="hr-HR" dirty="0" err="1" smtClean="0"/>
              <a:t>richer</a:t>
            </a:r>
            <a:r>
              <a:rPr lang="hr-HR" dirty="0" smtClean="0"/>
              <a:t> for </a:t>
            </a:r>
            <a:r>
              <a:rPr lang="hr-HR" dirty="0" err="1" smtClean="0"/>
              <a:t>them</a:t>
            </a:r>
            <a:r>
              <a:rPr lang="hr-HR" dirty="0" smtClean="0"/>
              <a:t>. But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teachers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other</a:t>
            </a:r>
            <a:r>
              <a:rPr lang="hr-HR" dirty="0" smtClean="0"/>
              <a:t> </a:t>
            </a:r>
            <a:r>
              <a:rPr lang="hr-HR" dirty="0" err="1" smtClean="0"/>
              <a:t>academics</a:t>
            </a:r>
            <a:r>
              <a:rPr lang="hr-HR" dirty="0" smtClean="0"/>
              <a:t> are </a:t>
            </a:r>
            <a:r>
              <a:rPr lang="hr-HR" dirty="0" err="1" smtClean="0"/>
              <a:t>claiming</a:t>
            </a:r>
            <a:r>
              <a:rPr lang="hr-HR" dirty="0" smtClean="0"/>
              <a:t> </a:t>
            </a:r>
            <a:r>
              <a:rPr lang="hr-HR" dirty="0" err="1" smtClean="0"/>
              <a:t>that</a:t>
            </a:r>
            <a:r>
              <a:rPr lang="hr-HR" dirty="0" smtClean="0"/>
              <a:t> </a:t>
            </a:r>
            <a:r>
              <a:rPr lang="hr-HR" dirty="0" err="1" smtClean="0"/>
              <a:t>we</a:t>
            </a:r>
            <a:r>
              <a:rPr lang="hr-HR" dirty="0" smtClean="0"/>
              <a:t> are </a:t>
            </a:r>
            <a:r>
              <a:rPr lang="hr-HR" dirty="0" err="1" smtClean="0"/>
              <a:t>now</a:t>
            </a:r>
            <a:r>
              <a:rPr lang="hr-HR" dirty="0" smtClean="0"/>
              <a:t> </a:t>
            </a:r>
            <a:r>
              <a:rPr lang="hr-HR" dirty="0" err="1" smtClean="0"/>
              <a:t>starting</a:t>
            </a:r>
            <a:r>
              <a:rPr lang="hr-HR" dirty="0" smtClean="0"/>
              <a:t> to </a:t>
            </a:r>
            <a:r>
              <a:rPr lang="hr-HR" dirty="0" err="1" smtClean="0"/>
              <a:t>feel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first</a:t>
            </a:r>
            <a:r>
              <a:rPr lang="hr-HR" dirty="0" smtClean="0"/>
              <a:t> </a:t>
            </a:r>
            <a:r>
              <a:rPr lang="hr-HR" dirty="0" err="1" smtClean="0"/>
              <a:t>significant</a:t>
            </a:r>
            <a:r>
              <a:rPr lang="hr-HR" dirty="0" smtClean="0"/>
              <a:t> </a:t>
            </a:r>
            <a:r>
              <a:rPr lang="hr-HR" dirty="0" err="1" smtClean="0"/>
              <a:t>wave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their</a:t>
            </a:r>
            <a:r>
              <a:rPr lang="hr-HR" dirty="0" smtClean="0"/>
              <a:t> </a:t>
            </a:r>
            <a:r>
              <a:rPr lang="hr-HR" dirty="0" err="1" smtClean="0"/>
              <a:t>effects</a:t>
            </a:r>
            <a:r>
              <a:rPr lang="hr-HR" dirty="0" smtClean="0"/>
              <a:t> on a </a:t>
            </a:r>
            <a:r>
              <a:rPr lang="hr-HR" dirty="0" err="1" smtClean="0"/>
              <a:t>generation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users</a:t>
            </a:r>
            <a:r>
              <a:rPr lang="hr-HR" dirty="0" smtClean="0"/>
              <a:t>. </a:t>
            </a:r>
            <a:r>
              <a:rPr lang="hr-HR" dirty="0" err="1" smtClean="0"/>
              <a:t>It</a:t>
            </a:r>
            <a:r>
              <a:rPr lang="hr-HR" dirty="0" smtClean="0"/>
              <a:t> </a:t>
            </a:r>
            <a:r>
              <a:rPr lang="hr-HR" dirty="0" err="1" smtClean="0"/>
              <a:t>seems</a:t>
            </a:r>
            <a:r>
              <a:rPr lang="hr-HR" dirty="0" smtClean="0"/>
              <a:t> </a:t>
            </a:r>
            <a:r>
              <a:rPr lang="hr-HR" dirty="0" err="1" smtClean="0"/>
              <a:t>nobody</a:t>
            </a:r>
            <a:r>
              <a:rPr lang="hr-HR" dirty="0" smtClean="0"/>
              <a:t> </a:t>
            </a:r>
            <a:r>
              <a:rPr lang="hr-HR" dirty="0" err="1" smtClean="0"/>
              <a:t>under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age </a:t>
            </a:r>
            <a:r>
              <a:rPr lang="hr-HR" dirty="0" err="1" smtClean="0"/>
              <a:t>of</a:t>
            </a:r>
            <a:r>
              <a:rPr lang="hr-HR" dirty="0" smtClean="0"/>
              <a:t> 20 </a:t>
            </a:r>
            <a:r>
              <a:rPr lang="hr-HR" dirty="0" err="1" smtClean="0"/>
              <a:t>can</a:t>
            </a:r>
            <a:r>
              <a:rPr lang="hr-HR" dirty="0" smtClean="0"/>
              <a:t> </a:t>
            </a:r>
            <a:r>
              <a:rPr lang="hr-HR" dirty="0" err="1" smtClean="0"/>
              <a:t>spell</a:t>
            </a:r>
            <a:r>
              <a:rPr lang="hr-HR" dirty="0" smtClean="0"/>
              <a:t> </a:t>
            </a:r>
            <a:r>
              <a:rPr lang="hr-HR" dirty="0" err="1" smtClean="0"/>
              <a:t>or</a:t>
            </a:r>
            <a:r>
              <a:rPr lang="hr-HR" dirty="0" smtClean="0"/>
              <a:t> </a:t>
            </a:r>
            <a:r>
              <a:rPr lang="hr-HR" dirty="0" err="1" smtClean="0"/>
              <a:t>add</a:t>
            </a:r>
            <a:r>
              <a:rPr lang="hr-HR" dirty="0" smtClean="0"/>
              <a:t> </a:t>
            </a:r>
            <a:r>
              <a:rPr lang="hr-HR" dirty="0" err="1" smtClean="0"/>
              <a:t>up</a:t>
            </a:r>
            <a:r>
              <a:rPr lang="hr-HR" dirty="0" smtClean="0"/>
              <a:t> </a:t>
            </a:r>
            <a:r>
              <a:rPr lang="hr-HR" dirty="0" err="1" smtClean="0"/>
              <a:t>any</a:t>
            </a:r>
            <a:r>
              <a:rPr lang="hr-HR" dirty="0" smtClean="0"/>
              <a:t> more. </a:t>
            </a:r>
            <a:r>
              <a:rPr lang="hr-HR" dirty="0" err="1" smtClean="0"/>
              <a:t>Even</a:t>
            </a:r>
            <a:r>
              <a:rPr lang="hr-HR" dirty="0" smtClean="0"/>
              <a:t> </a:t>
            </a:r>
            <a:r>
              <a:rPr lang="hr-HR" dirty="0" err="1" smtClean="0"/>
              <a:t>several</a:t>
            </a:r>
            <a:r>
              <a:rPr lang="hr-HR" dirty="0" smtClean="0"/>
              <a:t> </a:t>
            </a:r>
            <a:r>
              <a:rPr lang="hr-HR" dirty="0" err="1" smtClean="0"/>
              <a:t>professors</a:t>
            </a:r>
            <a:r>
              <a:rPr lang="hr-HR" dirty="0" smtClean="0"/>
              <a:t> at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leading</a:t>
            </a:r>
            <a:r>
              <a:rPr lang="hr-HR" dirty="0" smtClean="0"/>
              <a:t> </a:t>
            </a:r>
            <a:r>
              <a:rPr lang="hr-HR" dirty="0" err="1" smtClean="0"/>
              <a:t>universities</a:t>
            </a:r>
            <a:r>
              <a:rPr lang="hr-HR" dirty="0" smtClean="0"/>
              <a:t> </a:t>
            </a:r>
            <a:r>
              <a:rPr lang="hr-HR" dirty="0" err="1" smtClean="0"/>
              <a:t>have</a:t>
            </a:r>
            <a:r>
              <a:rPr lang="hr-HR" dirty="0" smtClean="0"/>
              <a:t> </a:t>
            </a:r>
            <a:r>
              <a:rPr lang="hr-HR" dirty="0" err="1" smtClean="0"/>
              <a:t>commented</a:t>
            </a:r>
            <a:r>
              <a:rPr lang="hr-HR" dirty="0" smtClean="0"/>
              <a:t> on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detrimental</a:t>
            </a:r>
            <a:r>
              <a:rPr lang="hr-HR" dirty="0" smtClean="0"/>
              <a:t> </a:t>
            </a:r>
            <a:r>
              <a:rPr lang="hr-HR" dirty="0" err="1" smtClean="0"/>
              <a:t>effect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digital</a:t>
            </a:r>
            <a:r>
              <a:rPr lang="hr-HR" dirty="0" smtClean="0"/>
              <a:t> </a:t>
            </a:r>
            <a:r>
              <a:rPr lang="hr-HR" dirty="0" err="1" smtClean="0"/>
              <a:t>revolution</a:t>
            </a:r>
            <a:r>
              <a:rPr lang="hr-HR" dirty="0" smtClean="0"/>
              <a:t> </a:t>
            </a:r>
            <a:r>
              <a:rPr lang="hr-HR" dirty="0" err="1" smtClean="0"/>
              <a:t>has</a:t>
            </a:r>
            <a:r>
              <a:rPr lang="hr-HR" dirty="0" smtClean="0"/>
              <a:t> had on </a:t>
            </a:r>
            <a:r>
              <a:rPr lang="hr-HR" dirty="0" err="1" smtClean="0"/>
              <a:t>the</a:t>
            </a:r>
            <a:r>
              <a:rPr lang="hr-HR" dirty="0" smtClean="0"/>
              <a:t> most </a:t>
            </a:r>
            <a:r>
              <a:rPr lang="hr-HR" dirty="0" err="1" smtClean="0"/>
              <a:t>intelligent</a:t>
            </a:r>
            <a:r>
              <a:rPr lang="hr-HR" dirty="0" smtClean="0"/>
              <a:t> </a:t>
            </a:r>
            <a:r>
              <a:rPr lang="hr-HR" dirty="0" err="1" smtClean="0"/>
              <a:t>young</a:t>
            </a:r>
            <a:r>
              <a:rPr lang="hr-HR" dirty="0" smtClean="0"/>
              <a:t> </a:t>
            </a:r>
            <a:r>
              <a:rPr lang="hr-HR" dirty="0" err="1" smtClean="0"/>
              <a:t>minds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country</a:t>
            </a:r>
            <a:r>
              <a:rPr lang="hr-HR" dirty="0" smtClean="0"/>
              <a:t>. </a:t>
            </a:r>
            <a:r>
              <a:rPr lang="hr-HR" dirty="0" err="1" smtClean="0"/>
              <a:t>The</a:t>
            </a:r>
            <a:r>
              <a:rPr lang="hr-HR" dirty="0" smtClean="0"/>
              <a:t> problem, </a:t>
            </a:r>
            <a:r>
              <a:rPr lang="hr-HR" dirty="0" err="1" smtClean="0"/>
              <a:t>evidently</a:t>
            </a:r>
            <a:r>
              <a:rPr lang="hr-HR" dirty="0" smtClean="0"/>
              <a:t>, </a:t>
            </a:r>
            <a:r>
              <a:rPr lang="hr-HR" dirty="0" err="1" smtClean="0"/>
              <a:t>lies</a:t>
            </a:r>
            <a:r>
              <a:rPr lang="hr-HR" dirty="0" smtClean="0"/>
              <a:t> </a:t>
            </a:r>
            <a:r>
              <a:rPr lang="hr-HR" dirty="0" err="1" smtClean="0"/>
              <a:t>with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automatic</a:t>
            </a:r>
            <a:r>
              <a:rPr lang="hr-HR" dirty="0" smtClean="0"/>
              <a:t> </a:t>
            </a:r>
            <a:r>
              <a:rPr lang="hr-HR" dirty="0" err="1" smtClean="0"/>
              <a:t>spellcheck</a:t>
            </a:r>
            <a:r>
              <a:rPr lang="hr-HR" dirty="0" smtClean="0"/>
              <a:t> </a:t>
            </a:r>
            <a:r>
              <a:rPr lang="hr-HR" dirty="0" err="1" smtClean="0"/>
              <a:t>now</a:t>
            </a:r>
            <a:r>
              <a:rPr lang="hr-HR" dirty="0" smtClean="0"/>
              <a:t> </a:t>
            </a:r>
            <a:r>
              <a:rPr lang="hr-HR" dirty="0" err="1" smtClean="0"/>
              <a:t>widely</a:t>
            </a:r>
            <a:r>
              <a:rPr lang="hr-HR" dirty="0" smtClean="0"/>
              <a:t> </a:t>
            </a:r>
            <a:r>
              <a:rPr lang="hr-HR" dirty="0" err="1" smtClean="0"/>
              <a:t>available</a:t>
            </a:r>
            <a:r>
              <a:rPr lang="hr-HR" dirty="0" smtClean="0"/>
              <a:t> on </a:t>
            </a:r>
            <a:r>
              <a:rPr lang="hr-HR" dirty="0" err="1" smtClean="0"/>
              <a:t>the</a:t>
            </a:r>
            <a:r>
              <a:rPr lang="hr-HR" dirty="0" smtClean="0"/>
              <a:t> word processing software. </a:t>
            </a:r>
            <a:r>
              <a:rPr lang="hr-HR" dirty="0" err="1" smtClean="0"/>
              <a:t>Professor</a:t>
            </a:r>
            <a:r>
              <a:rPr lang="hr-HR" dirty="0" smtClean="0"/>
              <a:t> John </a:t>
            </a:r>
            <a:r>
              <a:rPr lang="hr-HR" dirty="0" err="1" smtClean="0"/>
              <a:t>Silver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Sydney University, Australia, </a:t>
            </a:r>
            <a:r>
              <a:rPr lang="hr-HR" dirty="0" err="1" smtClean="0"/>
              <a:t>said</a:t>
            </a:r>
            <a:r>
              <a:rPr lang="hr-HR" dirty="0" smtClean="0"/>
              <a:t>: ‘</a:t>
            </a:r>
            <a:r>
              <a:rPr lang="hr-HR" dirty="0" err="1" smtClean="0"/>
              <a:t>Why</a:t>
            </a:r>
            <a:r>
              <a:rPr lang="hr-HR" dirty="0" smtClean="0"/>
              <a:t> </a:t>
            </a:r>
            <a:r>
              <a:rPr lang="hr-HR" dirty="0" err="1" smtClean="0"/>
              <a:t>should</a:t>
            </a:r>
            <a:r>
              <a:rPr lang="hr-HR" dirty="0" smtClean="0"/>
              <a:t> </a:t>
            </a:r>
            <a:r>
              <a:rPr lang="hr-HR" dirty="0" err="1" smtClean="0"/>
              <a:t>we</a:t>
            </a:r>
            <a:r>
              <a:rPr lang="hr-HR" dirty="0" smtClean="0"/>
              <a:t> </a:t>
            </a:r>
            <a:r>
              <a:rPr lang="hr-HR" dirty="0" err="1" smtClean="0"/>
              <a:t>bother</a:t>
            </a:r>
            <a:r>
              <a:rPr lang="hr-HR" dirty="0" smtClean="0"/>
              <a:t> to </a:t>
            </a:r>
            <a:r>
              <a:rPr lang="hr-HR" dirty="0" err="1" smtClean="0"/>
              <a:t>learn</a:t>
            </a:r>
            <a:r>
              <a:rPr lang="hr-HR" dirty="0" smtClean="0"/>
              <a:t> how to </a:t>
            </a:r>
            <a:r>
              <a:rPr lang="hr-HR" dirty="0" err="1" smtClean="0"/>
              <a:t>spell</a:t>
            </a:r>
            <a:r>
              <a:rPr lang="hr-HR" dirty="0" smtClean="0"/>
              <a:t> </a:t>
            </a:r>
            <a:r>
              <a:rPr lang="hr-HR" dirty="0" err="1" smtClean="0"/>
              <a:t>correctly</a:t>
            </a:r>
            <a:r>
              <a:rPr lang="hr-HR" dirty="0" smtClean="0"/>
              <a:t>, </a:t>
            </a:r>
            <a:r>
              <a:rPr lang="hr-HR" dirty="0" err="1" smtClean="0"/>
              <a:t>or</a:t>
            </a:r>
            <a:r>
              <a:rPr lang="hr-HR" dirty="0" smtClean="0"/>
              <a:t> to </a:t>
            </a:r>
            <a:r>
              <a:rPr lang="hr-HR" dirty="0" err="1" smtClean="0"/>
              <a:t>learn</a:t>
            </a:r>
            <a:r>
              <a:rPr lang="hr-HR" dirty="0" smtClean="0"/>
              <a:t> </a:t>
            </a:r>
            <a:r>
              <a:rPr lang="hr-HR" dirty="0" err="1" smtClean="0"/>
              <a:t>even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most </a:t>
            </a:r>
            <a:r>
              <a:rPr lang="hr-HR" dirty="0" err="1" smtClean="0"/>
              <a:t>basic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mathematical</a:t>
            </a:r>
            <a:r>
              <a:rPr lang="hr-HR" dirty="0" smtClean="0"/>
              <a:t> </a:t>
            </a:r>
            <a:r>
              <a:rPr lang="hr-HR" dirty="0" err="1" smtClean="0"/>
              <a:t>sums</a:t>
            </a:r>
            <a:r>
              <a:rPr lang="hr-HR" dirty="0" smtClean="0"/>
              <a:t>, </a:t>
            </a:r>
            <a:r>
              <a:rPr lang="hr-HR" dirty="0" err="1" smtClean="0"/>
              <a:t>when</a:t>
            </a:r>
            <a:r>
              <a:rPr lang="hr-HR" dirty="0" smtClean="0"/>
              <a:t> at </a:t>
            </a:r>
            <a:r>
              <a:rPr lang="hr-HR" dirty="0" err="1" smtClean="0"/>
              <a:t>the</a:t>
            </a:r>
            <a:r>
              <a:rPr lang="hr-HR" dirty="0" smtClean="0"/>
              <a:t> press </a:t>
            </a:r>
            <a:r>
              <a:rPr lang="hr-HR" dirty="0" err="1" smtClean="0"/>
              <a:t>of</a:t>
            </a:r>
            <a:r>
              <a:rPr lang="hr-HR" dirty="0" smtClean="0"/>
              <a:t> a </a:t>
            </a:r>
            <a:r>
              <a:rPr lang="hr-HR" dirty="0" err="1" smtClean="0"/>
              <a:t>button</a:t>
            </a:r>
            <a:r>
              <a:rPr lang="hr-HR" dirty="0" smtClean="0"/>
              <a:t> </a:t>
            </a:r>
            <a:r>
              <a:rPr lang="hr-HR" dirty="0" err="1" smtClean="0"/>
              <a:t>we</a:t>
            </a:r>
            <a:r>
              <a:rPr lang="hr-HR" dirty="0" smtClean="0"/>
              <a:t> </a:t>
            </a:r>
            <a:r>
              <a:rPr lang="hr-HR" dirty="0" err="1" smtClean="0"/>
              <a:t>have</a:t>
            </a:r>
            <a:r>
              <a:rPr lang="hr-HR" dirty="0" smtClean="0"/>
              <a:t> </a:t>
            </a:r>
            <a:r>
              <a:rPr lang="hr-HR" dirty="0" err="1" smtClean="0"/>
              <a:t>our</a:t>
            </a:r>
            <a:r>
              <a:rPr lang="hr-HR" dirty="0" smtClean="0"/>
              <a:t> problem </a:t>
            </a:r>
            <a:r>
              <a:rPr lang="hr-HR" dirty="0" err="1" smtClean="0"/>
              <a:t>answered</a:t>
            </a:r>
            <a:r>
              <a:rPr lang="hr-HR" dirty="0" smtClean="0"/>
              <a:t> for </a:t>
            </a:r>
            <a:r>
              <a:rPr lang="hr-HR" dirty="0" err="1" smtClean="0"/>
              <a:t>us</a:t>
            </a:r>
            <a:r>
              <a:rPr lang="hr-HR" dirty="0" smtClean="0"/>
              <a:t>.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implications</a:t>
            </a:r>
            <a:r>
              <a:rPr lang="hr-HR" dirty="0" smtClean="0"/>
              <a:t> are </a:t>
            </a:r>
            <a:r>
              <a:rPr lang="hr-HR" dirty="0" err="1" smtClean="0"/>
              <a:t>enormous</a:t>
            </a:r>
            <a:r>
              <a:rPr lang="hr-HR" dirty="0" smtClean="0"/>
              <a:t>. </a:t>
            </a:r>
            <a:r>
              <a:rPr lang="hr-HR" dirty="0" err="1" smtClean="0"/>
              <a:t>Will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adults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future </a:t>
            </a:r>
            <a:r>
              <a:rPr lang="hr-HR" dirty="0" err="1" smtClean="0"/>
              <a:t>look</a:t>
            </a:r>
            <a:r>
              <a:rPr lang="hr-HR" dirty="0" smtClean="0"/>
              <a:t> to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computer</a:t>
            </a:r>
            <a:r>
              <a:rPr lang="hr-HR" dirty="0" smtClean="0"/>
              <a:t> to make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decisions</a:t>
            </a:r>
            <a:r>
              <a:rPr lang="hr-HR" dirty="0" smtClean="0"/>
              <a:t> for </a:t>
            </a:r>
            <a:r>
              <a:rPr lang="hr-HR" dirty="0" err="1" smtClean="0"/>
              <a:t>them</a:t>
            </a:r>
            <a:r>
              <a:rPr lang="hr-HR" dirty="0" smtClean="0"/>
              <a:t>, to </a:t>
            </a:r>
            <a:r>
              <a:rPr lang="hr-HR" dirty="0" err="1" smtClean="0"/>
              <a:t>tell</a:t>
            </a:r>
            <a:r>
              <a:rPr lang="hr-HR" dirty="0" smtClean="0"/>
              <a:t> </a:t>
            </a:r>
            <a:r>
              <a:rPr lang="hr-HR" dirty="0" err="1" smtClean="0"/>
              <a:t>them</a:t>
            </a:r>
            <a:r>
              <a:rPr lang="hr-HR" dirty="0" smtClean="0"/>
              <a:t> </a:t>
            </a:r>
            <a:r>
              <a:rPr lang="hr-HR" dirty="0" err="1" smtClean="0"/>
              <a:t>who</a:t>
            </a:r>
            <a:r>
              <a:rPr lang="hr-HR" dirty="0" smtClean="0"/>
              <a:t> to </a:t>
            </a:r>
            <a:r>
              <a:rPr lang="hr-HR" dirty="0" err="1" smtClean="0"/>
              <a:t>marry</a:t>
            </a:r>
            <a:r>
              <a:rPr lang="hr-HR" dirty="0" smtClean="0"/>
              <a:t> </a:t>
            </a:r>
            <a:r>
              <a:rPr lang="hr-HR" dirty="0" err="1" smtClean="0"/>
              <a:t>or</a:t>
            </a:r>
            <a:r>
              <a:rPr lang="hr-HR" dirty="0" smtClean="0"/>
              <a:t> </a:t>
            </a:r>
            <a:r>
              <a:rPr lang="hr-HR" dirty="0" err="1" smtClean="0"/>
              <a:t>what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house</a:t>
            </a:r>
            <a:r>
              <a:rPr lang="hr-HR" dirty="0" smtClean="0"/>
              <a:t> to </a:t>
            </a:r>
            <a:r>
              <a:rPr lang="hr-HR" dirty="0" err="1" smtClean="0"/>
              <a:t>buy</a:t>
            </a:r>
            <a:r>
              <a:rPr lang="hr-HR" dirty="0" smtClean="0"/>
              <a:t>? Are </a:t>
            </a:r>
            <a:r>
              <a:rPr lang="hr-HR" dirty="0" err="1" smtClean="0"/>
              <a:t>we</a:t>
            </a:r>
            <a:r>
              <a:rPr lang="hr-HR" dirty="0" smtClean="0"/>
              <a:t> </a:t>
            </a:r>
            <a:r>
              <a:rPr lang="hr-HR" dirty="0" err="1" smtClean="0"/>
              <a:t>heading</a:t>
            </a:r>
            <a:r>
              <a:rPr lang="hr-HR" dirty="0" smtClean="0"/>
              <a:t> for a future </a:t>
            </a:r>
            <a:r>
              <a:rPr lang="hr-HR" dirty="0" err="1" smtClean="0"/>
              <a:t>individual</a:t>
            </a:r>
            <a:r>
              <a:rPr lang="hr-HR" dirty="0" smtClean="0"/>
              <a:t> </a:t>
            </a:r>
            <a:r>
              <a:rPr lang="hr-HR" dirty="0" err="1" smtClean="0"/>
              <a:t>capable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independent</a:t>
            </a:r>
            <a:r>
              <a:rPr lang="hr-HR" dirty="0" smtClean="0"/>
              <a:t> human </a:t>
            </a:r>
            <a:r>
              <a:rPr lang="hr-HR" dirty="0" err="1" smtClean="0"/>
              <a:t>thought</a:t>
            </a:r>
            <a:r>
              <a:rPr lang="hr-HR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051274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491902"/>
          </a:xfrm>
        </p:spPr>
        <p:txBody>
          <a:bodyPr/>
          <a:lstStyle/>
          <a:p>
            <a:r>
              <a:rPr lang="hr-HR" sz="3600" dirty="0" err="1" smtClean="0"/>
              <a:t>Answers</a:t>
            </a:r>
            <a:endParaRPr lang="hr-H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hr-HR" dirty="0" err="1" smtClean="0"/>
              <a:t>The</a:t>
            </a:r>
            <a:r>
              <a:rPr lang="hr-HR" dirty="0" smtClean="0"/>
              <a:t> word </a:t>
            </a:r>
            <a:r>
              <a:rPr lang="hr-HR" dirty="0" err="1" smtClean="0"/>
              <a:t>processor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calculator</a:t>
            </a:r>
            <a:r>
              <a:rPr lang="hr-HR" dirty="0" smtClean="0"/>
              <a:t> are </a:t>
            </a:r>
            <a:r>
              <a:rPr lang="hr-HR" dirty="0" err="1" smtClean="0"/>
              <a:t>without</a:t>
            </a:r>
            <a:r>
              <a:rPr lang="hr-HR" dirty="0" smtClean="0"/>
              <a:t> a </a:t>
            </a:r>
            <a:r>
              <a:rPr lang="hr-HR" dirty="0" err="1" smtClean="0"/>
              <a:t>shadow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doubt</a:t>
            </a:r>
            <a:r>
              <a:rPr lang="hr-HR" dirty="0" smtClean="0"/>
              <a:t> </a:t>
            </a:r>
            <a:r>
              <a:rPr lang="hr-HR" dirty="0" err="1" smtClean="0"/>
              <a:t>here</a:t>
            </a:r>
            <a:r>
              <a:rPr lang="hr-HR" dirty="0" smtClean="0"/>
              <a:t> to </a:t>
            </a:r>
            <a:r>
              <a:rPr lang="hr-HR" dirty="0" err="1" smtClean="0"/>
              <a:t>stay</a:t>
            </a:r>
            <a:r>
              <a:rPr lang="hr-HR" dirty="0" smtClean="0"/>
              <a:t>,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strike="sngStrike" dirty="0" err="1" smtClean="0">
                <a:solidFill>
                  <a:srgbClr val="FF0000"/>
                </a:solidFill>
              </a:rPr>
              <a:t>the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 err="1" smtClean="0"/>
              <a:t>many</a:t>
            </a:r>
            <a:r>
              <a:rPr lang="hr-HR" dirty="0" smtClean="0"/>
              <a:t> </a:t>
            </a:r>
            <a:r>
              <a:rPr lang="hr-HR" dirty="0" err="1" smtClean="0"/>
              <a:t>respects</a:t>
            </a:r>
            <a:r>
              <a:rPr lang="hr-HR" dirty="0" smtClean="0"/>
              <a:t> </a:t>
            </a:r>
            <a:r>
              <a:rPr lang="hr-HR" dirty="0" err="1" smtClean="0"/>
              <a:t>our</a:t>
            </a:r>
            <a:r>
              <a:rPr lang="hr-HR" dirty="0" smtClean="0"/>
              <a:t> </a:t>
            </a:r>
            <a:r>
              <a:rPr lang="hr-HR" dirty="0" err="1" smtClean="0"/>
              <a:t>lives</a:t>
            </a:r>
            <a:r>
              <a:rPr lang="hr-HR" dirty="0" smtClean="0"/>
              <a:t> are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much</a:t>
            </a:r>
            <a:r>
              <a:rPr lang="hr-HR" dirty="0" smtClean="0"/>
              <a:t> </a:t>
            </a:r>
            <a:r>
              <a:rPr lang="hr-HR" dirty="0" err="1" smtClean="0"/>
              <a:t>richer</a:t>
            </a:r>
            <a:r>
              <a:rPr lang="hr-HR" dirty="0" smtClean="0"/>
              <a:t> for </a:t>
            </a:r>
            <a:r>
              <a:rPr lang="hr-HR" dirty="0" err="1" smtClean="0"/>
              <a:t>them</a:t>
            </a:r>
            <a:r>
              <a:rPr lang="hr-HR" dirty="0" smtClean="0"/>
              <a:t>. But </a:t>
            </a:r>
            <a:r>
              <a:rPr lang="hr-HR" strike="sngStrike" dirty="0" err="1" smtClean="0">
                <a:solidFill>
                  <a:srgbClr val="FF0000"/>
                </a:solidFill>
              </a:rPr>
              <a:t>the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 err="1" smtClean="0"/>
              <a:t>teachers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other</a:t>
            </a:r>
            <a:r>
              <a:rPr lang="hr-HR" dirty="0" smtClean="0"/>
              <a:t> </a:t>
            </a:r>
            <a:r>
              <a:rPr lang="hr-HR" dirty="0" err="1" smtClean="0"/>
              <a:t>academics</a:t>
            </a:r>
            <a:r>
              <a:rPr lang="hr-HR" dirty="0" smtClean="0"/>
              <a:t> are </a:t>
            </a:r>
            <a:r>
              <a:rPr lang="hr-HR" dirty="0" err="1" smtClean="0"/>
              <a:t>claiming</a:t>
            </a:r>
            <a:r>
              <a:rPr lang="hr-HR" dirty="0" smtClean="0"/>
              <a:t> </a:t>
            </a:r>
            <a:r>
              <a:rPr lang="hr-HR" dirty="0" err="1" smtClean="0"/>
              <a:t>that</a:t>
            </a:r>
            <a:r>
              <a:rPr lang="hr-HR" dirty="0" smtClean="0"/>
              <a:t> </a:t>
            </a:r>
            <a:r>
              <a:rPr lang="hr-HR" dirty="0" err="1" smtClean="0"/>
              <a:t>we</a:t>
            </a:r>
            <a:r>
              <a:rPr lang="hr-HR" dirty="0" smtClean="0"/>
              <a:t> are </a:t>
            </a:r>
            <a:r>
              <a:rPr lang="hr-HR" dirty="0" err="1" smtClean="0"/>
              <a:t>now</a:t>
            </a:r>
            <a:r>
              <a:rPr lang="hr-HR" dirty="0" smtClean="0"/>
              <a:t> </a:t>
            </a:r>
            <a:r>
              <a:rPr lang="hr-HR" dirty="0" err="1" smtClean="0"/>
              <a:t>starting</a:t>
            </a:r>
            <a:r>
              <a:rPr lang="hr-HR" dirty="0" smtClean="0"/>
              <a:t> to </a:t>
            </a:r>
            <a:r>
              <a:rPr lang="hr-HR" dirty="0" err="1" smtClean="0"/>
              <a:t>feel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first</a:t>
            </a:r>
            <a:r>
              <a:rPr lang="hr-HR" dirty="0" smtClean="0"/>
              <a:t> </a:t>
            </a:r>
            <a:r>
              <a:rPr lang="hr-HR" dirty="0" err="1" smtClean="0"/>
              <a:t>significant</a:t>
            </a:r>
            <a:r>
              <a:rPr lang="hr-HR" dirty="0" smtClean="0"/>
              <a:t> </a:t>
            </a:r>
            <a:r>
              <a:rPr lang="hr-HR" dirty="0" err="1" smtClean="0"/>
              <a:t>wave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their</a:t>
            </a:r>
            <a:r>
              <a:rPr lang="hr-HR" dirty="0" smtClean="0"/>
              <a:t> </a:t>
            </a:r>
            <a:r>
              <a:rPr lang="hr-HR" dirty="0" err="1" smtClean="0"/>
              <a:t>effects</a:t>
            </a:r>
            <a:r>
              <a:rPr lang="hr-HR" dirty="0" smtClean="0"/>
              <a:t> on a </a:t>
            </a:r>
            <a:r>
              <a:rPr lang="hr-HR" dirty="0" err="1" smtClean="0"/>
              <a:t>generation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>
                <a:solidFill>
                  <a:srgbClr val="FF0000"/>
                </a:solidFill>
              </a:rPr>
              <a:t>the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 err="1" smtClean="0"/>
              <a:t>users</a:t>
            </a:r>
            <a:r>
              <a:rPr lang="hr-HR" dirty="0" smtClean="0"/>
              <a:t>. </a:t>
            </a:r>
            <a:r>
              <a:rPr lang="hr-HR" dirty="0" err="1" smtClean="0"/>
              <a:t>It</a:t>
            </a:r>
            <a:r>
              <a:rPr lang="hr-HR" dirty="0" smtClean="0"/>
              <a:t> </a:t>
            </a:r>
            <a:r>
              <a:rPr lang="hr-HR" dirty="0" err="1" smtClean="0"/>
              <a:t>seems</a:t>
            </a:r>
            <a:r>
              <a:rPr lang="hr-HR" dirty="0" smtClean="0"/>
              <a:t> </a:t>
            </a:r>
            <a:r>
              <a:rPr lang="hr-HR" dirty="0" err="1" smtClean="0"/>
              <a:t>nobody</a:t>
            </a:r>
            <a:r>
              <a:rPr lang="hr-HR" dirty="0" smtClean="0"/>
              <a:t> </a:t>
            </a:r>
            <a:r>
              <a:rPr lang="hr-HR" dirty="0" err="1" smtClean="0"/>
              <a:t>under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age </a:t>
            </a:r>
            <a:r>
              <a:rPr lang="hr-HR" dirty="0" err="1" smtClean="0"/>
              <a:t>of</a:t>
            </a:r>
            <a:r>
              <a:rPr lang="hr-HR" dirty="0" smtClean="0"/>
              <a:t> 20 </a:t>
            </a:r>
            <a:r>
              <a:rPr lang="hr-HR" dirty="0" err="1" smtClean="0"/>
              <a:t>can</a:t>
            </a:r>
            <a:r>
              <a:rPr lang="hr-HR" dirty="0" smtClean="0"/>
              <a:t> </a:t>
            </a:r>
            <a:r>
              <a:rPr lang="hr-HR" dirty="0" err="1" smtClean="0"/>
              <a:t>spell</a:t>
            </a:r>
            <a:r>
              <a:rPr lang="hr-HR" dirty="0" smtClean="0"/>
              <a:t> </a:t>
            </a:r>
            <a:r>
              <a:rPr lang="hr-HR" dirty="0" err="1" smtClean="0"/>
              <a:t>or</a:t>
            </a:r>
            <a:r>
              <a:rPr lang="hr-HR" dirty="0" smtClean="0"/>
              <a:t> </a:t>
            </a:r>
            <a:r>
              <a:rPr lang="hr-HR" dirty="0" err="1" smtClean="0"/>
              <a:t>add</a:t>
            </a:r>
            <a:r>
              <a:rPr lang="hr-HR" dirty="0" smtClean="0"/>
              <a:t> </a:t>
            </a:r>
            <a:r>
              <a:rPr lang="hr-HR" dirty="0" err="1" smtClean="0"/>
              <a:t>up</a:t>
            </a:r>
            <a:r>
              <a:rPr lang="hr-HR" dirty="0" smtClean="0"/>
              <a:t> </a:t>
            </a:r>
            <a:r>
              <a:rPr lang="hr-HR" dirty="0" err="1" smtClean="0"/>
              <a:t>any</a:t>
            </a:r>
            <a:r>
              <a:rPr lang="hr-HR" dirty="0" smtClean="0"/>
              <a:t> more. </a:t>
            </a:r>
            <a:r>
              <a:rPr lang="hr-HR" dirty="0" err="1" smtClean="0"/>
              <a:t>Even</a:t>
            </a:r>
            <a:r>
              <a:rPr lang="hr-HR" dirty="0" smtClean="0"/>
              <a:t> </a:t>
            </a:r>
            <a:r>
              <a:rPr lang="hr-HR" dirty="0" err="1" smtClean="0"/>
              <a:t>several</a:t>
            </a:r>
            <a:r>
              <a:rPr lang="hr-HR" dirty="0" smtClean="0"/>
              <a:t> </a:t>
            </a:r>
            <a:r>
              <a:rPr lang="hr-HR" dirty="0" err="1" smtClean="0"/>
              <a:t>professors</a:t>
            </a:r>
            <a:r>
              <a:rPr lang="hr-HR" dirty="0" smtClean="0"/>
              <a:t> at </a:t>
            </a:r>
            <a:r>
              <a:rPr lang="hr-HR" strike="sngStrike" dirty="0" err="1" smtClean="0">
                <a:solidFill>
                  <a:srgbClr val="FF0000"/>
                </a:solidFill>
              </a:rPr>
              <a:t>the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 err="1" smtClean="0"/>
              <a:t>leading</a:t>
            </a:r>
            <a:r>
              <a:rPr lang="hr-HR" dirty="0" smtClean="0"/>
              <a:t> </a:t>
            </a:r>
            <a:r>
              <a:rPr lang="hr-HR" dirty="0" err="1" smtClean="0"/>
              <a:t>universities</a:t>
            </a:r>
            <a:r>
              <a:rPr lang="hr-HR" dirty="0" smtClean="0"/>
              <a:t> </a:t>
            </a:r>
            <a:r>
              <a:rPr lang="hr-HR" dirty="0" err="1" smtClean="0"/>
              <a:t>have</a:t>
            </a:r>
            <a:r>
              <a:rPr lang="hr-HR" dirty="0" smtClean="0"/>
              <a:t> </a:t>
            </a:r>
            <a:r>
              <a:rPr lang="hr-HR" dirty="0" err="1" smtClean="0"/>
              <a:t>commented</a:t>
            </a:r>
            <a:r>
              <a:rPr lang="hr-HR" dirty="0" smtClean="0"/>
              <a:t> on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detrimental</a:t>
            </a:r>
            <a:r>
              <a:rPr lang="hr-HR" dirty="0" smtClean="0"/>
              <a:t> </a:t>
            </a:r>
            <a:r>
              <a:rPr lang="hr-HR" dirty="0" err="1" smtClean="0"/>
              <a:t>effect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digital</a:t>
            </a:r>
            <a:r>
              <a:rPr lang="hr-HR" dirty="0" smtClean="0"/>
              <a:t> </a:t>
            </a:r>
            <a:r>
              <a:rPr lang="hr-HR" dirty="0" err="1" smtClean="0"/>
              <a:t>revolution</a:t>
            </a:r>
            <a:r>
              <a:rPr lang="hr-HR" dirty="0" smtClean="0"/>
              <a:t> </a:t>
            </a:r>
            <a:r>
              <a:rPr lang="hr-HR" dirty="0" err="1" smtClean="0"/>
              <a:t>has</a:t>
            </a:r>
            <a:r>
              <a:rPr lang="hr-HR" dirty="0" smtClean="0"/>
              <a:t> had on </a:t>
            </a:r>
            <a:r>
              <a:rPr lang="hr-HR" dirty="0" err="1" smtClean="0"/>
              <a:t>the</a:t>
            </a:r>
            <a:r>
              <a:rPr lang="hr-HR" dirty="0" smtClean="0"/>
              <a:t> most </a:t>
            </a:r>
            <a:r>
              <a:rPr lang="hr-HR" dirty="0" err="1" smtClean="0"/>
              <a:t>intelligent</a:t>
            </a:r>
            <a:r>
              <a:rPr lang="hr-HR" dirty="0" smtClean="0"/>
              <a:t> </a:t>
            </a:r>
            <a:r>
              <a:rPr lang="hr-HR" dirty="0" err="1" smtClean="0"/>
              <a:t>young</a:t>
            </a:r>
            <a:r>
              <a:rPr lang="hr-HR" dirty="0" smtClean="0"/>
              <a:t> </a:t>
            </a:r>
            <a:r>
              <a:rPr lang="hr-HR" dirty="0" err="1" smtClean="0"/>
              <a:t>minds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country</a:t>
            </a:r>
            <a:r>
              <a:rPr lang="hr-HR" dirty="0" smtClean="0"/>
              <a:t>. </a:t>
            </a:r>
            <a:r>
              <a:rPr lang="hr-HR" dirty="0" err="1" smtClean="0"/>
              <a:t>The</a:t>
            </a:r>
            <a:r>
              <a:rPr lang="hr-HR" dirty="0" smtClean="0"/>
              <a:t> problem, </a:t>
            </a:r>
            <a:r>
              <a:rPr lang="hr-HR" dirty="0" err="1" smtClean="0"/>
              <a:t>evidently</a:t>
            </a:r>
            <a:r>
              <a:rPr lang="hr-HR" dirty="0" smtClean="0"/>
              <a:t>, </a:t>
            </a:r>
            <a:r>
              <a:rPr lang="hr-HR" dirty="0" err="1" smtClean="0"/>
              <a:t>lies</a:t>
            </a:r>
            <a:r>
              <a:rPr lang="hr-HR" dirty="0" smtClean="0"/>
              <a:t> </a:t>
            </a:r>
            <a:r>
              <a:rPr lang="hr-HR" dirty="0" err="1" smtClean="0"/>
              <a:t>with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automatic</a:t>
            </a:r>
            <a:r>
              <a:rPr lang="hr-HR" dirty="0" smtClean="0"/>
              <a:t> </a:t>
            </a:r>
            <a:r>
              <a:rPr lang="hr-HR" dirty="0" err="1" smtClean="0"/>
              <a:t>spellcheck</a:t>
            </a:r>
            <a:r>
              <a:rPr lang="hr-HR" dirty="0" smtClean="0"/>
              <a:t> </a:t>
            </a:r>
            <a:r>
              <a:rPr lang="hr-HR" dirty="0" err="1" smtClean="0"/>
              <a:t>now</a:t>
            </a:r>
            <a:r>
              <a:rPr lang="hr-HR" dirty="0" smtClean="0"/>
              <a:t> </a:t>
            </a:r>
            <a:r>
              <a:rPr lang="hr-HR" dirty="0" err="1" smtClean="0"/>
              <a:t>widely</a:t>
            </a:r>
            <a:r>
              <a:rPr lang="hr-HR" dirty="0" smtClean="0"/>
              <a:t> </a:t>
            </a:r>
            <a:r>
              <a:rPr lang="hr-HR" dirty="0" err="1" smtClean="0"/>
              <a:t>available</a:t>
            </a:r>
            <a:r>
              <a:rPr lang="hr-HR" dirty="0" smtClean="0"/>
              <a:t> on </a:t>
            </a:r>
            <a:r>
              <a:rPr lang="hr-HR" strike="sngStrike" dirty="0" err="1" smtClean="0">
                <a:solidFill>
                  <a:srgbClr val="FF0000"/>
                </a:solidFill>
              </a:rPr>
              <a:t>the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 smtClean="0"/>
              <a:t>word processing software. </a:t>
            </a:r>
            <a:r>
              <a:rPr lang="hr-HR" dirty="0" err="1" smtClean="0"/>
              <a:t>Professor</a:t>
            </a:r>
            <a:r>
              <a:rPr lang="hr-HR" dirty="0" smtClean="0"/>
              <a:t> John </a:t>
            </a:r>
            <a:r>
              <a:rPr lang="hr-HR" dirty="0" err="1" smtClean="0"/>
              <a:t>Silver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strike="sngStrike" dirty="0" err="1" smtClean="0">
                <a:solidFill>
                  <a:srgbClr val="FF0000"/>
                </a:solidFill>
              </a:rPr>
              <a:t>the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 smtClean="0"/>
              <a:t>Sydney University, Australia, </a:t>
            </a:r>
            <a:r>
              <a:rPr lang="hr-HR" dirty="0" err="1" smtClean="0"/>
              <a:t>said</a:t>
            </a:r>
            <a:r>
              <a:rPr lang="hr-HR" dirty="0" smtClean="0"/>
              <a:t>: ‘</a:t>
            </a:r>
            <a:r>
              <a:rPr lang="hr-HR" dirty="0" err="1" smtClean="0"/>
              <a:t>Why</a:t>
            </a:r>
            <a:r>
              <a:rPr lang="hr-HR" dirty="0" smtClean="0"/>
              <a:t> </a:t>
            </a:r>
            <a:r>
              <a:rPr lang="hr-HR" dirty="0" err="1" smtClean="0"/>
              <a:t>should</a:t>
            </a:r>
            <a:r>
              <a:rPr lang="hr-HR" dirty="0" smtClean="0"/>
              <a:t> </a:t>
            </a:r>
            <a:r>
              <a:rPr lang="hr-HR" dirty="0" err="1" smtClean="0"/>
              <a:t>we</a:t>
            </a:r>
            <a:r>
              <a:rPr lang="hr-HR" dirty="0" smtClean="0"/>
              <a:t> </a:t>
            </a:r>
            <a:r>
              <a:rPr lang="hr-HR" dirty="0" err="1" smtClean="0"/>
              <a:t>bother</a:t>
            </a:r>
            <a:r>
              <a:rPr lang="hr-HR" dirty="0" smtClean="0"/>
              <a:t> to </a:t>
            </a:r>
            <a:r>
              <a:rPr lang="hr-HR" dirty="0" err="1" smtClean="0"/>
              <a:t>learn</a:t>
            </a:r>
            <a:r>
              <a:rPr lang="hr-HR" dirty="0" smtClean="0"/>
              <a:t> how to </a:t>
            </a:r>
            <a:r>
              <a:rPr lang="hr-HR" dirty="0" err="1" smtClean="0"/>
              <a:t>spell</a:t>
            </a:r>
            <a:r>
              <a:rPr lang="hr-HR" dirty="0" smtClean="0"/>
              <a:t> </a:t>
            </a:r>
            <a:r>
              <a:rPr lang="hr-HR" dirty="0" err="1" smtClean="0"/>
              <a:t>correctly</a:t>
            </a:r>
            <a:r>
              <a:rPr lang="hr-HR" dirty="0" smtClean="0"/>
              <a:t>, </a:t>
            </a:r>
            <a:r>
              <a:rPr lang="hr-HR" dirty="0" err="1" smtClean="0"/>
              <a:t>or</a:t>
            </a:r>
            <a:r>
              <a:rPr lang="hr-HR" dirty="0" smtClean="0"/>
              <a:t> to </a:t>
            </a:r>
            <a:r>
              <a:rPr lang="hr-HR" dirty="0" err="1" smtClean="0"/>
              <a:t>learn</a:t>
            </a:r>
            <a:r>
              <a:rPr lang="hr-HR" dirty="0" smtClean="0"/>
              <a:t> </a:t>
            </a:r>
            <a:r>
              <a:rPr lang="hr-HR" dirty="0" err="1" smtClean="0"/>
              <a:t>even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most </a:t>
            </a:r>
            <a:r>
              <a:rPr lang="hr-HR" dirty="0" err="1" smtClean="0"/>
              <a:t>basic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strike="sngStrike" dirty="0" err="1" smtClean="0">
                <a:solidFill>
                  <a:srgbClr val="FF0000"/>
                </a:solidFill>
              </a:rPr>
              <a:t>the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 err="1" smtClean="0"/>
              <a:t>mathematical</a:t>
            </a:r>
            <a:r>
              <a:rPr lang="hr-HR" dirty="0" smtClean="0"/>
              <a:t> </a:t>
            </a:r>
            <a:r>
              <a:rPr lang="hr-HR" dirty="0" err="1" smtClean="0"/>
              <a:t>sums</a:t>
            </a:r>
            <a:r>
              <a:rPr lang="hr-HR" dirty="0" smtClean="0"/>
              <a:t>, </a:t>
            </a:r>
            <a:r>
              <a:rPr lang="hr-HR" dirty="0" err="1" smtClean="0"/>
              <a:t>when</a:t>
            </a:r>
            <a:r>
              <a:rPr lang="hr-HR" dirty="0" smtClean="0"/>
              <a:t> at </a:t>
            </a:r>
            <a:r>
              <a:rPr lang="hr-HR" dirty="0" err="1" smtClean="0"/>
              <a:t>the</a:t>
            </a:r>
            <a:r>
              <a:rPr lang="hr-HR" dirty="0" smtClean="0"/>
              <a:t> press </a:t>
            </a:r>
            <a:r>
              <a:rPr lang="hr-HR" dirty="0" err="1" smtClean="0"/>
              <a:t>of</a:t>
            </a:r>
            <a:r>
              <a:rPr lang="hr-HR" dirty="0" smtClean="0"/>
              <a:t> a </a:t>
            </a:r>
            <a:r>
              <a:rPr lang="hr-HR" dirty="0" err="1" smtClean="0"/>
              <a:t>button</a:t>
            </a:r>
            <a:r>
              <a:rPr lang="hr-HR" dirty="0" smtClean="0"/>
              <a:t> </a:t>
            </a:r>
            <a:r>
              <a:rPr lang="hr-HR" dirty="0" err="1" smtClean="0"/>
              <a:t>we</a:t>
            </a:r>
            <a:r>
              <a:rPr lang="hr-HR" dirty="0" smtClean="0"/>
              <a:t> </a:t>
            </a:r>
            <a:r>
              <a:rPr lang="hr-HR" dirty="0" err="1" smtClean="0"/>
              <a:t>have</a:t>
            </a:r>
            <a:r>
              <a:rPr lang="hr-HR" dirty="0" smtClean="0"/>
              <a:t> </a:t>
            </a:r>
            <a:r>
              <a:rPr lang="hr-HR" dirty="0" err="1" smtClean="0"/>
              <a:t>our</a:t>
            </a:r>
            <a:r>
              <a:rPr lang="hr-HR" dirty="0" smtClean="0"/>
              <a:t> problem </a:t>
            </a:r>
            <a:r>
              <a:rPr lang="hr-HR" dirty="0" err="1" smtClean="0"/>
              <a:t>answered</a:t>
            </a:r>
            <a:r>
              <a:rPr lang="hr-HR" dirty="0" smtClean="0"/>
              <a:t> for </a:t>
            </a:r>
            <a:r>
              <a:rPr lang="hr-HR" dirty="0" err="1" smtClean="0"/>
              <a:t>us</a:t>
            </a:r>
            <a:r>
              <a:rPr lang="hr-HR" dirty="0" smtClean="0"/>
              <a:t>.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implications</a:t>
            </a:r>
            <a:r>
              <a:rPr lang="hr-HR" dirty="0" smtClean="0"/>
              <a:t> are </a:t>
            </a:r>
            <a:r>
              <a:rPr lang="hr-HR" dirty="0" err="1" smtClean="0"/>
              <a:t>enormous</a:t>
            </a:r>
            <a:r>
              <a:rPr lang="hr-HR" dirty="0" smtClean="0"/>
              <a:t>. </a:t>
            </a:r>
            <a:r>
              <a:rPr lang="hr-HR" dirty="0" err="1" smtClean="0"/>
              <a:t>Will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adults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future </a:t>
            </a:r>
            <a:r>
              <a:rPr lang="hr-HR" dirty="0" err="1" smtClean="0"/>
              <a:t>look</a:t>
            </a:r>
            <a:r>
              <a:rPr lang="hr-HR" dirty="0" smtClean="0"/>
              <a:t> to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computer</a:t>
            </a:r>
            <a:r>
              <a:rPr lang="hr-HR" dirty="0" smtClean="0"/>
              <a:t> to make </a:t>
            </a:r>
            <a:r>
              <a:rPr lang="hr-HR" strike="sngStrike" dirty="0" err="1" smtClean="0">
                <a:solidFill>
                  <a:srgbClr val="FF0000"/>
                </a:solidFill>
              </a:rPr>
              <a:t>the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 err="1" smtClean="0"/>
              <a:t>decisions</a:t>
            </a:r>
            <a:r>
              <a:rPr lang="hr-HR" dirty="0" smtClean="0"/>
              <a:t> for </a:t>
            </a:r>
            <a:r>
              <a:rPr lang="hr-HR" dirty="0" err="1" smtClean="0"/>
              <a:t>them</a:t>
            </a:r>
            <a:r>
              <a:rPr lang="hr-HR" dirty="0" smtClean="0"/>
              <a:t>, to </a:t>
            </a:r>
            <a:r>
              <a:rPr lang="hr-HR" dirty="0" err="1" smtClean="0"/>
              <a:t>tell</a:t>
            </a:r>
            <a:r>
              <a:rPr lang="hr-HR" dirty="0" smtClean="0"/>
              <a:t> </a:t>
            </a:r>
            <a:r>
              <a:rPr lang="hr-HR" dirty="0" err="1" smtClean="0"/>
              <a:t>them</a:t>
            </a:r>
            <a:r>
              <a:rPr lang="hr-HR" dirty="0" smtClean="0"/>
              <a:t> </a:t>
            </a:r>
            <a:r>
              <a:rPr lang="hr-HR" dirty="0" err="1" smtClean="0"/>
              <a:t>who</a:t>
            </a:r>
            <a:r>
              <a:rPr lang="hr-HR" dirty="0" smtClean="0"/>
              <a:t> to </a:t>
            </a:r>
            <a:r>
              <a:rPr lang="hr-HR" dirty="0" err="1" smtClean="0"/>
              <a:t>marry</a:t>
            </a:r>
            <a:r>
              <a:rPr lang="hr-HR" dirty="0" smtClean="0"/>
              <a:t> </a:t>
            </a:r>
            <a:r>
              <a:rPr lang="hr-HR" dirty="0" err="1" smtClean="0"/>
              <a:t>or</a:t>
            </a:r>
            <a:r>
              <a:rPr lang="hr-HR" dirty="0" smtClean="0"/>
              <a:t> </a:t>
            </a:r>
            <a:r>
              <a:rPr lang="hr-HR" dirty="0" err="1" smtClean="0"/>
              <a:t>what</a:t>
            </a:r>
            <a:r>
              <a:rPr lang="hr-HR" dirty="0" smtClean="0"/>
              <a:t> </a:t>
            </a:r>
            <a:r>
              <a:rPr lang="hr-HR" strike="sngStrike" dirty="0" err="1" smtClean="0">
                <a:solidFill>
                  <a:srgbClr val="FF0000"/>
                </a:solidFill>
              </a:rPr>
              <a:t>the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 err="1" smtClean="0"/>
              <a:t>house</a:t>
            </a:r>
            <a:r>
              <a:rPr lang="hr-HR" dirty="0" smtClean="0"/>
              <a:t> to </a:t>
            </a:r>
            <a:r>
              <a:rPr lang="hr-HR" dirty="0" err="1" smtClean="0"/>
              <a:t>buy</a:t>
            </a:r>
            <a:r>
              <a:rPr lang="hr-HR" dirty="0" smtClean="0"/>
              <a:t>? Are </a:t>
            </a:r>
            <a:r>
              <a:rPr lang="hr-HR" dirty="0" err="1" smtClean="0"/>
              <a:t>we</a:t>
            </a:r>
            <a:r>
              <a:rPr lang="hr-HR" dirty="0" smtClean="0"/>
              <a:t> </a:t>
            </a:r>
            <a:r>
              <a:rPr lang="hr-HR" dirty="0" err="1" smtClean="0"/>
              <a:t>heading</a:t>
            </a:r>
            <a:r>
              <a:rPr lang="hr-HR" dirty="0" smtClean="0"/>
              <a:t> for a future </a:t>
            </a:r>
            <a:r>
              <a:rPr lang="hr-HR" dirty="0" err="1" smtClean="0"/>
              <a:t>individual</a:t>
            </a:r>
            <a:r>
              <a:rPr lang="hr-HR" dirty="0" smtClean="0"/>
              <a:t> </a:t>
            </a:r>
            <a:r>
              <a:rPr lang="hr-HR" dirty="0" err="1" smtClean="0"/>
              <a:t>incapable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strike="sngStrike" dirty="0" err="1" smtClean="0">
                <a:solidFill>
                  <a:srgbClr val="FF0000"/>
                </a:solidFill>
              </a:rPr>
              <a:t>the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 err="1" smtClean="0"/>
              <a:t>independent</a:t>
            </a:r>
            <a:r>
              <a:rPr lang="hr-HR" dirty="0" smtClean="0"/>
              <a:t> human </a:t>
            </a:r>
            <a:r>
              <a:rPr lang="hr-HR" dirty="0" err="1" smtClean="0"/>
              <a:t>thought</a:t>
            </a:r>
            <a:r>
              <a:rPr lang="hr-HR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12735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Article</a:t>
            </a:r>
            <a:r>
              <a:rPr lang="hr-HR" dirty="0" smtClean="0"/>
              <a:t> - </a:t>
            </a:r>
            <a:r>
              <a:rPr lang="hr-HR" dirty="0" err="1" smtClean="0"/>
              <a:t>revision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/>
          </a:p>
          <a:p>
            <a:r>
              <a:rPr lang="hr-HR" dirty="0" err="1" smtClean="0"/>
              <a:t>Complete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exercises</a:t>
            </a:r>
            <a:r>
              <a:rPr lang="hr-HR" dirty="0" smtClean="0"/>
              <a:t> on </a:t>
            </a:r>
            <a:r>
              <a:rPr lang="hr-HR" dirty="0" err="1" smtClean="0"/>
              <a:t>articles</a:t>
            </a:r>
            <a:r>
              <a:rPr lang="hr-HR" dirty="0" smtClean="0"/>
              <a:t> on </a:t>
            </a:r>
            <a:r>
              <a:rPr lang="hr-HR" dirty="0" err="1" smtClean="0"/>
              <a:t>pp</a:t>
            </a:r>
            <a:r>
              <a:rPr lang="hr-HR" dirty="0" smtClean="0"/>
              <a:t>. 50, 69 </a:t>
            </a:r>
            <a:r>
              <a:rPr lang="hr-HR" dirty="0" err="1" smtClean="0"/>
              <a:t>and</a:t>
            </a:r>
            <a:r>
              <a:rPr lang="hr-HR" dirty="0" smtClean="0"/>
              <a:t> 79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coursebook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8979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dirty="0" smtClean="0"/>
              <a:t>Child Welfare</a:t>
            </a:r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hr-HR" dirty="0" smtClean="0"/>
              <a:t>Unit 8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Child Welfare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DISCUSS THE FOLLOWING QUESTIONS</a:t>
            </a:r>
          </a:p>
          <a:p>
            <a:pPr>
              <a:buNone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Why is child welfare a special concern of the state?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Which part of the child population should the state focus on?</a:t>
            </a:r>
          </a:p>
          <a:p>
            <a:endParaRPr lang="hr-HR" dirty="0" smtClean="0"/>
          </a:p>
          <a:p>
            <a:pPr>
              <a:buNone/>
            </a:pPr>
            <a:r>
              <a:rPr lang="hr-HR" dirty="0" smtClean="0"/>
              <a:t>Read paragraphs 1&amp;2 of the text on p. 75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5222</TotalTime>
  <Words>944</Words>
  <Application>Microsoft Office PowerPoint</Application>
  <PresentationFormat>On-screen Show (4:3)</PresentationFormat>
  <Paragraphs>88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Constantia</vt:lpstr>
      <vt:lpstr>Wingdings 2</vt:lpstr>
      <vt:lpstr>Flow</vt:lpstr>
      <vt:lpstr>English for social workers II session 10, 22 dec 2014</vt:lpstr>
      <vt:lpstr>Today’s session</vt:lpstr>
      <vt:lpstr>Revision of the last session</vt:lpstr>
      <vt:lpstr>Revision – Older People</vt:lpstr>
      <vt:lpstr>Remove ten extra appearances of the</vt:lpstr>
      <vt:lpstr>Answers</vt:lpstr>
      <vt:lpstr>The Article - revision</vt:lpstr>
      <vt:lpstr>Child Welfare</vt:lpstr>
      <vt:lpstr>Child Welfare</vt:lpstr>
      <vt:lpstr>Child Welfare</vt:lpstr>
      <vt:lpstr>The Children Act 1989</vt:lpstr>
      <vt:lpstr>Child Protection</vt:lpstr>
      <vt:lpstr>Child Protection</vt:lpstr>
      <vt:lpstr>Adoption</vt:lpstr>
      <vt:lpstr>Adoption</vt:lpstr>
      <vt:lpstr>The Convention on the Rights of the Child</vt:lpstr>
      <vt:lpstr>PowerPoint Presentation</vt:lpstr>
    </vt:vector>
  </TitlesOfParts>
  <Company>Prevoditelj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for social workers I session 1, 5 oct 2009</dc:title>
  <dc:creator>Test</dc:creator>
  <cp:lastModifiedBy>Miljen Matijašević</cp:lastModifiedBy>
  <cp:revision>422</cp:revision>
  <dcterms:created xsi:type="dcterms:W3CDTF">2009-10-01T14:38:00Z</dcterms:created>
  <dcterms:modified xsi:type="dcterms:W3CDTF">2014-12-22T10:01:02Z</dcterms:modified>
</cp:coreProperties>
</file>