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61" r:id="rId5"/>
    <p:sldId id="259" r:id="rId6"/>
    <p:sldId id="264" r:id="rId7"/>
    <p:sldId id="262" r:id="rId8"/>
    <p:sldId id="263" r:id="rId9"/>
    <p:sldId id="265" r:id="rId10"/>
    <p:sldId id="270" r:id="rId11"/>
    <p:sldId id="271" r:id="rId12"/>
    <p:sldId id="272" r:id="rId13"/>
    <p:sldId id="266" r:id="rId14"/>
    <p:sldId id="267" r:id="rId15"/>
    <p:sldId id="268" r:id="rId16"/>
    <p:sldId id="269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2622" y="-8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740C38-BB8A-4AD7-88FD-462125B8AA0D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17FBF952-4971-4E14-BF4D-9B322306AA4E}">
      <dgm:prSet phldrT="[Text]"/>
      <dgm:spPr/>
      <dgm:t>
        <a:bodyPr/>
        <a:lstStyle/>
        <a:p>
          <a:r>
            <a:rPr lang="hr-HR" b="1" dirty="0" smtClean="0"/>
            <a:t>SOCIOTERPIJSKE METODE</a:t>
          </a:r>
        </a:p>
        <a:p>
          <a:r>
            <a:rPr lang="hr-HR" b="0" dirty="0" smtClean="0"/>
            <a:t>-pimjena ovisi o kulturnom, socijalnom i gospodarskom okruženju</a:t>
          </a:r>
          <a:endParaRPr lang="hr-HR" b="0" dirty="0"/>
        </a:p>
      </dgm:t>
    </dgm:pt>
    <dgm:pt modelId="{EE44420D-9512-43A8-BACE-7691BE78C49C}" type="parTrans" cxnId="{6965F4BB-C08C-4FAE-B2C4-2289BE0C31A7}">
      <dgm:prSet/>
      <dgm:spPr/>
      <dgm:t>
        <a:bodyPr/>
        <a:lstStyle/>
        <a:p>
          <a:endParaRPr lang="hr-HR"/>
        </a:p>
      </dgm:t>
    </dgm:pt>
    <dgm:pt modelId="{05671EC5-4098-4124-9F5A-7EBDDF8AAEE9}" type="sibTrans" cxnId="{6965F4BB-C08C-4FAE-B2C4-2289BE0C31A7}">
      <dgm:prSet/>
      <dgm:spPr/>
      <dgm:t>
        <a:bodyPr/>
        <a:lstStyle/>
        <a:p>
          <a:endParaRPr lang="hr-HR"/>
        </a:p>
      </dgm:t>
    </dgm:pt>
    <dgm:pt modelId="{8BAB0AFB-D637-4707-B71D-08A066CAA4D8}">
      <dgm:prSet phldrT="[Text]" custT="1"/>
      <dgm:spPr/>
      <dgm:t>
        <a:bodyPr/>
        <a:lstStyle/>
        <a:p>
          <a:r>
            <a:rPr lang="hr-HR" sz="1100" b="1" dirty="0" smtClean="0"/>
            <a:t>GRUPNO SAVJETOVANJE</a:t>
          </a:r>
          <a:endParaRPr lang="hr-HR" sz="1100" b="1" dirty="0"/>
        </a:p>
      </dgm:t>
    </dgm:pt>
    <dgm:pt modelId="{AE7C9CE2-E414-4E30-9E8A-981DCA6FD9F6}" type="parTrans" cxnId="{3CD0E044-C548-4F9B-8121-626E014890BD}">
      <dgm:prSet/>
      <dgm:spPr/>
      <dgm:t>
        <a:bodyPr/>
        <a:lstStyle/>
        <a:p>
          <a:endParaRPr lang="hr-HR"/>
        </a:p>
      </dgm:t>
    </dgm:pt>
    <dgm:pt modelId="{91B90AAA-DCA9-437D-BF27-8A59E0FC90C2}" type="sibTrans" cxnId="{3CD0E044-C548-4F9B-8121-626E014890BD}">
      <dgm:prSet/>
      <dgm:spPr/>
      <dgm:t>
        <a:bodyPr/>
        <a:lstStyle/>
        <a:p>
          <a:endParaRPr lang="hr-HR"/>
        </a:p>
      </dgm:t>
    </dgm:pt>
    <dgm:pt modelId="{AF4EF06B-9252-4187-8A64-748E8C3A38C4}">
      <dgm:prSet phldrT="[Text]" custT="1"/>
      <dgm:spPr/>
      <dgm:t>
        <a:bodyPr/>
        <a:lstStyle/>
        <a:p>
          <a:r>
            <a:rPr lang="hr-HR" sz="1100" b="1" dirty="0" smtClean="0"/>
            <a:t>GRUPNE TERAPIJE</a:t>
          </a:r>
          <a:endParaRPr lang="hr-HR" sz="1100" b="1" dirty="0"/>
        </a:p>
      </dgm:t>
    </dgm:pt>
    <dgm:pt modelId="{FAB560D1-366D-4AB9-9AA2-B85423EFB363}" type="parTrans" cxnId="{196B850C-BF9A-4861-85EA-8E44A7E53191}">
      <dgm:prSet/>
      <dgm:spPr/>
      <dgm:t>
        <a:bodyPr/>
        <a:lstStyle/>
        <a:p>
          <a:endParaRPr lang="hr-HR"/>
        </a:p>
      </dgm:t>
    </dgm:pt>
    <dgm:pt modelId="{26C5B22F-1069-4FAB-AE94-A2C1ABFA2E9D}" type="sibTrans" cxnId="{196B850C-BF9A-4861-85EA-8E44A7E53191}">
      <dgm:prSet/>
      <dgm:spPr/>
      <dgm:t>
        <a:bodyPr/>
        <a:lstStyle/>
        <a:p>
          <a:endParaRPr lang="hr-HR"/>
        </a:p>
      </dgm:t>
    </dgm:pt>
    <dgm:pt modelId="{A2D85B2E-0EB2-40E8-9D86-D15E42ED1CEE}">
      <dgm:prSet phldrT="[Text]" custT="1"/>
      <dgm:spPr/>
      <dgm:t>
        <a:bodyPr/>
        <a:lstStyle/>
        <a:p>
          <a:r>
            <a:rPr lang="hr-HR" sz="1100" b="1" dirty="0" smtClean="0"/>
            <a:t>TERAPIJSKA ZAJEDNICA</a:t>
          </a:r>
          <a:endParaRPr lang="hr-HR" sz="1100" b="1" dirty="0"/>
        </a:p>
      </dgm:t>
    </dgm:pt>
    <dgm:pt modelId="{15350BD7-5DDD-4553-A6D3-68E1FF618990}" type="parTrans" cxnId="{462414AE-D6B2-4C61-A54D-1A0817D767BE}">
      <dgm:prSet/>
      <dgm:spPr/>
      <dgm:t>
        <a:bodyPr/>
        <a:lstStyle/>
        <a:p>
          <a:endParaRPr lang="hr-HR"/>
        </a:p>
      </dgm:t>
    </dgm:pt>
    <dgm:pt modelId="{456FEB62-8686-4DEC-B41C-C6BBC5C53C20}" type="sibTrans" cxnId="{462414AE-D6B2-4C61-A54D-1A0817D767BE}">
      <dgm:prSet/>
      <dgm:spPr/>
      <dgm:t>
        <a:bodyPr/>
        <a:lstStyle/>
        <a:p>
          <a:endParaRPr lang="hr-HR"/>
        </a:p>
      </dgm:t>
    </dgm:pt>
    <dgm:pt modelId="{7F7094B3-152A-4F99-8450-4F81C89E2840}">
      <dgm:prSet phldrT="[Text]" custT="1"/>
      <dgm:spPr/>
      <dgm:t>
        <a:bodyPr/>
        <a:lstStyle/>
        <a:p>
          <a:r>
            <a:rPr lang="hr-HR" sz="1100" b="1" dirty="0" smtClean="0"/>
            <a:t>TRENING SOCIJALNIH VJEŠTINA</a:t>
          </a:r>
          <a:endParaRPr lang="hr-HR" sz="1100" b="1" dirty="0"/>
        </a:p>
      </dgm:t>
    </dgm:pt>
    <dgm:pt modelId="{C4847A16-C256-4AD1-A9C0-6521D508DDE2}" type="parTrans" cxnId="{C7A93DA8-6A5C-4DB7-8283-72C17964A61A}">
      <dgm:prSet/>
      <dgm:spPr/>
      <dgm:t>
        <a:bodyPr/>
        <a:lstStyle/>
        <a:p>
          <a:endParaRPr lang="hr-HR"/>
        </a:p>
      </dgm:t>
    </dgm:pt>
    <dgm:pt modelId="{9BF9ADB3-F990-4C09-AC70-5E0F8B5BF2C7}" type="sibTrans" cxnId="{C7A93DA8-6A5C-4DB7-8283-72C17964A61A}">
      <dgm:prSet/>
      <dgm:spPr/>
      <dgm:t>
        <a:bodyPr/>
        <a:lstStyle/>
        <a:p>
          <a:endParaRPr lang="hr-HR"/>
        </a:p>
      </dgm:t>
    </dgm:pt>
    <dgm:pt modelId="{B2EE0857-0777-4555-8304-8B3C18A3C858}">
      <dgm:prSet phldrT="[Text]" custT="1"/>
      <dgm:spPr/>
      <dgm:t>
        <a:bodyPr/>
        <a:lstStyle/>
        <a:p>
          <a:r>
            <a:rPr lang="hr-HR" sz="1100" b="1" dirty="0" smtClean="0"/>
            <a:t>RADNA TERAPIJA</a:t>
          </a:r>
          <a:endParaRPr lang="hr-HR" sz="1100" b="1" dirty="0"/>
        </a:p>
      </dgm:t>
    </dgm:pt>
    <dgm:pt modelId="{9C53DFF5-5A1F-4564-95D2-B239AB774D44}" type="parTrans" cxnId="{11CAE363-E70D-4EBA-8DF1-EB3F8071AD20}">
      <dgm:prSet/>
      <dgm:spPr/>
      <dgm:t>
        <a:bodyPr/>
        <a:lstStyle/>
        <a:p>
          <a:endParaRPr lang="hr-HR"/>
        </a:p>
      </dgm:t>
    </dgm:pt>
    <dgm:pt modelId="{B1912ECC-1B1C-4EE8-8937-08A9BE53DBEA}" type="sibTrans" cxnId="{11CAE363-E70D-4EBA-8DF1-EB3F8071AD20}">
      <dgm:prSet/>
      <dgm:spPr/>
      <dgm:t>
        <a:bodyPr/>
        <a:lstStyle/>
        <a:p>
          <a:endParaRPr lang="hr-HR"/>
        </a:p>
      </dgm:t>
    </dgm:pt>
    <dgm:pt modelId="{BF130990-271A-4921-AF80-ADB4BE9051F1}">
      <dgm:prSet phldrT="[Text]" custT="1"/>
      <dgm:spPr/>
      <dgm:t>
        <a:bodyPr/>
        <a:lstStyle/>
        <a:p>
          <a:r>
            <a:rPr lang="hr-HR" sz="1100" b="1" dirty="0" smtClean="0"/>
            <a:t>REKREATIVNA TERAPIJA</a:t>
          </a:r>
          <a:endParaRPr lang="hr-HR" sz="1100" b="1" dirty="0"/>
        </a:p>
      </dgm:t>
    </dgm:pt>
    <dgm:pt modelId="{25171F4F-B2CE-44BA-BC07-8100A0D47666}" type="parTrans" cxnId="{160B3B0F-5EF0-4B5C-A572-2341418C0ECE}">
      <dgm:prSet/>
      <dgm:spPr/>
      <dgm:t>
        <a:bodyPr/>
        <a:lstStyle/>
        <a:p>
          <a:endParaRPr lang="hr-HR"/>
        </a:p>
      </dgm:t>
    </dgm:pt>
    <dgm:pt modelId="{3DE84B23-BFE3-4E6C-9F1E-2147E2EB9C5D}" type="sibTrans" cxnId="{160B3B0F-5EF0-4B5C-A572-2341418C0ECE}">
      <dgm:prSet/>
      <dgm:spPr/>
      <dgm:t>
        <a:bodyPr/>
        <a:lstStyle/>
        <a:p>
          <a:endParaRPr lang="hr-HR"/>
        </a:p>
      </dgm:t>
    </dgm:pt>
    <dgm:pt modelId="{A7460DA0-A4A0-4139-AB66-78F0D4B89586}" type="pres">
      <dgm:prSet presAssocID="{C8740C38-BB8A-4AD7-88FD-462125B8AA0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FF6B1809-08C5-4685-BD25-E0C702EB82C2}" type="pres">
      <dgm:prSet presAssocID="{C8740C38-BB8A-4AD7-88FD-462125B8AA0D}" presName="radial" presStyleCnt="0">
        <dgm:presLayoutVars>
          <dgm:animLvl val="ctr"/>
        </dgm:presLayoutVars>
      </dgm:prSet>
      <dgm:spPr/>
    </dgm:pt>
    <dgm:pt modelId="{21523673-13F6-46EB-BC21-F1BC84813C99}" type="pres">
      <dgm:prSet presAssocID="{17FBF952-4971-4E14-BF4D-9B322306AA4E}" presName="centerShape" presStyleLbl="vennNode1" presStyleIdx="0" presStyleCnt="7"/>
      <dgm:spPr/>
      <dgm:t>
        <a:bodyPr/>
        <a:lstStyle/>
        <a:p>
          <a:endParaRPr lang="hr-HR"/>
        </a:p>
      </dgm:t>
    </dgm:pt>
    <dgm:pt modelId="{3558C435-C3A7-4290-96F8-FFCD1AA94D47}" type="pres">
      <dgm:prSet presAssocID="{8BAB0AFB-D637-4707-B71D-08A066CAA4D8}" presName="node" presStyleLbl="vennNode1" presStyleIdx="1" presStyleCnt="7" custScaleX="141520" custRadScaleRad="100027" custRadScaleInc="-9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BF7D642-5988-4CD5-94E0-9180629638E6}" type="pres">
      <dgm:prSet presAssocID="{AF4EF06B-9252-4187-8A64-748E8C3A38C4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DBC69CF-4B0F-4A23-AFCA-F3A1C931D8E8}" type="pres">
      <dgm:prSet presAssocID="{A2D85B2E-0EB2-40E8-9D86-D15E42ED1CEE}" presName="node" presStyleLbl="vennNode1" presStyleIdx="3" presStyleCnt="7" custScaleX="118197" custRadScaleRad="97292" custRadScaleInc="-1057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1EF67CD-47B7-48A0-9080-50E1A467DE70}" type="pres">
      <dgm:prSet presAssocID="{7F7094B3-152A-4F99-8450-4F81C89E2840}" presName="node" presStyleLbl="vennNode1" presStyleIdx="4" presStyleCnt="7" custScaleX="141509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749118F-A7A4-4FAE-A878-644DBFE08C54}" type="pres">
      <dgm:prSet presAssocID="{B2EE0857-0777-4555-8304-8B3C18A3C858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5D0C2E3-9079-43AD-BBB8-B81AA3DBA4A0}" type="pres">
      <dgm:prSet presAssocID="{BF130990-271A-4921-AF80-ADB4BE9051F1}" presName="node" presStyleLbl="vennNode1" presStyleIdx="6" presStyleCnt="7" custScaleX="149165" custRadScaleRad="98943" custRadScaleInc="-2891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3CD0E044-C548-4F9B-8121-626E014890BD}" srcId="{17FBF952-4971-4E14-BF4D-9B322306AA4E}" destId="{8BAB0AFB-D637-4707-B71D-08A066CAA4D8}" srcOrd="0" destOrd="0" parTransId="{AE7C9CE2-E414-4E30-9E8A-981DCA6FD9F6}" sibTransId="{91B90AAA-DCA9-437D-BF27-8A59E0FC90C2}"/>
    <dgm:cxn modelId="{C7A93DA8-6A5C-4DB7-8283-72C17964A61A}" srcId="{17FBF952-4971-4E14-BF4D-9B322306AA4E}" destId="{7F7094B3-152A-4F99-8450-4F81C89E2840}" srcOrd="3" destOrd="0" parTransId="{C4847A16-C256-4AD1-A9C0-6521D508DDE2}" sibTransId="{9BF9ADB3-F990-4C09-AC70-5E0F8B5BF2C7}"/>
    <dgm:cxn modelId="{196B850C-BF9A-4861-85EA-8E44A7E53191}" srcId="{17FBF952-4971-4E14-BF4D-9B322306AA4E}" destId="{AF4EF06B-9252-4187-8A64-748E8C3A38C4}" srcOrd="1" destOrd="0" parTransId="{FAB560D1-366D-4AB9-9AA2-B85423EFB363}" sibTransId="{26C5B22F-1069-4FAB-AE94-A2C1ABFA2E9D}"/>
    <dgm:cxn modelId="{3F5608D9-4D22-49FA-A71D-F65E1C8DF38C}" type="presOf" srcId="{C8740C38-BB8A-4AD7-88FD-462125B8AA0D}" destId="{A7460DA0-A4A0-4139-AB66-78F0D4B89586}" srcOrd="0" destOrd="0" presId="urn:microsoft.com/office/officeart/2005/8/layout/radial3"/>
    <dgm:cxn modelId="{AB33E3B5-8D6E-4A2F-B327-2B98E59840C0}" type="presOf" srcId="{8BAB0AFB-D637-4707-B71D-08A066CAA4D8}" destId="{3558C435-C3A7-4290-96F8-FFCD1AA94D47}" srcOrd="0" destOrd="0" presId="urn:microsoft.com/office/officeart/2005/8/layout/radial3"/>
    <dgm:cxn modelId="{492DA635-1998-4A59-8F22-2459645655CB}" type="presOf" srcId="{A2D85B2E-0EB2-40E8-9D86-D15E42ED1CEE}" destId="{DDBC69CF-4B0F-4A23-AFCA-F3A1C931D8E8}" srcOrd="0" destOrd="0" presId="urn:microsoft.com/office/officeart/2005/8/layout/radial3"/>
    <dgm:cxn modelId="{6A953B70-878A-47CC-AD27-C03AA8692631}" type="presOf" srcId="{B2EE0857-0777-4555-8304-8B3C18A3C858}" destId="{0749118F-A7A4-4FAE-A878-644DBFE08C54}" srcOrd="0" destOrd="0" presId="urn:microsoft.com/office/officeart/2005/8/layout/radial3"/>
    <dgm:cxn modelId="{58C2E6E9-D29B-43B7-A58C-5BCAF3D9A436}" type="presOf" srcId="{17FBF952-4971-4E14-BF4D-9B322306AA4E}" destId="{21523673-13F6-46EB-BC21-F1BC84813C99}" srcOrd="0" destOrd="0" presId="urn:microsoft.com/office/officeart/2005/8/layout/radial3"/>
    <dgm:cxn modelId="{462414AE-D6B2-4C61-A54D-1A0817D767BE}" srcId="{17FBF952-4971-4E14-BF4D-9B322306AA4E}" destId="{A2D85B2E-0EB2-40E8-9D86-D15E42ED1CEE}" srcOrd="2" destOrd="0" parTransId="{15350BD7-5DDD-4553-A6D3-68E1FF618990}" sibTransId="{456FEB62-8686-4DEC-B41C-C6BBC5C53C20}"/>
    <dgm:cxn modelId="{160B3B0F-5EF0-4B5C-A572-2341418C0ECE}" srcId="{17FBF952-4971-4E14-BF4D-9B322306AA4E}" destId="{BF130990-271A-4921-AF80-ADB4BE9051F1}" srcOrd="5" destOrd="0" parTransId="{25171F4F-B2CE-44BA-BC07-8100A0D47666}" sibTransId="{3DE84B23-BFE3-4E6C-9F1E-2147E2EB9C5D}"/>
    <dgm:cxn modelId="{D1B43B02-C669-4C3B-90F0-63C7D5C25AC7}" type="presOf" srcId="{AF4EF06B-9252-4187-8A64-748E8C3A38C4}" destId="{7BF7D642-5988-4CD5-94E0-9180629638E6}" srcOrd="0" destOrd="0" presId="urn:microsoft.com/office/officeart/2005/8/layout/radial3"/>
    <dgm:cxn modelId="{7F66CFF6-9BFA-4E6A-845F-EBA0B8164769}" type="presOf" srcId="{7F7094B3-152A-4F99-8450-4F81C89E2840}" destId="{F1EF67CD-47B7-48A0-9080-50E1A467DE70}" srcOrd="0" destOrd="0" presId="urn:microsoft.com/office/officeart/2005/8/layout/radial3"/>
    <dgm:cxn modelId="{581E9D33-002F-41F8-BF68-1AAA29793A92}" type="presOf" srcId="{BF130990-271A-4921-AF80-ADB4BE9051F1}" destId="{C5D0C2E3-9079-43AD-BBB8-B81AA3DBA4A0}" srcOrd="0" destOrd="0" presId="urn:microsoft.com/office/officeart/2005/8/layout/radial3"/>
    <dgm:cxn modelId="{6965F4BB-C08C-4FAE-B2C4-2289BE0C31A7}" srcId="{C8740C38-BB8A-4AD7-88FD-462125B8AA0D}" destId="{17FBF952-4971-4E14-BF4D-9B322306AA4E}" srcOrd="0" destOrd="0" parTransId="{EE44420D-9512-43A8-BACE-7691BE78C49C}" sibTransId="{05671EC5-4098-4124-9F5A-7EBDDF8AAEE9}"/>
    <dgm:cxn modelId="{11CAE363-E70D-4EBA-8DF1-EB3F8071AD20}" srcId="{17FBF952-4971-4E14-BF4D-9B322306AA4E}" destId="{B2EE0857-0777-4555-8304-8B3C18A3C858}" srcOrd="4" destOrd="0" parTransId="{9C53DFF5-5A1F-4564-95D2-B239AB774D44}" sibTransId="{B1912ECC-1B1C-4EE8-8937-08A9BE53DBEA}"/>
    <dgm:cxn modelId="{4AF473EA-7C8C-476C-B42F-54B7353BB3AC}" type="presParOf" srcId="{A7460DA0-A4A0-4139-AB66-78F0D4B89586}" destId="{FF6B1809-08C5-4685-BD25-E0C702EB82C2}" srcOrd="0" destOrd="0" presId="urn:microsoft.com/office/officeart/2005/8/layout/radial3"/>
    <dgm:cxn modelId="{EE5F9111-B251-4F6F-BB4C-3D0FD53952AF}" type="presParOf" srcId="{FF6B1809-08C5-4685-BD25-E0C702EB82C2}" destId="{21523673-13F6-46EB-BC21-F1BC84813C99}" srcOrd="0" destOrd="0" presId="urn:microsoft.com/office/officeart/2005/8/layout/radial3"/>
    <dgm:cxn modelId="{079989C8-71D9-492B-BFEF-EF64A5B65322}" type="presParOf" srcId="{FF6B1809-08C5-4685-BD25-E0C702EB82C2}" destId="{3558C435-C3A7-4290-96F8-FFCD1AA94D47}" srcOrd="1" destOrd="0" presId="urn:microsoft.com/office/officeart/2005/8/layout/radial3"/>
    <dgm:cxn modelId="{F13D4E63-CD9D-409D-A0F2-7716E6F1F845}" type="presParOf" srcId="{FF6B1809-08C5-4685-BD25-E0C702EB82C2}" destId="{7BF7D642-5988-4CD5-94E0-9180629638E6}" srcOrd="2" destOrd="0" presId="urn:microsoft.com/office/officeart/2005/8/layout/radial3"/>
    <dgm:cxn modelId="{6544DA99-DE8C-42C3-9D96-B2B1BA18B66E}" type="presParOf" srcId="{FF6B1809-08C5-4685-BD25-E0C702EB82C2}" destId="{DDBC69CF-4B0F-4A23-AFCA-F3A1C931D8E8}" srcOrd="3" destOrd="0" presId="urn:microsoft.com/office/officeart/2005/8/layout/radial3"/>
    <dgm:cxn modelId="{BD436C19-B6DC-4E03-BF4A-EDFD365E086D}" type="presParOf" srcId="{FF6B1809-08C5-4685-BD25-E0C702EB82C2}" destId="{F1EF67CD-47B7-48A0-9080-50E1A467DE70}" srcOrd="4" destOrd="0" presId="urn:microsoft.com/office/officeart/2005/8/layout/radial3"/>
    <dgm:cxn modelId="{74CD72F0-49BD-4A63-B8AB-6B3B60D65398}" type="presParOf" srcId="{FF6B1809-08C5-4685-BD25-E0C702EB82C2}" destId="{0749118F-A7A4-4FAE-A878-644DBFE08C54}" srcOrd="5" destOrd="0" presId="urn:microsoft.com/office/officeart/2005/8/layout/radial3"/>
    <dgm:cxn modelId="{E05A6876-5E36-48E8-9D77-09A88C7D90FD}" type="presParOf" srcId="{FF6B1809-08C5-4685-BD25-E0C702EB82C2}" destId="{C5D0C2E3-9079-43AD-BBB8-B81AA3DBA4A0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523673-13F6-46EB-BC21-F1BC84813C99}">
      <dsp:nvSpPr>
        <dsp:cNvPr id="0" name=""/>
        <dsp:cNvSpPr/>
      </dsp:nvSpPr>
      <dsp:spPr>
        <a:xfrm>
          <a:off x="2846816" y="1085143"/>
          <a:ext cx="2703338" cy="27033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SOCIOTERPIJSKE METODE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0" kern="1200" dirty="0" smtClean="0"/>
            <a:t>-pimjena ovisi o kulturnom, socijalnom i gospodarskom okruženju</a:t>
          </a:r>
          <a:endParaRPr lang="hr-HR" sz="1400" b="0" kern="1200" dirty="0"/>
        </a:p>
      </dsp:txBody>
      <dsp:txXfrm>
        <a:off x="3242711" y="1481038"/>
        <a:ext cx="1911548" cy="1911548"/>
      </dsp:txXfrm>
    </dsp:sp>
    <dsp:sp modelId="{3558C435-C3A7-4290-96F8-FFCD1AA94D47}">
      <dsp:nvSpPr>
        <dsp:cNvPr id="0" name=""/>
        <dsp:cNvSpPr/>
      </dsp:nvSpPr>
      <dsp:spPr>
        <a:xfrm>
          <a:off x="3240366" y="7"/>
          <a:ext cx="1912882" cy="13516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b="1" kern="1200" dirty="0" smtClean="0"/>
            <a:t>GRUPNO SAVJETOVANJE</a:t>
          </a:r>
          <a:endParaRPr lang="hr-HR" sz="1100" b="1" kern="1200" dirty="0"/>
        </a:p>
      </dsp:txBody>
      <dsp:txXfrm>
        <a:off x="3520501" y="197954"/>
        <a:ext cx="1352612" cy="955775"/>
      </dsp:txXfrm>
    </dsp:sp>
    <dsp:sp modelId="{7BF7D642-5988-4CD5-94E0-9180629638E6}">
      <dsp:nvSpPr>
        <dsp:cNvPr id="0" name=""/>
        <dsp:cNvSpPr/>
      </dsp:nvSpPr>
      <dsp:spPr>
        <a:xfrm>
          <a:off x="5047285" y="880730"/>
          <a:ext cx="1351669" cy="13516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b="1" kern="1200" dirty="0" smtClean="0"/>
            <a:t>GRUPNE TERAPIJE</a:t>
          </a:r>
          <a:endParaRPr lang="hr-HR" sz="1100" b="1" kern="1200" dirty="0"/>
        </a:p>
      </dsp:txBody>
      <dsp:txXfrm>
        <a:off x="5245232" y="1078677"/>
        <a:ext cx="955775" cy="955775"/>
      </dsp:txXfrm>
    </dsp:sp>
    <dsp:sp modelId="{DDBC69CF-4B0F-4A23-AFCA-F3A1C931D8E8}">
      <dsp:nvSpPr>
        <dsp:cNvPr id="0" name=""/>
        <dsp:cNvSpPr/>
      </dsp:nvSpPr>
      <dsp:spPr>
        <a:xfrm>
          <a:off x="4968547" y="2448276"/>
          <a:ext cx="1597632" cy="13516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b="1" kern="1200" dirty="0" smtClean="0"/>
            <a:t>TERAPIJSKA ZAJEDNICA</a:t>
          </a:r>
          <a:endParaRPr lang="hr-HR" sz="1100" b="1" kern="1200" dirty="0"/>
        </a:p>
      </dsp:txBody>
      <dsp:txXfrm>
        <a:off x="5202515" y="2646223"/>
        <a:ext cx="1129696" cy="955775"/>
      </dsp:txXfrm>
    </dsp:sp>
    <dsp:sp modelId="{F1EF67CD-47B7-48A0-9080-50E1A467DE70}">
      <dsp:nvSpPr>
        <dsp:cNvPr id="0" name=""/>
        <dsp:cNvSpPr/>
      </dsp:nvSpPr>
      <dsp:spPr>
        <a:xfrm>
          <a:off x="3242119" y="3521473"/>
          <a:ext cx="1912733" cy="13516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b="1" kern="1200" dirty="0" smtClean="0"/>
            <a:t>TRENING SOCIJALNIH VJEŠTINA</a:t>
          </a:r>
          <a:endParaRPr lang="hr-HR" sz="1100" b="1" kern="1200" dirty="0"/>
        </a:p>
      </dsp:txBody>
      <dsp:txXfrm>
        <a:off x="3522232" y="3719420"/>
        <a:ext cx="1352507" cy="955775"/>
      </dsp:txXfrm>
    </dsp:sp>
    <dsp:sp modelId="{0749118F-A7A4-4FAE-A878-644DBFE08C54}">
      <dsp:nvSpPr>
        <dsp:cNvPr id="0" name=""/>
        <dsp:cNvSpPr/>
      </dsp:nvSpPr>
      <dsp:spPr>
        <a:xfrm>
          <a:off x="1998017" y="2641225"/>
          <a:ext cx="1351669" cy="13516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b="1" kern="1200" dirty="0" smtClean="0"/>
            <a:t>RADNA TERAPIJA</a:t>
          </a:r>
          <a:endParaRPr lang="hr-HR" sz="1100" b="1" kern="1200" dirty="0"/>
        </a:p>
      </dsp:txBody>
      <dsp:txXfrm>
        <a:off x="2195964" y="2839172"/>
        <a:ext cx="955775" cy="955775"/>
      </dsp:txXfrm>
    </dsp:sp>
    <dsp:sp modelId="{C5D0C2E3-9079-43AD-BBB8-B81AA3DBA4A0}">
      <dsp:nvSpPr>
        <dsp:cNvPr id="0" name=""/>
        <dsp:cNvSpPr/>
      </dsp:nvSpPr>
      <dsp:spPr>
        <a:xfrm>
          <a:off x="1656187" y="936096"/>
          <a:ext cx="2016217" cy="135166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100" b="1" kern="1200" dirty="0" smtClean="0"/>
            <a:t>REKREATIVNA TERAPIJA</a:t>
          </a:r>
          <a:endParaRPr lang="hr-HR" sz="1100" b="1" kern="1200" dirty="0"/>
        </a:p>
      </dsp:txBody>
      <dsp:txXfrm>
        <a:off x="1951455" y="1134043"/>
        <a:ext cx="1425681" cy="9557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93CF6F8-F319-42F3-A973-D45AEE477552}" type="datetimeFigureOut">
              <a:rPr lang="hr-HR" smtClean="0"/>
              <a:pPr/>
              <a:t>5.12.2016.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872EDC8-5F95-4CB8-BEC8-86C7096F37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F6F8-F319-42F3-A973-D45AEE477552}" type="datetimeFigureOut">
              <a:rPr lang="hr-HR" smtClean="0"/>
              <a:pPr/>
              <a:t>5.12.2016.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EDC8-5F95-4CB8-BEC8-86C7096F37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F6F8-F319-42F3-A973-D45AEE477552}" type="datetimeFigureOut">
              <a:rPr lang="hr-HR" smtClean="0"/>
              <a:pPr/>
              <a:t>5.12.2016.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EDC8-5F95-4CB8-BEC8-86C7096F37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93CF6F8-F319-42F3-A973-D45AEE477552}" type="datetimeFigureOut">
              <a:rPr lang="hr-HR" smtClean="0"/>
              <a:pPr/>
              <a:t>5.12.2016.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872EDC8-5F95-4CB8-BEC8-86C7096F378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3CF6F8-F319-42F3-A973-D45AEE477552}" type="datetimeFigureOut">
              <a:rPr lang="hr-HR" smtClean="0"/>
              <a:pPr/>
              <a:t>5.12.2016.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872EDC8-5F95-4CB8-BEC8-86C7096F37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F6F8-F319-42F3-A973-D45AEE477552}" type="datetimeFigureOut">
              <a:rPr lang="hr-HR" smtClean="0"/>
              <a:pPr/>
              <a:t>5.12.2016.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EDC8-5F95-4CB8-BEC8-86C7096F378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F6F8-F319-42F3-A973-D45AEE477552}" type="datetimeFigureOut">
              <a:rPr lang="hr-HR" smtClean="0"/>
              <a:pPr/>
              <a:t>5.12.2016.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EDC8-5F95-4CB8-BEC8-86C7096F378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3CF6F8-F319-42F3-A973-D45AEE477552}" type="datetimeFigureOut">
              <a:rPr lang="hr-HR" smtClean="0"/>
              <a:pPr/>
              <a:t>5.12.2016.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72EDC8-5F95-4CB8-BEC8-86C7096F378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CF6F8-F319-42F3-A973-D45AEE477552}" type="datetimeFigureOut">
              <a:rPr lang="hr-HR" smtClean="0"/>
              <a:pPr/>
              <a:t>5.12.2016.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2EDC8-5F95-4CB8-BEC8-86C7096F378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93CF6F8-F319-42F3-A973-D45AEE477552}" type="datetimeFigureOut">
              <a:rPr lang="hr-HR" smtClean="0"/>
              <a:pPr/>
              <a:t>5.12.2016.</a:t>
            </a:fld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872EDC8-5F95-4CB8-BEC8-86C7096F378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3CF6F8-F319-42F3-A973-D45AEE477552}" type="datetimeFigureOut">
              <a:rPr lang="hr-HR" smtClean="0"/>
              <a:pPr/>
              <a:t>5.12.2016.</a:t>
            </a:fld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72EDC8-5F95-4CB8-BEC8-86C7096F378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93CF6F8-F319-42F3-A973-D45AEE477552}" type="datetimeFigureOut">
              <a:rPr lang="hr-HR" smtClean="0"/>
              <a:pPr/>
              <a:t>5.12.2016.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872EDC8-5F95-4CB8-BEC8-86C7096F378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0" y="2276872"/>
            <a:ext cx="6172200" cy="1872208"/>
          </a:xfrm>
        </p:spPr>
        <p:txBody>
          <a:bodyPr>
            <a:normAutofit/>
          </a:bodyPr>
          <a:lstStyle/>
          <a:p>
            <a:r>
              <a:rPr lang="hr-HR" sz="3200" dirty="0" smtClean="0"/>
              <a:t>SOCIJALNI PRISTUP U PSIHIJATRIJI</a:t>
            </a:r>
            <a:endParaRPr lang="hr-HR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0" y="5517232"/>
            <a:ext cx="6172200" cy="857690"/>
          </a:xfrm>
        </p:spPr>
        <p:txBody>
          <a:bodyPr>
            <a:normAutofit/>
          </a:bodyPr>
          <a:lstStyle/>
          <a:p>
            <a:pPr algn="ctr"/>
            <a:r>
              <a:rPr lang="hr-HR" dirty="0" smtClean="0"/>
              <a:t>Socijalni rad u području mentalnog zdravlja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xmlns="" val="288563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116632"/>
            <a:ext cx="7467600" cy="158006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404664"/>
            <a:ext cx="8352928" cy="6264696"/>
          </a:xfrm>
        </p:spPr>
        <p:txBody>
          <a:bodyPr/>
          <a:lstStyle/>
          <a:p>
            <a:r>
              <a:rPr lang="hr-HR" sz="2000" dirty="0">
                <a:solidFill>
                  <a:schemeClr val="accent1"/>
                </a:solidFill>
              </a:rPr>
              <a:t>d</a:t>
            </a:r>
            <a:r>
              <a:rPr lang="hr-HR" sz="2000" dirty="0" smtClean="0">
                <a:solidFill>
                  <a:schemeClr val="accent1"/>
                </a:solidFill>
              </a:rPr>
              <a:t>ominacija koncepta ‘mentalnih bolesti’ i psihijatrijskog pristupa  </a:t>
            </a:r>
          </a:p>
          <a:p>
            <a:endParaRPr lang="hr-HR" sz="2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hr-HR" sz="2000" dirty="0">
                <a:solidFill>
                  <a:schemeClr val="accent1"/>
                </a:solidFill>
              </a:rPr>
              <a:t> </a:t>
            </a:r>
            <a:r>
              <a:rPr lang="hr-HR" sz="2000" dirty="0" smtClean="0">
                <a:solidFill>
                  <a:schemeClr val="accent1"/>
                </a:solidFill>
              </a:rPr>
              <a:t>               </a:t>
            </a:r>
            <a:r>
              <a:rPr lang="hr-HR" sz="2000" dirty="0" smtClean="0"/>
              <a:t>nekoliko uspješnih pokreta koji to (pokušavaju)     </a:t>
            </a:r>
          </a:p>
          <a:p>
            <a:pPr marL="0" indent="0">
              <a:buNone/>
            </a:pPr>
            <a:r>
              <a:rPr lang="hr-HR" sz="2000" dirty="0"/>
              <a:t> </a:t>
            </a:r>
            <a:r>
              <a:rPr lang="hr-HR" sz="2000" dirty="0" smtClean="0"/>
              <a:t>              mijenjati (1960ih i 1970ih) </a:t>
            </a:r>
            <a:r>
              <a:rPr lang="hr-HR" sz="2000" dirty="0" smtClean="0">
                <a:sym typeface="Wingdings" panose="05000000000000000000" pitchFamily="2" charset="2"/>
              </a:rPr>
              <a:t> ‘</a:t>
            </a:r>
            <a:r>
              <a:rPr lang="hr-HR" sz="2000" dirty="0" err="1" smtClean="0">
                <a:sym typeface="Wingdings" panose="05000000000000000000" pitchFamily="2" charset="2"/>
              </a:rPr>
              <a:t>anti-psychiatrists</a:t>
            </a:r>
            <a:r>
              <a:rPr lang="hr-HR" sz="2000" dirty="0" smtClean="0">
                <a:sym typeface="Wingdings" panose="05000000000000000000" pitchFamily="2" charset="2"/>
              </a:rPr>
              <a:t>’</a:t>
            </a:r>
          </a:p>
          <a:p>
            <a:pPr marL="0" indent="0">
              <a:buNone/>
            </a:pPr>
            <a:endParaRPr lang="hr-HR" sz="20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hr-HR" sz="2000" dirty="0" smtClean="0"/>
              <a:t>            ostavili kulturalno i formalno nasljeđe, no upitno je </a:t>
            </a:r>
          </a:p>
          <a:p>
            <a:pPr marL="0" indent="0">
              <a:buNone/>
            </a:pPr>
            <a:r>
              <a:rPr lang="hr-HR" sz="2000" dirty="0" smtClean="0"/>
              <a:t>           je li se što promijenilo u praksi prema korisnicima te  </a:t>
            </a:r>
          </a:p>
          <a:p>
            <a:pPr marL="0" indent="0">
              <a:buNone/>
            </a:pPr>
            <a:r>
              <a:rPr lang="hr-HR" sz="2000" dirty="0"/>
              <a:t> </a:t>
            </a:r>
            <a:r>
              <a:rPr lang="hr-HR" sz="2000" dirty="0" smtClean="0"/>
              <a:t>                             svakodnevnoj percepciji ljudi</a:t>
            </a:r>
          </a:p>
          <a:p>
            <a:pPr marL="0" indent="0">
              <a:buNone/>
            </a:pPr>
            <a:endParaRPr lang="hr-HR" sz="2000" dirty="0" smtClean="0"/>
          </a:p>
          <a:p>
            <a:r>
              <a:rPr lang="hr-HR" sz="2000" dirty="0">
                <a:solidFill>
                  <a:schemeClr val="accent1"/>
                </a:solidFill>
              </a:rPr>
              <a:t>n</a:t>
            </a:r>
            <a:r>
              <a:rPr lang="hr-HR" sz="2000" dirty="0" smtClean="0">
                <a:solidFill>
                  <a:schemeClr val="accent1"/>
                </a:solidFill>
              </a:rPr>
              <a:t>aglasak na uključenje korisnika u odlučivanje i liječenje              </a:t>
            </a:r>
            <a:r>
              <a:rPr lang="hr-HR" sz="20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 zanimanje države    širenje istraživanja i tržišta</a:t>
            </a:r>
          </a:p>
          <a:p>
            <a:r>
              <a:rPr lang="hr-HR" sz="2000" dirty="0">
                <a:solidFill>
                  <a:schemeClr val="accent1"/>
                </a:solidFill>
                <a:sym typeface="Wingdings" panose="05000000000000000000" pitchFamily="2" charset="2"/>
              </a:rPr>
              <a:t>u</a:t>
            </a:r>
            <a:r>
              <a:rPr lang="hr-HR" sz="20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ključenost korisnika    kakvi su stavovi samih korisnika?</a:t>
            </a:r>
          </a:p>
          <a:p>
            <a:endParaRPr lang="hr-HR" sz="2000" dirty="0">
              <a:solidFill>
                <a:schemeClr val="accent1"/>
              </a:solidFill>
              <a:sym typeface="Wingdings" panose="05000000000000000000" pitchFamily="2" charset="2"/>
            </a:endParaRPr>
          </a:p>
          <a:p>
            <a:r>
              <a:rPr lang="hr-HR" sz="20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2. problem    naglasak na osnaživanju, partnerstvu i uključenosti svih dionika; no kakvi su omjeri? (profesionalci te korisnici usluga)</a:t>
            </a:r>
            <a:endParaRPr lang="hr-HR" sz="2000" dirty="0">
              <a:solidFill>
                <a:schemeClr val="accent1"/>
              </a:solidFill>
            </a:endParaRPr>
          </a:p>
          <a:p>
            <a:endParaRPr lang="hr-HR" dirty="0"/>
          </a:p>
        </p:txBody>
      </p:sp>
      <p:sp>
        <p:nvSpPr>
          <p:cNvPr id="4" name="Down Arrow 3"/>
          <p:cNvSpPr/>
          <p:nvPr/>
        </p:nvSpPr>
        <p:spPr>
          <a:xfrm>
            <a:off x="3998888" y="818408"/>
            <a:ext cx="1642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Down Arrow 4"/>
          <p:cNvSpPr/>
          <p:nvPr/>
        </p:nvSpPr>
        <p:spPr>
          <a:xfrm>
            <a:off x="4108884" y="1988840"/>
            <a:ext cx="1642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16968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7467600" cy="45719"/>
          </a:xfrm>
        </p:spPr>
        <p:txBody>
          <a:bodyPr>
            <a:normAutofit fontScale="90000"/>
          </a:bodyPr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404664"/>
            <a:ext cx="8352928" cy="6264696"/>
          </a:xfrm>
        </p:spPr>
        <p:txBody>
          <a:bodyPr>
            <a:normAutofit/>
          </a:bodyPr>
          <a:lstStyle/>
          <a:p>
            <a:r>
              <a:rPr lang="hr-HR" sz="2000" u="sng" dirty="0"/>
              <a:t>u</a:t>
            </a:r>
            <a:r>
              <a:rPr lang="hr-HR" sz="2000" u="sng" dirty="0" smtClean="0"/>
              <a:t>ključenost korisnika u usluge </a:t>
            </a:r>
            <a:r>
              <a:rPr lang="hr-HR" sz="2000" dirty="0" smtClean="0">
                <a:sym typeface="Wingdings" panose="05000000000000000000" pitchFamily="2" charset="2"/>
              </a:rPr>
              <a:t> pristup koji proizlazi iz šireg sistema, odraz politika i širenja tržišta u socijalnu sferu</a:t>
            </a:r>
          </a:p>
          <a:p>
            <a:pPr marL="0" indent="0">
              <a:buNone/>
            </a:pPr>
            <a:r>
              <a:rPr lang="hr-HR" sz="2000" dirty="0" smtClean="0">
                <a:sym typeface="Wingdings" panose="05000000000000000000" pitchFamily="2" charset="2"/>
              </a:rPr>
              <a:t>                                                          </a:t>
            </a:r>
            <a:r>
              <a:rPr lang="hr-HR" sz="1800" dirty="0" smtClean="0">
                <a:sym typeface="Wingdings" panose="05000000000000000000" pitchFamily="2" charset="2"/>
              </a:rPr>
              <a:t>razgraničiti </a:t>
            </a:r>
          </a:p>
          <a:p>
            <a:pPr marL="0" indent="0">
              <a:buNone/>
            </a:pPr>
            <a:r>
              <a:rPr lang="hr-HR" sz="1800" dirty="0">
                <a:sym typeface="Wingdings" panose="05000000000000000000" pitchFamily="2" charset="2"/>
              </a:rPr>
              <a:t> </a:t>
            </a:r>
            <a:r>
              <a:rPr lang="hr-HR" sz="1800" dirty="0" smtClean="0">
                <a:sym typeface="Wingdings" panose="05000000000000000000" pitchFamily="2" charset="2"/>
              </a:rPr>
              <a:t>                                                                    od </a:t>
            </a:r>
          </a:p>
          <a:p>
            <a:r>
              <a:rPr lang="hr-HR" sz="2000" u="sng" dirty="0" smtClean="0">
                <a:sym typeface="Wingdings" panose="05000000000000000000" pitchFamily="2" charset="2"/>
              </a:rPr>
              <a:t>uključenost korisnika u vlastite organizacije i njihovo stvaranje </a:t>
            </a:r>
            <a:r>
              <a:rPr lang="hr-HR" sz="2000" dirty="0" smtClean="0">
                <a:sym typeface="Wingdings" panose="05000000000000000000" pitchFamily="2" charset="2"/>
              </a:rPr>
              <a:t> proizlazi iz inicijative samih korisnika (zbog nezadovoljstva korisnika novim sistemom i odnosom stručnjaka prema njima)</a:t>
            </a:r>
          </a:p>
          <a:p>
            <a:endParaRPr lang="hr-HR" sz="2000" dirty="0" smtClean="0"/>
          </a:p>
          <a:p>
            <a:pPr marL="0" indent="0">
              <a:buNone/>
            </a:pPr>
            <a:endParaRPr lang="hr-HR" sz="2000" dirty="0"/>
          </a:p>
          <a:p>
            <a:pPr marL="0" indent="0">
              <a:buNone/>
            </a:pPr>
            <a:r>
              <a:rPr lang="hr-HR" sz="2000" dirty="0" smtClean="0"/>
              <a:t>  vlastita organizacija, određivanje                 prepoznati od države i</a:t>
            </a:r>
          </a:p>
          <a:p>
            <a:pPr marL="0" indent="0">
              <a:buNone/>
            </a:pPr>
            <a:r>
              <a:rPr lang="hr-HR" sz="2000" dirty="0"/>
              <a:t> </a:t>
            </a:r>
            <a:r>
              <a:rPr lang="hr-HR" sz="2000" dirty="0" smtClean="0"/>
              <a:t> smjerova djelovanja, filozofija,                      drugih organizacija</a:t>
            </a:r>
          </a:p>
          <a:p>
            <a:pPr marL="0" indent="0">
              <a:buNone/>
            </a:pPr>
            <a:r>
              <a:rPr lang="hr-HR" sz="2000" dirty="0"/>
              <a:t> </a:t>
            </a:r>
            <a:r>
              <a:rPr lang="hr-HR" sz="2000" dirty="0" smtClean="0"/>
              <a:t> stavovi, upravljanje, kontroliranje…</a:t>
            </a:r>
          </a:p>
          <a:p>
            <a:pPr marL="0" indent="0">
              <a:buNone/>
            </a:pPr>
            <a:endParaRPr lang="hr-HR" sz="2000" dirty="0" smtClean="0"/>
          </a:p>
          <a:p>
            <a:r>
              <a:rPr lang="hr-HR" sz="2000" b="1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‘znanje’ </a:t>
            </a:r>
            <a:r>
              <a:rPr lang="hr-HR" sz="2000" dirty="0" smtClean="0">
                <a:sym typeface="Wingdings" panose="05000000000000000000" pitchFamily="2" charset="2"/>
              </a:rPr>
              <a:t>koje imaju korisnici usluga mentalnog zdravlja je sve važnije, sve relevantnije u profesionalnim i javnim diskusijama, medijima; njihovo mišljenje uzima se u obzir; njihova vlastita perspektiva </a:t>
            </a:r>
            <a:endParaRPr lang="hr-HR" sz="2000" b="1" dirty="0"/>
          </a:p>
        </p:txBody>
      </p:sp>
      <p:sp>
        <p:nvSpPr>
          <p:cNvPr id="6" name="Up-Down Arrow 5"/>
          <p:cNvSpPr/>
          <p:nvPr/>
        </p:nvSpPr>
        <p:spPr>
          <a:xfrm>
            <a:off x="3766838" y="1261251"/>
            <a:ext cx="178356" cy="52956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Down Arrow 6"/>
          <p:cNvSpPr/>
          <p:nvPr/>
        </p:nvSpPr>
        <p:spPr>
          <a:xfrm>
            <a:off x="2339752" y="3068960"/>
            <a:ext cx="1642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ight Arrow 8"/>
          <p:cNvSpPr/>
          <p:nvPr/>
        </p:nvSpPr>
        <p:spPr>
          <a:xfrm>
            <a:off x="4572000" y="4077072"/>
            <a:ext cx="40234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376787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7467600" cy="7200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476672"/>
            <a:ext cx="8280920" cy="5997280"/>
          </a:xfrm>
        </p:spPr>
        <p:txBody>
          <a:bodyPr>
            <a:normAutofit/>
          </a:bodyPr>
          <a:lstStyle/>
          <a:p>
            <a:r>
              <a:rPr lang="hr-HR" sz="2000" dirty="0" smtClean="0"/>
              <a:t>ključna činjenica koja razdvaja ‘znanje’ korisnika usluga i ‘znanje’ ostalih profesionalaca i svih uključenih  </a:t>
            </a:r>
          </a:p>
          <a:p>
            <a:endParaRPr lang="hr-HR" sz="2000" dirty="0"/>
          </a:p>
          <a:p>
            <a:pPr marL="0" indent="0">
              <a:buNone/>
            </a:pPr>
            <a:r>
              <a:rPr lang="hr-HR" sz="2000" dirty="0"/>
              <a:t> </a:t>
            </a:r>
            <a:r>
              <a:rPr lang="hr-HR" sz="2000" dirty="0" smtClean="0"/>
              <a:t>                      </a:t>
            </a:r>
            <a:r>
              <a:rPr lang="hr-HR" sz="2000" b="1" dirty="0" smtClean="0">
                <a:solidFill>
                  <a:schemeClr val="accent1"/>
                </a:solidFill>
              </a:rPr>
              <a:t>vlastito neposredno iskustvo</a:t>
            </a:r>
          </a:p>
          <a:p>
            <a:pPr marL="0" indent="0">
              <a:buNone/>
            </a:pPr>
            <a:r>
              <a:rPr lang="hr-HR" sz="2000" b="1" dirty="0">
                <a:solidFill>
                  <a:schemeClr val="accent1"/>
                </a:solidFill>
              </a:rPr>
              <a:t> </a:t>
            </a:r>
            <a:r>
              <a:rPr lang="hr-HR" sz="2000" b="1" dirty="0" smtClean="0">
                <a:solidFill>
                  <a:schemeClr val="accent1"/>
                </a:solidFill>
              </a:rPr>
              <a:t>    </a:t>
            </a:r>
            <a:r>
              <a:rPr lang="hr-HR" sz="1800" dirty="0" smtClean="0"/>
              <a:t>(teškoća u mentalnom zdravlju, ali i politika, praksi i usluga)</a:t>
            </a:r>
          </a:p>
          <a:p>
            <a:pPr marL="0" indent="0">
              <a:buNone/>
            </a:pPr>
            <a:endParaRPr lang="hr-HR" sz="1800" b="1" dirty="0"/>
          </a:p>
          <a:p>
            <a:pPr marL="0" indent="0">
              <a:buNone/>
            </a:pPr>
            <a:r>
              <a:rPr lang="hr-HR" sz="2000" dirty="0" smtClean="0"/>
              <a:t>  prilika za nove prakse i perspektive uz tradicionalni medicinski  </a:t>
            </a:r>
          </a:p>
          <a:p>
            <a:pPr marL="0" indent="0">
              <a:buNone/>
            </a:pPr>
            <a:r>
              <a:rPr lang="hr-HR" sz="2000" dirty="0"/>
              <a:t> </a:t>
            </a:r>
            <a:r>
              <a:rPr lang="hr-HR" sz="2000" dirty="0" smtClean="0"/>
              <a:t> pristup koji je još uvijek dominantan</a:t>
            </a:r>
          </a:p>
          <a:p>
            <a:pPr marL="0" indent="0">
              <a:buNone/>
            </a:pPr>
            <a:endParaRPr lang="hr-HR" sz="2000" b="1" dirty="0"/>
          </a:p>
          <a:p>
            <a:pPr marL="0" indent="0">
              <a:buNone/>
            </a:pPr>
            <a:r>
              <a:rPr lang="hr-HR" sz="2000" b="1" dirty="0" smtClean="0">
                <a:solidFill>
                  <a:schemeClr val="accent1"/>
                </a:solidFill>
              </a:rPr>
              <a:t>Uključenost korisnika usluga u istraživanja:</a:t>
            </a:r>
          </a:p>
          <a:p>
            <a:r>
              <a:rPr lang="hr-HR" sz="2000" b="1" dirty="0" smtClean="0"/>
              <a:t>1. </a:t>
            </a:r>
            <a:r>
              <a:rPr lang="hr-HR" sz="2000" dirty="0" smtClean="0"/>
              <a:t>kao pasivni sudionici istraživanja – s malom ili bez mogućnosti utjecaja</a:t>
            </a:r>
          </a:p>
          <a:p>
            <a:r>
              <a:rPr lang="hr-HR" sz="2000" b="1" dirty="0" smtClean="0"/>
              <a:t>2. </a:t>
            </a:r>
            <a:r>
              <a:rPr lang="hr-HR" sz="2000" dirty="0" smtClean="0"/>
              <a:t>provedba vlastitih istraživanja – aktivna uloga i kontrola nad svim aspektima istraživanja: ideje, odgovornost, provedba, financiranje, osmišljavanje, razrada rezultata, implikacije istraživanja i akcije koje slijede</a:t>
            </a:r>
          </a:p>
        </p:txBody>
      </p:sp>
      <p:sp>
        <p:nvSpPr>
          <p:cNvPr id="4" name="Down Arrow 3"/>
          <p:cNvSpPr/>
          <p:nvPr/>
        </p:nvSpPr>
        <p:spPr>
          <a:xfrm>
            <a:off x="3851920" y="1196752"/>
            <a:ext cx="1642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Down Arrow 4"/>
          <p:cNvSpPr/>
          <p:nvPr/>
        </p:nvSpPr>
        <p:spPr>
          <a:xfrm>
            <a:off x="3851920" y="2359188"/>
            <a:ext cx="1642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445945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Uključenost korisnika usluga u: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Implementacija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Peer reviews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Identificiranje prioritetnih istraživačkih fenomena</a:t>
            </a:r>
          </a:p>
          <a:p>
            <a:pPr>
              <a:buFont typeface="Courier New" pitchFamily="49" charset="0"/>
              <a:buChar char="o"/>
            </a:pPr>
            <a:endParaRPr lang="hr-HR" dirty="0" smtClean="0"/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Sainsbury Centre for Mental Health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Service User Research Enterprises at the Institute of Psychiatry 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Living at the Mental Health </a:t>
            </a:r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Prepreke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hr-HR" dirty="0" smtClean="0"/>
              <a:t>Utjecaj pozitivizma (objektivnost, neutralnost i odmak)  - kombinacija dvaju pristupa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Kredibilitet struktura, usluga i istraživačkih aktivnosti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Manji i manje stabilni prihodi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Stigma “mentalne bolesti”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Medicinski model- sistem uvjerenja na kojem su temeljene mnoge prakse, strategije i zakoni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Nedostatak jasne teorijske strukture 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Nedostatak teorijske strukture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Liječnici/ “bolesni” </a:t>
            </a:r>
          </a:p>
          <a:p>
            <a:r>
              <a:rPr lang="hr-HR" dirty="0" smtClean="0"/>
              <a:t>Otpor prema kategoriziranju kao u psihijatriji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Primjeri prakse: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Survivors Speak Out (1987.)- ne-medicinske usluge i podrška, osobno iskustvo, prava korisnika i suzbijanje diskriminacije</a:t>
            </a:r>
          </a:p>
          <a:p>
            <a:pPr>
              <a:buFont typeface="Courier New" pitchFamily="49" charset="0"/>
              <a:buChar char="o"/>
            </a:pPr>
            <a:r>
              <a:rPr lang="hr-HR" dirty="0" smtClean="0"/>
              <a:t>Hearing Voices Network (UK)- istraživanje iskustva i načina nošenja usmjeravanjem na “nove” aspekte, ne zanemarujuići pritom teškoće i dijagnozu</a:t>
            </a:r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Učinak socijalnog pristupa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Odbacivanje pretpostavki o nedostatnosti, nekompetentnosti ili “defektu” </a:t>
            </a:r>
          </a:p>
          <a:p>
            <a:r>
              <a:rPr lang="hr-HR" dirty="0" smtClean="0"/>
              <a:t>Podrška korisnicima</a:t>
            </a:r>
          </a:p>
          <a:p>
            <a:r>
              <a:rPr lang="hr-HR" dirty="0" smtClean="0"/>
              <a:t>Informiranje korisnika</a:t>
            </a:r>
          </a:p>
          <a:p>
            <a:r>
              <a:rPr lang="hr-HR" dirty="0" smtClean="0"/>
              <a:t>Edukacije za stručne pomagače</a:t>
            </a:r>
          </a:p>
          <a:p>
            <a:r>
              <a:rPr lang="hr-HR" dirty="0" smtClean="0"/>
              <a:t>Pružanje novog uvida i izgradnja nove prakse kroz osobno iskustvo i uključenost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Mogućnost – snaga za promjenu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sz="2800" dirty="0" smtClean="0"/>
              <a:t>Iako korisnici/preživjeli usluga mentalnog zdravlja nisu razvili svoju osobnu specifičnu teoriju za novi pristup u području mentalnog zdravlja, s vremenom su identificirali ključna načela i temeljne vrijednosti koje proizlaze iz njihovih pogleda, ciljeva i aktivnosti.</a:t>
            </a:r>
          </a:p>
          <a:p>
            <a:r>
              <a:rPr lang="hr-HR" sz="2800" dirty="0" smtClean="0"/>
              <a:t>Ona se stalno naglašavaju od strane korisnika i njihovih organizacija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2107644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MOGUĆNOST – SNAGA ZA PROMJENU 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 smtClean="0"/>
              <a:t>TEMELJNA NAČELA KORISNIKA UKLJUČUJU:</a:t>
            </a:r>
          </a:p>
          <a:p>
            <a:r>
              <a:rPr lang="hr-HR" dirty="0"/>
              <a:t>k</a:t>
            </a:r>
            <a:r>
              <a:rPr lang="hr-HR" dirty="0" smtClean="0"/>
              <a:t>orisnici usluga govore sami za sebe</a:t>
            </a:r>
          </a:p>
          <a:p>
            <a:r>
              <a:rPr lang="hr-HR" dirty="0"/>
              <a:t>r</a:t>
            </a:r>
            <a:r>
              <a:rPr lang="hr-HR" dirty="0" smtClean="0"/>
              <a:t>azumijevanje da su korisnici/preživjeli usluga mentalnog zdravlja jednako vrijedne i punopravne osobe</a:t>
            </a:r>
          </a:p>
          <a:p>
            <a:r>
              <a:rPr lang="hr-HR" dirty="0"/>
              <a:t>k</a:t>
            </a:r>
            <a:r>
              <a:rPr lang="hr-HR" dirty="0" smtClean="0"/>
              <a:t>orisnici usluga čine stvari zajedno</a:t>
            </a:r>
          </a:p>
          <a:p>
            <a:r>
              <a:rPr lang="hr-HR" dirty="0"/>
              <a:t>k</a:t>
            </a:r>
            <a:r>
              <a:rPr lang="hr-HR" dirty="0" smtClean="0"/>
              <a:t>orisnici usluga imaju pravo na vlastito mišljenje i izražavanje istog</a:t>
            </a:r>
          </a:p>
          <a:p>
            <a:r>
              <a:rPr lang="hr-HR" dirty="0"/>
              <a:t>k</a:t>
            </a:r>
            <a:r>
              <a:rPr lang="hr-HR" dirty="0" smtClean="0"/>
              <a:t>orisnici usluga nisu „defektni” ili „patološki”</a:t>
            </a:r>
          </a:p>
          <a:p>
            <a:r>
              <a:rPr lang="hr-HR" dirty="0"/>
              <a:t>k</a:t>
            </a:r>
            <a:r>
              <a:rPr lang="hr-HR" dirty="0" smtClean="0"/>
              <a:t>orisnici usluga imaju pravo zahtijevati i prauzeti kontrolu nad vlastitim životom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129184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PREMA ALTERNATIVNOM SOCIJALNOM PRISTUPU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hr-HR" dirty="0" smtClean="0"/>
              <a:t>Danas su ispunjene pretpostavke za razvoj metode mentalnog zdravlja koja će biti alternativa medicinskom pristupu.</a:t>
            </a:r>
          </a:p>
          <a:p>
            <a:pPr marL="0" indent="0">
              <a:buNone/>
            </a:pPr>
            <a:endParaRPr lang="hr-HR" b="1" dirty="0" smtClean="0"/>
          </a:p>
          <a:p>
            <a:pPr marL="0" indent="0">
              <a:buNone/>
            </a:pPr>
            <a:r>
              <a:rPr lang="hr-HR" b="1" dirty="0" smtClean="0"/>
              <a:t>Te pretpostavke karakterizira: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Naglašavanje slabosti medicinskog pristupa kroz artikuliranje nesklada između osnaživanja i kontrole koja je temelj medicinskog pristupa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Obnavljnje interesa za socijalne pristupe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Uspješan razvoj socijalnog modela kritički propituje medicinsko razumijevanje</a:t>
            </a:r>
          </a:p>
          <a:p>
            <a:pPr>
              <a:buFont typeface="Wingdings" pitchFamily="2" charset="2"/>
              <a:buChar char="§"/>
            </a:pPr>
            <a:r>
              <a:rPr lang="hr-HR" dirty="0" smtClean="0"/>
              <a:t>Korisnici /preživjeli jačaju interes za istraživanje i razvoj socijalnog modela</a:t>
            </a:r>
          </a:p>
          <a:p>
            <a:pPr marL="0" indent="0">
              <a:buNone/>
            </a:pP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xmlns="" val="3114045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PSIHIJATRIJSKI PRAVCI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dirty="0" smtClean="0"/>
              <a:t>BIOLOŠKI PRISTUP (MEDICINSKI)</a:t>
            </a:r>
          </a:p>
          <a:p>
            <a:pPr marL="457200" indent="-457200">
              <a:buFont typeface="+mj-lt"/>
              <a:buAutoNum type="arabicPeriod"/>
            </a:pPr>
            <a:endParaRPr lang="hr-HR" dirty="0" smtClean="0"/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PSIHOLOŠKI PRISTUP</a:t>
            </a:r>
          </a:p>
          <a:p>
            <a:pPr marL="457200" indent="-457200">
              <a:buFont typeface="+mj-lt"/>
              <a:buAutoNum type="arabicPeriod"/>
            </a:pPr>
            <a:endParaRPr lang="hr-HR" dirty="0" smtClean="0"/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SOCIJALNI  PRISTUP (Socijalna psihijatrija)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64088" y="6381328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Jakovljević, Begić (2013.) </a:t>
            </a:r>
            <a:endParaRPr lang="hr-H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57950" y="214290"/>
            <a:ext cx="2561422" cy="15001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29256" y="3571876"/>
            <a:ext cx="2943244" cy="17694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720" y="4286256"/>
            <a:ext cx="4068147" cy="2283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26138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PREMA ALTERNATIVNOM SOCIJALNOM PRISTUPU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Za razvitak teorije i spoznaja o uključujućem modelu potreban je intenzivan rad na jednakosti svih dionika u </a:t>
            </a:r>
            <a:r>
              <a:rPr lang="hr-HR" b="1" dirty="0" smtClean="0"/>
              <a:t>tri glavna područja:</a:t>
            </a:r>
          </a:p>
          <a:p>
            <a:pPr marL="457200" indent="-457200">
              <a:buFont typeface="+mj-lt"/>
              <a:buAutoNum type="arabicPeriod"/>
            </a:pPr>
            <a:r>
              <a:rPr lang="hr-HR" i="1" u="sng" dirty="0" smtClean="0"/>
              <a:t>Jednakost poštovanja </a:t>
            </a:r>
            <a:r>
              <a:rPr lang="hr-HR" dirty="0" smtClean="0"/>
              <a:t>– koja podrazumijeva da se isto poštovanje treba pružiti svim dionicima bez ikakvih pretpostavki, stigmi i nametanja.</a:t>
            </a:r>
          </a:p>
          <a:p>
            <a:pPr marL="457200" indent="-457200">
              <a:buFont typeface="+mj-lt"/>
              <a:buAutoNum type="arabicPeriod"/>
            </a:pPr>
            <a:r>
              <a:rPr lang="hr-HR" i="1" u="sng" dirty="0" smtClean="0"/>
              <a:t>Jednaka vrijednost doprinosa</a:t>
            </a:r>
            <a:r>
              <a:rPr lang="hr-HR" dirty="0" smtClean="0"/>
              <a:t> – doprinos teoriji od strane korisnika, treba biti jednako vrednovana kao i doprinos ostalih.</a:t>
            </a:r>
          </a:p>
          <a:p>
            <a:pPr marL="457200" indent="-457200">
              <a:buFont typeface="+mj-lt"/>
              <a:buAutoNum type="arabicPeriod"/>
            </a:pPr>
            <a:r>
              <a:rPr lang="hr-HR" i="1" u="sng" dirty="0" smtClean="0"/>
              <a:t>Jednakost vlasništva, znanja i kontrole nad raspravom </a:t>
            </a:r>
            <a:r>
              <a:rPr lang="hr-HR" dirty="0" smtClean="0"/>
              <a:t>– svi korisnici, ne samo „odabrani” trebaju biti uključeni u proces i imati jednaku  vlast i kontrolu nad procesom.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116488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PREMA ALTERNATIVNOM SOCIJALNOM PRISTUPU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GLAVNE PRETPOSTAVKE ZA UKLJUČUJUĆI RAD I RAZGOVOR PODRAZUMIJEVAJU:</a:t>
            </a:r>
          </a:p>
          <a:p>
            <a:r>
              <a:rPr lang="hr-HR" dirty="0" smtClean="0"/>
              <a:t>Podršku ljudima da se uključe u raspravu o modelima i teorijama mentalnih poremećaja, koja uključuje informacije, praktičnu podršku, podršku ljudima da povećaju razinu samopoštovanja, razvojne troškove i osobnu asistenciju.</a:t>
            </a:r>
          </a:p>
          <a:p>
            <a:r>
              <a:rPr lang="hr-HR" dirty="0" smtClean="0"/>
              <a:t>Omogućavanje jednakih mogućnosti, bez obzira na spol, dob, rasu, stupanj poremećaja, materijalno bogatstvo.</a:t>
            </a:r>
          </a:p>
          <a:p>
            <a:r>
              <a:rPr lang="hr-HR" dirty="0" smtClean="0"/>
              <a:t>Otvorenu debatu koja uključuje korisnike usluga pod jednakim uvjetima.</a:t>
            </a:r>
          </a:p>
        </p:txBody>
      </p:sp>
    </p:spTree>
    <p:extLst>
      <p:ext uri="{BB962C8B-B14F-4D97-AF65-F5344CB8AC3E}">
        <p14:creationId xmlns:p14="http://schemas.microsoft.com/office/powerpoint/2010/main" xmlns="" val="2420637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PREMA ALTERNATIVNOM SOCIJALNOM PRISTUPU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Sve veća kontradiktornost politike mentalnog zdravlja, sa svojim dvostrukim obvezama – socijalnom kontrolom i osnaživanjem, rezultirala je sve nezavisnijim i brojnijim radom preživjelih.</a:t>
            </a:r>
          </a:p>
          <a:p>
            <a:r>
              <a:rPr lang="hr-HR" dirty="0" smtClean="0"/>
              <a:t>Nadamo se da će sve veća podrška ohrabriti korisnike i njihove organizacije za unaprijeđenje procesa razumijevanja mentalnih poremećaja te ponuditi novu platformu za pristup mentalnim poremećajima.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19677823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42394"/>
          </a:xfrm>
        </p:spPr>
        <p:txBody>
          <a:bodyPr>
            <a:normAutofit/>
          </a:bodyPr>
          <a:lstStyle/>
          <a:p>
            <a:pPr algn="ctr"/>
            <a:r>
              <a:rPr lang="hr-HR" sz="6600" dirty="0" smtClean="0"/>
              <a:t>hvala na pažnji!</a:t>
            </a:r>
            <a:endParaRPr lang="hr-HR" sz="6600" dirty="0"/>
          </a:p>
        </p:txBody>
      </p:sp>
    </p:spTree>
    <p:extLst>
      <p:ext uri="{BB962C8B-B14F-4D97-AF65-F5344CB8AC3E}">
        <p14:creationId xmlns:p14="http://schemas.microsoft.com/office/powerpoint/2010/main" xmlns="" val="2871696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SOCIJALNI PRISTUP /</a:t>
            </a:r>
            <a:br>
              <a:rPr lang="hr-HR" dirty="0" smtClean="0"/>
            </a:br>
            <a:r>
              <a:rPr lang="hr-HR" dirty="0" smtClean="0"/>
              <a:t>SOCIJALNA PSIHIJATRIJA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7467600" cy="3096344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365760" lvl="1" indent="0">
              <a:buClr>
                <a:srgbClr val="FE8637"/>
              </a:buClr>
              <a:buNone/>
            </a:pPr>
            <a:endParaRPr lang="hr-HR" dirty="0" smtClean="0">
              <a:solidFill>
                <a:prstClr val="black"/>
              </a:solidFill>
            </a:endParaRPr>
          </a:p>
          <a:p>
            <a:pPr lvl="1">
              <a:buClr>
                <a:srgbClr val="FE8637"/>
              </a:buClr>
              <a:buFont typeface="Wingdings" panose="05000000000000000000" pitchFamily="2" charset="2"/>
              <a:buChar char="v"/>
            </a:pPr>
            <a:r>
              <a:rPr lang="hr-HR" dirty="0" smtClean="0">
                <a:solidFill>
                  <a:prstClr val="black"/>
                </a:solidFill>
              </a:rPr>
              <a:t>U </a:t>
            </a:r>
            <a:r>
              <a:rPr lang="hr-HR" dirty="0">
                <a:solidFill>
                  <a:prstClr val="black"/>
                </a:solidFill>
              </a:rPr>
              <a:t>najširem smislu bavi odnosom sociokulturalnih procesa i mentalne </a:t>
            </a:r>
            <a:r>
              <a:rPr lang="hr-HR" dirty="0" smtClean="0">
                <a:solidFill>
                  <a:prstClr val="black"/>
                </a:solidFill>
              </a:rPr>
              <a:t>bolesti</a:t>
            </a:r>
          </a:p>
          <a:p>
            <a:pPr marL="365760" lvl="1" indent="0">
              <a:buClr>
                <a:srgbClr val="FE8637"/>
              </a:buClr>
              <a:buNone/>
            </a:pPr>
            <a:endParaRPr lang="hr-HR" dirty="0">
              <a:solidFill>
                <a:prstClr val="black"/>
              </a:solidFill>
            </a:endParaRPr>
          </a:p>
          <a:p>
            <a:pPr lvl="1">
              <a:buClr>
                <a:srgbClr val="FE8637"/>
              </a:buClr>
              <a:buFont typeface="Wingdings" panose="05000000000000000000" pitchFamily="2" charset="2"/>
              <a:buChar char="v"/>
            </a:pPr>
            <a:r>
              <a:rPr lang="hr-HR" dirty="0" smtClean="0"/>
              <a:t>P</a:t>
            </a:r>
            <a:r>
              <a:rPr lang="hr-HR" dirty="0" smtClean="0">
                <a:solidFill>
                  <a:prstClr val="black"/>
                </a:solidFill>
              </a:rPr>
              <a:t>sihički </a:t>
            </a:r>
            <a:r>
              <a:rPr lang="hr-HR" dirty="0">
                <a:solidFill>
                  <a:prstClr val="black"/>
                </a:solidFill>
              </a:rPr>
              <a:t>poremećaji i bolesti </a:t>
            </a:r>
            <a:r>
              <a:rPr lang="hr-HR" dirty="0">
                <a:solidFill>
                  <a:schemeClr val="accent1"/>
                </a:solidFill>
              </a:rPr>
              <a:t>socijalno </a:t>
            </a:r>
            <a:r>
              <a:rPr lang="hr-HR" dirty="0" smtClean="0">
                <a:solidFill>
                  <a:schemeClr val="accent1"/>
                </a:solidFill>
              </a:rPr>
              <a:t>uvjetovani</a:t>
            </a:r>
          </a:p>
          <a:p>
            <a:pPr marL="365760" lvl="1" indent="0">
              <a:buClr>
                <a:srgbClr val="FE8637"/>
              </a:buClr>
              <a:buNone/>
            </a:pPr>
            <a:endParaRPr lang="hr-HR" dirty="0" smtClean="0">
              <a:solidFill>
                <a:schemeClr val="accent1"/>
              </a:solidFill>
            </a:endParaRPr>
          </a:p>
          <a:p>
            <a:pPr marL="365760" lvl="1" indent="0">
              <a:buClr>
                <a:srgbClr val="FE8637"/>
              </a:buClr>
              <a:buNone/>
            </a:pPr>
            <a:r>
              <a:rPr lang="hr-HR" dirty="0" smtClean="0">
                <a:solidFill>
                  <a:prstClr val="black"/>
                </a:solidFill>
              </a:rPr>
              <a:t>	</a:t>
            </a:r>
            <a:r>
              <a:rPr lang="hr-HR" dirty="0" smtClean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hr-HR" dirty="0" smtClean="0">
                <a:solidFill>
                  <a:prstClr val="black"/>
                </a:solidFill>
              </a:rPr>
              <a:t>pa </a:t>
            </a:r>
            <a:r>
              <a:rPr lang="hr-HR" dirty="0">
                <a:solidFill>
                  <a:prstClr val="black"/>
                </a:solidFill>
              </a:rPr>
              <a:t>se i u njihovu </a:t>
            </a:r>
            <a:r>
              <a:rPr lang="hr-HR" dirty="0">
                <a:solidFill>
                  <a:schemeClr val="accent1"/>
                </a:solidFill>
              </a:rPr>
              <a:t>liječenju</a:t>
            </a:r>
            <a:r>
              <a:rPr lang="hr-HR" dirty="0">
                <a:solidFill>
                  <a:prstClr val="black"/>
                </a:solidFill>
              </a:rPr>
              <a:t> trebaju primjenjivati 	</a:t>
            </a:r>
            <a:r>
              <a:rPr lang="hr-HR" dirty="0" smtClean="0">
                <a:solidFill>
                  <a:schemeClr val="accent1"/>
                </a:solidFill>
              </a:rPr>
              <a:t>socioterapijske mjere </a:t>
            </a:r>
          </a:p>
          <a:p>
            <a:pPr marL="365760" lvl="1" indent="0">
              <a:buClr>
                <a:srgbClr val="FE8637"/>
              </a:buClr>
              <a:buNone/>
            </a:pPr>
            <a:r>
              <a:rPr lang="hr-HR" dirty="0" smtClean="0"/>
              <a:t>	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632983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dirty="0">
                <a:solidFill>
                  <a:prstClr val="black"/>
                </a:solidFill>
              </a:rPr>
              <a:t>Jakovljević, Begić (2013</a:t>
            </a:r>
            <a:r>
              <a:rPr lang="hr-HR" dirty="0" smtClean="0">
                <a:solidFill>
                  <a:prstClr val="black"/>
                </a:solidFill>
              </a:rPr>
              <a:t>.)</a:t>
            </a:r>
            <a:endParaRPr lang="hr-HR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6176" y="15528"/>
            <a:ext cx="2713484" cy="19333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4888726"/>
            <a:ext cx="4320480" cy="1810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675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hr-HR" dirty="0">
                <a:solidFill>
                  <a:srgbClr val="575F6D"/>
                </a:solidFill>
              </a:rPr>
              <a:t>SOCIJALNI PRISTUP /</a:t>
            </a:r>
            <a:br>
              <a:rPr lang="hr-HR" dirty="0">
                <a:solidFill>
                  <a:srgbClr val="575F6D"/>
                </a:solidFill>
              </a:rPr>
            </a:br>
            <a:r>
              <a:rPr lang="hr-HR" dirty="0">
                <a:solidFill>
                  <a:srgbClr val="575F6D"/>
                </a:solidFill>
              </a:rPr>
              <a:t>SOCIJALNA PSIHIJATRIJA</a:t>
            </a:r>
            <a:endParaRPr lang="hr-HR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109896349"/>
              </p:ext>
            </p:extLst>
          </p:nvPr>
        </p:nvGraphicFramePr>
        <p:xfrm>
          <a:off x="395536" y="1412776"/>
          <a:ext cx="818768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436097" y="622802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dirty="0">
                <a:solidFill>
                  <a:prstClr val="black"/>
                </a:solidFill>
              </a:rPr>
              <a:t>Jakovljević, Begić (2013.)</a:t>
            </a:r>
          </a:p>
        </p:txBody>
      </p:sp>
    </p:spTree>
    <p:extLst>
      <p:ext uri="{BB962C8B-B14F-4D97-AF65-F5344CB8AC3E}">
        <p14:creationId xmlns:p14="http://schemas.microsoft.com/office/powerpoint/2010/main" xmlns="" val="125806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5616624" cy="641141"/>
          </a:xfrm>
        </p:spPr>
        <p:txBody>
          <a:bodyPr>
            <a:noAutofit/>
          </a:bodyPr>
          <a:lstStyle/>
          <a:p>
            <a:r>
              <a:rPr lang="hr-HR" sz="2400" dirty="0">
                <a:solidFill>
                  <a:srgbClr val="575F6D"/>
                </a:solidFill>
              </a:rPr>
              <a:t>SOCIJALNI PRISTUP /</a:t>
            </a:r>
            <a:br>
              <a:rPr lang="hr-HR" sz="2400" dirty="0">
                <a:solidFill>
                  <a:srgbClr val="575F6D"/>
                </a:solidFill>
              </a:rPr>
            </a:br>
            <a:r>
              <a:rPr lang="hr-HR" sz="2400" dirty="0">
                <a:solidFill>
                  <a:srgbClr val="575F6D"/>
                </a:solidFill>
              </a:rPr>
              <a:t>SOCIJALNA PSIHIJATRIJA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70845"/>
            <a:ext cx="7467600" cy="4058355"/>
          </a:xfrm>
        </p:spPr>
        <p:txBody>
          <a:bodyPr/>
          <a:lstStyle/>
          <a:p>
            <a:pPr marL="365760" lvl="1" indent="0">
              <a:buClr>
                <a:srgbClr val="FE8637"/>
              </a:buClr>
              <a:buNone/>
            </a:pPr>
            <a:r>
              <a:rPr lang="hr-HR" dirty="0" smtClean="0">
                <a:solidFill>
                  <a:prstClr val="black"/>
                </a:solidFill>
              </a:rPr>
              <a:t>Počela </a:t>
            </a:r>
            <a:r>
              <a:rPr lang="hr-HR" dirty="0">
                <a:solidFill>
                  <a:prstClr val="black"/>
                </a:solidFill>
              </a:rPr>
              <a:t>razvijati </a:t>
            </a:r>
            <a:r>
              <a:rPr lang="hr-HR" dirty="0">
                <a:solidFill>
                  <a:schemeClr val="accent1"/>
                </a:solidFill>
              </a:rPr>
              <a:t>sredinom 20. </a:t>
            </a:r>
            <a:r>
              <a:rPr lang="hr-HR" dirty="0" smtClean="0">
                <a:solidFill>
                  <a:schemeClr val="accent1"/>
                </a:solidFill>
              </a:rPr>
              <a:t>stoljeća</a:t>
            </a:r>
          </a:p>
          <a:p>
            <a:pPr lvl="1">
              <a:buClr>
                <a:srgbClr val="FE8637"/>
              </a:buClr>
            </a:pPr>
            <a:endParaRPr lang="hr-HR" dirty="0" smtClean="0">
              <a:solidFill>
                <a:schemeClr val="accent1"/>
              </a:solidFill>
            </a:endParaRPr>
          </a:p>
          <a:p>
            <a:pPr lvl="0">
              <a:buClr>
                <a:srgbClr val="FE8637"/>
              </a:buClr>
            </a:pPr>
            <a:r>
              <a:rPr lang="hr-HR" sz="2000" dirty="0" smtClean="0">
                <a:solidFill>
                  <a:schemeClr val="accent1"/>
                </a:solidFill>
              </a:rPr>
              <a:t> </a:t>
            </a:r>
            <a:r>
              <a:rPr lang="hr-HR" sz="2000" dirty="0">
                <a:solidFill>
                  <a:prstClr val="black"/>
                </a:solidFill>
              </a:rPr>
              <a:t>PREDMET ISTRAŽIVANJA:</a:t>
            </a:r>
          </a:p>
          <a:p>
            <a:pPr marL="457200" lvl="0" indent="-457200">
              <a:buClr>
                <a:srgbClr val="FE8637"/>
              </a:buClr>
              <a:buFont typeface="+mj-lt"/>
              <a:buAutoNum type="arabicParenR"/>
            </a:pPr>
            <a:r>
              <a:rPr lang="hr-HR" sz="2000" dirty="0">
                <a:solidFill>
                  <a:prstClr val="black"/>
                </a:solidFill>
              </a:rPr>
              <a:t>interpersonalni odnosi (socijalni faktori)</a:t>
            </a:r>
          </a:p>
          <a:p>
            <a:pPr marL="457200" lvl="0" indent="-457200">
              <a:buClr>
                <a:srgbClr val="FE8637"/>
              </a:buClr>
              <a:buFont typeface="+mj-lt"/>
              <a:buAutoNum type="arabicParenR"/>
            </a:pPr>
            <a:r>
              <a:rPr lang="hr-HR" sz="2000" dirty="0">
                <a:solidFill>
                  <a:prstClr val="black"/>
                </a:solidFill>
              </a:rPr>
              <a:t>širi socijalni odnosi (ekološki faktori)</a:t>
            </a:r>
          </a:p>
          <a:p>
            <a:pPr marL="457200" lvl="0" indent="-457200">
              <a:buClr>
                <a:srgbClr val="FE8637"/>
              </a:buClr>
              <a:buFont typeface="+mj-lt"/>
              <a:buAutoNum type="arabicParenR"/>
            </a:pPr>
            <a:r>
              <a:rPr lang="hr-HR" sz="2000" dirty="0">
                <a:solidFill>
                  <a:prstClr val="black"/>
                </a:solidFill>
              </a:rPr>
              <a:t>kulturalni kontekst (kulturni faktori)</a:t>
            </a:r>
          </a:p>
          <a:p>
            <a:pPr marL="0" lvl="0" indent="0">
              <a:buClr>
                <a:srgbClr val="FE8637"/>
              </a:buClr>
              <a:buNone/>
            </a:pPr>
            <a:r>
              <a:rPr lang="hr-HR" sz="2000" dirty="0" smtClean="0">
                <a:solidFill>
                  <a:prstClr val="black"/>
                </a:solidFill>
                <a:sym typeface="Wingdings" panose="05000000000000000000" pitchFamily="2" charset="2"/>
              </a:rPr>
              <a:t> </a:t>
            </a:r>
            <a:r>
              <a:rPr lang="hr-HR" sz="2000" dirty="0">
                <a:solidFill>
                  <a:prstClr val="black"/>
                </a:solidFill>
              </a:rPr>
              <a:t>mentalnog zdravlja i mentalnih </a:t>
            </a:r>
            <a:r>
              <a:rPr lang="hr-HR" sz="2000" dirty="0" smtClean="0">
                <a:solidFill>
                  <a:prstClr val="black"/>
                </a:solidFill>
              </a:rPr>
              <a:t>bolesti</a:t>
            </a:r>
          </a:p>
          <a:p>
            <a:pPr marL="365760" lvl="1" indent="0">
              <a:buClr>
                <a:srgbClr val="FE8637"/>
              </a:buClr>
              <a:buNone/>
            </a:pPr>
            <a:endParaRPr lang="hr-HR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8104" y="6412686"/>
            <a:ext cx="3006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dirty="0">
                <a:solidFill>
                  <a:prstClr val="black"/>
                </a:solidFill>
              </a:rPr>
              <a:t>Jakovljević, Begić (2013</a:t>
            </a:r>
            <a:r>
              <a:rPr lang="hr-HR" dirty="0" smtClean="0">
                <a:solidFill>
                  <a:prstClr val="black"/>
                </a:solidFill>
              </a:rPr>
              <a:t>.) </a:t>
            </a:r>
            <a:endParaRPr lang="hr-HR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6216" y="404664"/>
            <a:ext cx="1774835" cy="18356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4219554"/>
            <a:ext cx="2896728" cy="204823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74320" y="4340998"/>
            <a:ext cx="3384376" cy="207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785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 fontScale="90000"/>
          </a:bodyPr>
          <a:lstStyle/>
          <a:p>
            <a:r>
              <a:rPr lang="hr-HR" sz="2400" dirty="0">
                <a:solidFill>
                  <a:srgbClr val="575F6D"/>
                </a:solidFill>
              </a:rPr>
              <a:t>SOCIJALNI PRISTUP /</a:t>
            </a:r>
            <a:br>
              <a:rPr lang="hr-HR" sz="2400" dirty="0">
                <a:solidFill>
                  <a:srgbClr val="575F6D"/>
                </a:solidFill>
              </a:rPr>
            </a:br>
            <a:r>
              <a:rPr lang="hr-HR" sz="2400" dirty="0">
                <a:solidFill>
                  <a:srgbClr val="575F6D"/>
                </a:solidFill>
              </a:rPr>
              <a:t>SOCIJALNA PSIHIJATRIJA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5760" lvl="1" indent="0">
              <a:buClr>
                <a:srgbClr val="FE8637"/>
              </a:buClr>
              <a:buNone/>
            </a:pPr>
            <a:r>
              <a:rPr lang="hr-HR" sz="2000" dirty="0" smtClean="0">
                <a:solidFill>
                  <a:prstClr val="black"/>
                </a:solidFill>
                <a:latin typeface="+mj-lt"/>
              </a:rPr>
              <a:t>SVRHA:</a:t>
            </a:r>
          </a:p>
          <a:p>
            <a:pPr marL="365760" lvl="1" indent="0">
              <a:buClr>
                <a:srgbClr val="FE8637"/>
              </a:buClr>
              <a:buNone/>
            </a:pPr>
            <a:endParaRPr lang="hr-HR" sz="2000" dirty="0" smtClean="0">
              <a:solidFill>
                <a:prstClr val="black"/>
              </a:solidFill>
              <a:latin typeface="+mj-lt"/>
            </a:endParaRPr>
          </a:p>
          <a:p>
            <a:pPr marL="822960" lvl="1" indent="-457200">
              <a:buClr>
                <a:srgbClr val="FE8637"/>
              </a:buClr>
              <a:buFont typeface="+mj-lt"/>
              <a:buAutoNum type="arabicPeriod"/>
            </a:pPr>
            <a:r>
              <a:rPr lang="hr-HR" sz="2000" dirty="0" smtClean="0">
                <a:solidFill>
                  <a:prstClr val="black"/>
                </a:solidFill>
                <a:latin typeface="+mj-lt"/>
              </a:rPr>
              <a:t>pobojšanje </a:t>
            </a:r>
            <a:r>
              <a:rPr lang="hr-HR" sz="2000" dirty="0">
                <a:solidFill>
                  <a:schemeClr val="accent1"/>
                </a:solidFill>
                <a:latin typeface="+mj-lt"/>
              </a:rPr>
              <a:t>kvalitete života </a:t>
            </a:r>
            <a:r>
              <a:rPr lang="hr-HR" sz="2000" dirty="0">
                <a:solidFill>
                  <a:prstClr val="black"/>
                </a:solidFill>
                <a:latin typeface="+mj-lt"/>
              </a:rPr>
              <a:t>osoba s </a:t>
            </a:r>
            <a:r>
              <a:rPr lang="hr-HR" sz="2000" dirty="0" smtClean="0">
                <a:solidFill>
                  <a:prstClr val="black"/>
                </a:solidFill>
                <a:latin typeface="+mj-lt"/>
              </a:rPr>
              <a:t>mentalnim oštećenjima</a:t>
            </a:r>
          </a:p>
          <a:p>
            <a:pPr marL="822960" lvl="1" indent="-457200">
              <a:buClr>
                <a:srgbClr val="FE8637"/>
              </a:buClr>
              <a:buFont typeface="+mj-lt"/>
              <a:buAutoNum type="arabicPeriod"/>
            </a:pPr>
            <a:endParaRPr lang="hr-HR" sz="2000" dirty="0" smtClean="0">
              <a:solidFill>
                <a:prstClr val="black"/>
              </a:solidFill>
              <a:latin typeface="+mj-lt"/>
            </a:endParaRPr>
          </a:p>
          <a:p>
            <a:pPr marL="822960" lvl="1" indent="-457200">
              <a:buClr>
                <a:srgbClr val="FE8637"/>
              </a:buClr>
              <a:buFont typeface="+mj-lt"/>
              <a:buAutoNum type="arabicPeriod"/>
            </a:pPr>
            <a:r>
              <a:rPr lang="hr-HR" sz="2000" dirty="0" smtClean="0">
                <a:solidFill>
                  <a:schemeClr val="accent1"/>
                </a:solidFill>
                <a:latin typeface="+mj-lt"/>
              </a:rPr>
              <a:t>smanjenje</a:t>
            </a:r>
            <a:r>
              <a:rPr lang="hr-HR" sz="2000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hr-HR" sz="2000" dirty="0">
                <a:solidFill>
                  <a:prstClr val="black"/>
                </a:solidFill>
                <a:latin typeface="+mj-lt"/>
              </a:rPr>
              <a:t>broja </a:t>
            </a:r>
            <a:r>
              <a:rPr lang="hr-HR" sz="2000" dirty="0" smtClean="0">
                <a:solidFill>
                  <a:schemeClr val="accent1"/>
                </a:solidFill>
                <a:latin typeface="+mj-lt"/>
              </a:rPr>
              <a:t>hospitalizacija</a:t>
            </a:r>
          </a:p>
          <a:p>
            <a:pPr marL="822960" lvl="1" indent="-457200">
              <a:buClr>
                <a:srgbClr val="FE8637"/>
              </a:buClr>
              <a:buFont typeface="+mj-lt"/>
              <a:buAutoNum type="arabicPeriod"/>
            </a:pPr>
            <a:endParaRPr lang="hr-HR" sz="2000" dirty="0" smtClean="0">
              <a:solidFill>
                <a:schemeClr val="accent1"/>
              </a:solidFill>
              <a:latin typeface="+mj-lt"/>
            </a:endParaRPr>
          </a:p>
          <a:p>
            <a:pPr marL="822960" lvl="1" indent="-457200">
              <a:buClr>
                <a:srgbClr val="FE8637"/>
              </a:buClr>
              <a:buFont typeface="+mj-lt"/>
              <a:buAutoNum type="arabicPeriod"/>
            </a:pPr>
            <a:r>
              <a:rPr lang="hr-HR" sz="2000" dirty="0" smtClean="0">
                <a:solidFill>
                  <a:schemeClr val="accent1"/>
                </a:solidFill>
                <a:latin typeface="+mj-lt"/>
              </a:rPr>
              <a:t>destigmatizacija</a:t>
            </a:r>
            <a:r>
              <a:rPr lang="hr-HR" sz="2000" dirty="0" smtClean="0">
                <a:solidFill>
                  <a:prstClr val="black"/>
                </a:solidFill>
                <a:latin typeface="+mj-lt"/>
              </a:rPr>
              <a:t> </a:t>
            </a:r>
          </a:p>
          <a:p>
            <a:pPr marL="822960" lvl="1" indent="-457200">
              <a:buClr>
                <a:srgbClr val="FE8637"/>
              </a:buClr>
              <a:buFont typeface="+mj-lt"/>
              <a:buAutoNum type="arabicPeriod"/>
            </a:pPr>
            <a:endParaRPr lang="hr-HR" sz="2000" dirty="0" smtClean="0">
              <a:solidFill>
                <a:prstClr val="black"/>
              </a:solidFill>
              <a:latin typeface="+mj-lt"/>
            </a:endParaRPr>
          </a:p>
          <a:p>
            <a:pPr marL="822960" lvl="1" indent="-457200">
              <a:buClr>
                <a:srgbClr val="FE8637"/>
              </a:buClr>
              <a:buFont typeface="+mj-lt"/>
              <a:buAutoNum type="arabicPeriod"/>
            </a:pPr>
            <a:r>
              <a:rPr lang="hr-HR" sz="2000" dirty="0" smtClean="0">
                <a:solidFill>
                  <a:prstClr val="black"/>
                </a:solidFill>
                <a:latin typeface="+mj-lt"/>
              </a:rPr>
              <a:t>reorganizacija psihijatrijske </a:t>
            </a:r>
            <a:r>
              <a:rPr lang="hr-HR" sz="2000" dirty="0">
                <a:solidFill>
                  <a:prstClr val="black"/>
                </a:solidFill>
                <a:latin typeface="+mj-lt"/>
              </a:rPr>
              <a:t>službe (prije svega </a:t>
            </a:r>
            <a:r>
              <a:rPr lang="hr-HR" sz="2000" dirty="0">
                <a:solidFill>
                  <a:schemeClr val="accent1"/>
                </a:solidFill>
                <a:latin typeface="+mj-lt"/>
              </a:rPr>
              <a:t>deinstitucionalizacijom</a:t>
            </a:r>
            <a:r>
              <a:rPr lang="hr-HR" sz="2000" dirty="0" smtClean="0">
                <a:solidFill>
                  <a:prstClr val="black"/>
                </a:solidFill>
                <a:latin typeface="+mj-lt"/>
              </a:rPr>
              <a:t>)</a:t>
            </a:r>
            <a:endParaRPr lang="hr-HR" sz="2000" dirty="0">
              <a:solidFill>
                <a:prstClr val="black"/>
              </a:solidFill>
              <a:latin typeface="+mj-lt"/>
            </a:endParaRPr>
          </a:p>
          <a:p>
            <a:pPr marL="822960" lvl="1" indent="-457200">
              <a:buClr>
                <a:srgbClr val="FE8637"/>
              </a:buClr>
              <a:buFont typeface="+mj-lt"/>
              <a:buAutoNum type="arabicPeriod"/>
            </a:pPr>
            <a:endParaRPr lang="hr-HR" sz="1900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36096" y="5949280"/>
            <a:ext cx="2874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hr-HR" dirty="0">
                <a:solidFill>
                  <a:prstClr val="black"/>
                </a:solidFill>
              </a:rPr>
              <a:t>Jakovljević, Begić (2013.)</a:t>
            </a:r>
          </a:p>
        </p:txBody>
      </p:sp>
    </p:spTree>
    <p:extLst>
      <p:ext uri="{BB962C8B-B14F-4D97-AF65-F5344CB8AC3E}">
        <p14:creationId xmlns:p14="http://schemas.microsoft.com/office/powerpoint/2010/main" xmlns="" val="162651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hr-HR" dirty="0" smtClean="0"/>
              <a:t>Socijalni pristup (Bersford)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075240" cy="4989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800" dirty="0" smtClean="0">
                <a:solidFill>
                  <a:schemeClr val="accent1"/>
                </a:solidFill>
              </a:rPr>
              <a:t>PSIHIJATRIJA:</a:t>
            </a:r>
          </a:p>
          <a:p>
            <a:pPr marL="0" indent="0">
              <a:buNone/>
            </a:pPr>
            <a:endParaRPr lang="hr-HR" sz="1800" dirty="0" smtClean="0"/>
          </a:p>
          <a:p>
            <a:pPr>
              <a:buClr>
                <a:srgbClr val="FE8637"/>
              </a:buClr>
            </a:pPr>
            <a:r>
              <a:rPr lang="hr-HR" sz="2000" dirty="0" smtClean="0">
                <a:solidFill>
                  <a:prstClr val="black"/>
                </a:solidFill>
                <a:sym typeface="Wingdings" panose="05000000000000000000" pitchFamily="2" charset="2"/>
              </a:rPr>
              <a:t>Dominatan </a:t>
            </a:r>
            <a:r>
              <a:rPr lang="hr-HR" sz="2000" dirty="0" smtClean="0">
                <a:solidFill>
                  <a:prstClr val="black"/>
                </a:solidFill>
              </a:rPr>
              <a:t>medicinski model </a:t>
            </a:r>
          </a:p>
          <a:p>
            <a:pPr marL="0" lvl="0" indent="0">
              <a:buClr>
                <a:srgbClr val="FE8637"/>
              </a:buClr>
              <a:buNone/>
            </a:pPr>
            <a:r>
              <a:rPr lang="hr-HR" sz="2000" dirty="0" smtClean="0">
                <a:solidFill>
                  <a:prstClr val="black"/>
                </a:solidFill>
              </a:rPr>
              <a:t>(naglasak na </a:t>
            </a:r>
            <a:r>
              <a:rPr lang="hr-HR" sz="2000" dirty="0">
                <a:solidFill>
                  <a:prstClr val="black"/>
                </a:solidFill>
              </a:rPr>
              <a:t>samoj psihičkoj </a:t>
            </a:r>
            <a:r>
              <a:rPr lang="hr-HR" sz="2000" dirty="0" smtClean="0">
                <a:solidFill>
                  <a:prstClr val="black"/>
                </a:solidFill>
              </a:rPr>
              <a:t>bolesti i medikametoznoj terapiji)</a:t>
            </a:r>
          </a:p>
          <a:p>
            <a:pPr marL="0" lvl="0" indent="0">
              <a:buClr>
                <a:srgbClr val="FE8637"/>
              </a:buClr>
              <a:buNone/>
            </a:pPr>
            <a:endParaRPr lang="hr-HR" sz="2000" dirty="0" smtClean="0">
              <a:solidFill>
                <a:prstClr val="black"/>
              </a:solidFill>
            </a:endParaRPr>
          </a:p>
          <a:p>
            <a:pPr>
              <a:buClr>
                <a:srgbClr val="FE8637"/>
              </a:buClr>
            </a:pPr>
            <a:r>
              <a:rPr lang="hr-HR" sz="2000" dirty="0" smtClean="0">
                <a:solidFill>
                  <a:prstClr val="black"/>
                </a:solidFill>
                <a:sym typeface="Wingdings" panose="05000000000000000000" pitchFamily="2" charset="2"/>
              </a:rPr>
              <a:t>Nedostatak</a:t>
            </a:r>
            <a:r>
              <a:rPr lang="hr-HR" sz="2000" dirty="0" smtClean="0">
                <a:solidFill>
                  <a:prstClr val="black"/>
                </a:solidFill>
              </a:rPr>
              <a:t> prevencije </a:t>
            </a:r>
            <a:r>
              <a:rPr lang="hr-HR" sz="2000" dirty="0">
                <a:solidFill>
                  <a:prstClr val="black"/>
                </a:solidFill>
              </a:rPr>
              <a:t>i </a:t>
            </a:r>
            <a:r>
              <a:rPr lang="hr-HR" sz="2000" dirty="0" smtClean="0">
                <a:solidFill>
                  <a:prstClr val="black"/>
                </a:solidFill>
              </a:rPr>
              <a:t>podrške oboljelima</a:t>
            </a:r>
          </a:p>
          <a:p>
            <a:pPr>
              <a:buClr>
                <a:srgbClr val="FE8637"/>
              </a:buClr>
            </a:pPr>
            <a:endParaRPr lang="hr-HR" sz="2000" dirty="0">
              <a:solidFill>
                <a:prstClr val="black"/>
              </a:solidFill>
            </a:endParaRPr>
          </a:p>
          <a:p>
            <a:pPr marL="0" lvl="0" indent="0">
              <a:buClr>
                <a:srgbClr val="FE8637"/>
              </a:buClr>
              <a:buNone/>
            </a:pPr>
            <a:r>
              <a:rPr lang="hr-HR" sz="1600" dirty="0">
                <a:solidFill>
                  <a:prstClr val="black"/>
                </a:solidFill>
              </a:rPr>
              <a:t>RASKORAK</a:t>
            </a:r>
            <a:r>
              <a:rPr lang="hr-HR" sz="1600" dirty="0" smtClean="0">
                <a:solidFill>
                  <a:prstClr val="black"/>
                </a:solidFill>
              </a:rPr>
              <a:t>:</a:t>
            </a:r>
          </a:p>
          <a:p>
            <a:pPr marL="0" lvl="0" indent="0">
              <a:buClr>
                <a:srgbClr val="FE8637"/>
              </a:buClr>
              <a:buNone/>
            </a:pPr>
            <a:endParaRPr lang="hr-HR" sz="1600" dirty="0">
              <a:solidFill>
                <a:prstClr val="black"/>
              </a:solidFill>
            </a:endParaRPr>
          </a:p>
          <a:p>
            <a:pPr marL="457200" lvl="0" indent="-457200">
              <a:buClr>
                <a:srgbClr val="FE8637"/>
              </a:buClr>
              <a:buFont typeface="+mj-lt"/>
              <a:buAutoNum type="arabicPeriod"/>
            </a:pPr>
            <a:r>
              <a:rPr lang="hr-HR" sz="2000" dirty="0">
                <a:solidFill>
                  <a:prstClr val="black"/>
                </a:solidFill>
              </a:rPr>
              <a:t>pojedini psihijatri smatraju da novi pravci u psihijatriji mogu dovosti do nefunkcionalnosti liječenja</a:t>
            </a:r>
          </a:p>
          <a:p>
            <a:pPr marL="457200" lvl="0" indent="-457200">
              <a:buClr>
                <a:srgbClr val="FE8637"/>
              </a:buClr>
              <a:buFont typeface="+mj-lt"/>
              <a:buAutoNum type="arabicPeriod"/>
            </a:pPr>
            <a:r>
              <a:rPr lang="hr-HR" sz="2000" dirty="0">
                <a:solidFill>
                  <a:prstClr val="black"/>
                </a:solidFill>
              </a:rPr>
              <a:t>osobe s mentalnim teškoćama strahuju od daljnjih restrikcija njihovih ljudskih prava</a:t>
            </a:r>
          </a:p>
          <a:p>
            <a:pPr>
              <a:buClr>
                <a:srgbClr val="FE8637"/>
              </a:buClr>
            </a:pPr>
            <a:endParaRPr lang="hr-HR" sz="2000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FE8637"/>
              </a:buClr>
              <a:buNone/>
            </a:pPr>
            <a:endParaRPr lang="hr-HR" sz="2100" dirty="0" smtClean="0"/>
          </a:p>
          <a:p>
            <a:pPr marL="457200" indent="-457200">
              <a:buFont typeface="+mj-lt"/>
              <a:buAutoNum type="arabicPeriod"/>
            </a:pP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4168" y="54868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321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hr-HR" dirty="0">
                <a:solidFill>
                  <a:srgbClr val="575F6D"/>
                </a:solidFill>
              </a:rPr>
              <a:t>Socijalni pristup (Bersford)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859216" cy="5277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hr-HR" sz="1900" dirty="0" smtClean="0"/>
          </a:p>
          <a:p>
            <a:pPr marL="0" indent="0">
              <a:buNone/>
            </a:pPr>
            <a:r>
              <a:rPr lang="hr-HR" sz="2000" dirty="0" smtClean="0">
                <a:solidFill>
                  <a:schemeClr val="accent1"/>
                </a:solidFill>
              </a:rPr>
              <a:t>POLITIKA:</a:t>
            </a:r>
          </a:p>
          <a:p>
            <a:pPr marL="0" indent="0">
              <a:buNone/>
            </a:pPr>
            <a:endParaRPr lang="hr-HR" sz="18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hr-HR" sz="1400" dirty="0" smtClean="0">
                <a:solidFill>
                  <a:schemeClr val="accent1"/>
                </a:solidFill>
              </a:rPr>
              <a:t>KONTRADIKTORAN</a:t>
            </a:r>
            <a:r>
              <a:rPr lang="hr-HR" sz="1400" dirty="0" smtClean="0">
                <a:solidFill>
                  <a:prstClr val="black"/>
                </a:solidFill>
              </a:rPr>
              <a:t> </a:t>
            </a:r>
            <a:r>
              <a:rPr lang="hr-HR" sz="1400" dirty="0">
                <a:solidFill>
                  <a:prstClr val="black"/>
                </a:solidFill>
              </a:rPr>
              <a:t>ODNOS</a:t>
            </a:r>
            <a:r>
              <a:rPr lang="hr-HR" sz="1400" dirty="0" smtClean="0"/>
              <a:t> PREMA OSOBAMA S MENTALNIM TEŠKOĆAMA </a:t>
            </a:r>
          </a:p>
          <a:p>
            <a:pPr marL="0" indent="0">
              <a:buNone/>
            </a:pPr>
            <a:endParaRPr lang="hr-HR" sz="1900" dirty="0" smtClean="0"/>
          </a:p>
          <a:p>
            <a:endParaRPr lang="hr-HR" sz="1900" dirty="0" smtClean="0"/>
          </a:p>
          <a:p>
            <a:pPr marL="457200" indent="-457200">
              <a:buFont typeface="+mj-lt"/>
              <a:buAutoNum type="arabicPeriod"/>
            </a:pPr>
            <a:endParaRPr lang="hr-HR" sz="2000" dirty="0" smtClean="0"/>
          </a:p>
          <a:p>
            <a:pPr marL="457200" indent="-457200">
              <a:buFont typeface="+mj-lt"/>
              <a:buAutoNum type="arabicPeriod"/>
            </a:pPr>
            <a:endParaRPr lang="hr-HR" sz="2000" dirty="0"/>
          </a:p>
          <a:p>
            <a:pPr marL="0" lvl="0" indent="0">
              <a:buClr>
                <a:srgbClr val="FE8637"/>
              </a:buClr>
              <a:buNone/>
            </a:pPr>
            <a:endParaRPr lang="hr-HR" sz="2000" dirty="0" smtClean="0"/>
          </a:p>
        </p:txBody>
      </p:sp>
      <p:sp>
        <p:nvSpPr>
          <p:cNvPr id="4" name="Oval 3"/>
          <p:cNvSpPr/>
          <p:nvPr/>
        </p:nvSpPr>
        <p:spPr>
          <a:xfrm>
            <a:off x="611560" y="2852936"/>
            <a:ext cx="3744416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prstClr val="black"/>
                </a:solidFill>
              </a:rPr>
              <a:t>Potreba za unapređenjem </a:t>
            </a:r>
            <a:r>
              <a:rPr lang="hr-HR" dirty="0">
                <a:solidFill>
                  <a:prstClr val="black"/>
                </a:solidFill>
              </a:rPr>
              <a:t>socijalne inkluzije i </a:t>
            </a:r>
            <a:r>
              <a:rPr lang="hr-HR" dirty="0" smtClean="0">
                <a:solidFill>
                  <a:prstClr val="black"/>
                </a:solidFill>
              </a:rPr>
              <a:t>povećanjem moći kod osobama s mentalnim teškoćama </a:t>
            </a:r>
            <a:endParaRPr lang="hr-HR" dirty="0"/>
          </a:p>
        </p:txBody>
      </p:sp>
      <p:sp>
        <p:nvSpPr>
          <p:cNvPr id="5" name="Oval 4"/>
          <p:cNvSpPr/>
          <p:nvPr/>
        </p:nvSpPr>
        <p:spPr>
          <a:xfrm>
            <a:off x="3923928" y="2852936"/>
            <a:ext cx="4104455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ts val="600"/>
              </a:spcBef>
              <a:buClr>
                <a:srgbClr val="FE8637"/>
              </a:buClr>
              <a:buSzPct val="70000"/>
            </a:pPr>
            <a:r>
              <a:rPr lang="hr-HR" sz="1900" dirty="0" smtClean="0">
                <a:solidFill>
                  <a:prstClr val="black"/>
                </a:solidFill>
              </a:rPr>
              <a:t>Naglašen </a:t>
            </a:r>
            <a:r>
              <a:rPr lang="hr-HR" sz="1900" dirty="0">
                <a:solidFill>
                  <a:prstClr val="black"/>
                </a:solidFill>
              </a:rPr>
              <a:t>rizik za </a:t>
            </a:r>
            <a:r>
              <a:rPr lang="hr-HR" sz="1900" dirty="0" smtClean="0">
                <a:solidFill>
                  <a:prstClr val="black"/>
                </a:solidFill>
              </a:rPr>
              <a:t>društvenu sigurnost i potreba za kontrolom</a:t>
            </a:r>
            <a:r>
              <a:rPr lang="hr-HR" dirty="0">
                <a:solidFill>
                  <a:prstClr val="black"/>
                </a:solidFill>
              </a:rPr>
              <a:t> </a:t>
            </a:r>
            <a:r>
              <a:rPr lang="hr-HR" dirty="0" smtClean="0">
                <a:solidFill>
                  <a:prstClr val="black"/>
                </a:solidFill>
              </a:rPr>
              <a:t>osoba </a:t>
            </a:r>
            <a:r>
              <a:rPr lang="hr-HR" dirty="0">
                <a:solidFill>
                  <a:prstClr val="black"/>
                </a:solidFill>
              </a:rPr>
              <a:t>s mentalnim teškoćama </a:t>
            </a:r>
            <a:endParaRPr lang="hr-HR" sz="1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512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hr-HR" dirty="0">
                <a:solidFill>
                  <a:srgbClr val="575F6D"/>
                </a:solidFill>
              </a:rPr>
              <a:t>Socijalni pristup (Bersford)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35578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0" indent="0"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hr-HR" sz="2000" dirty="0">
                <a:solidFill>
                  <a:schemeClr val="accent1"/>
                </a:solidFill>
              </a:rPr>
              <a:t>MEDIJI</a:t>
            </a:r>
            <a:r>
              <a:rPr lang="hr-HR" sz="2000" dirty="0" smtClean="0">
                <a:solidFill>
                  <a:schemeClr val="accent1"/>
                </a:solidFill>
              </a:rPr>
              <a:t>:</a:t>
            </a:r>
            <a:endParaRPr lang="hr-HR" sz="2000" dirty="0">
              <a:solidFill>
                <a:prstClr val="black"/>
              </a:solidFill>
            </a:endParaRPr>
          </a:p>
          <a:p>
            <a:pPr marL="274320" lvl="0" indent="-274320">
              <a:spcBef>
                <a:spcPts val="600"/>
              </a:spcBef>
              <a:buClr>
                <a:srgbClr val="FE8637"/>
              </a:buClr>
              <a:buSzPct val="70000"/>
              <a:buFont typeface="Wingdings"/>
              <a:buChar char=""/>
            </a:pPr>
            <a:r>
              <a:rPr lang="hr-HR" sz="2000" dirty="0">
                <a:solidFill>
                  <a:prstClr val="black"/>
                </a:solidFill>
              </a:rPr>
              <a:t>Fokusirani su na:</a:t>
            </a:r>
          </a:p>
          <a:p>
            <a:pPr marL="457200" lvl="0" indent="-457200">
              <a:spcBef>
                <a:spcPts val="600"/>
              </a:spcBef>
              <a:buClr>
                <a:srgbClr val="FE8637"/>
              </a:buClr>
              <a:buSzPct val="70000"/>
              <a:buFont typeface="+mj-lt"/>
              <a:buAutoNum type="arabicPeriod"/>
            </a:pPr>
            <a:r>
              <a:rPr lang="hr-HR" sz="2000" dirty="0">
                <a:solidFill>
                  <a:prstClr val="black"/>
                </a:solidFill>
              </a:rPr>
              <a:t>prijetnju</a:t>
            </a:r>
          </a:p>
          <a:p>
            <a:pPr marL="457200" lvl="0" indent="-457200">
              <a:spcBef>
                <a:spcPts val="600"/>
              </a:spcBef>
              <a:buClr>
                <a:srgbClr val="FE8637"/>
              </a:buClr>
              <a:buSzPct val="70000"/>
              <a:buFont typeface="+mj-lt"/>
              <a:buAutoNum type="arabicPeriod"/>
            </a:pPr>
            <a:r>
              <a:rPr lang="hr-HR" sz="2000" dirty="0">
                <a:solidFill>
                  <a:prstClr val="black"/>
                </a:solidFill>
              </a:rPr>
              <a:t>rizik</a:t>
            </a:r>
          </a:p>
          <a:p>
            <a:pPr marL="457200" lvl="0" indent="-457200">
              <a:spcBef>
                <a:spcPts val="600"/>
              </a:spcBef>
              <a:buClr>
                <a:srgbClr val="FE8637"/>
              </a:buClr>
              <a:buSzPct val="70000"/>
              <a:buFont typeface="+mj-lt"/>
              <a:buAutoNum type="arabicPeriod"/>
            </a:pPr>
            <a:r>
              <a:rPr lang="hr-HR" sz="2000" dirty="0">
                <a:solidFill>
                  <a:prstClr val="black"/>
                </a:solidFill>
              </a:rPr>
              <a:t>opsanost</a:t>
            </a:r>
          </a:p>
          <a:p>
            <a:pPr marL="0" lvl="0" indent="0">
              <a:buClr>
                <a:srgbClr val="FE8637"/>
              </a:buClr>
              <a:buNone/>
            </a:pPr>
            <a:r>
              <a:rPr lang="hr-HR" sz="2000" dirty="0">
                <a:solidFill>
                  <a:prstClr val="black"/>
                </a:solidFill>
                <a:sym typeface="Wingdings" panose="05000000000000000000" pitchFamily="2" charset="2"/>
              </a:rPr>
              <a:t>	</a:t>
            </a:r>
            <a:r>
              <a:rPr lang="hr-HR" sz="2000" dirty="0" smtClean="0">
                <a:solidFill>
                  <a:prstClr val="black"/>
                </a:solidFill>
                <a:sym typeface="Wingdings" panose="05000000000000000000" pitchFamily="2" charset="2"/>
              </a:rPr>
              <a:t></a:t>
            </a:r>
            <a:r>
              <a:rPr lang="hr-HR" sz="2000" dirty="0">
                <a:solidFill>
                  <a:prstClr val="black"/>
                </a:solidFill>
              </a:rPr>
              <a:t>koju </a:t>
            </a:r>
            <a:r>
              <a:rPr lang="hr-HR" sz="2000" dirty="0" smtClean="0">
                <a:solidFill>
                  <a:prstClr val="black"/>
                </a:solidFill>
              </a:rPr>
              <a:t>osobe </a:t>
            </a:r>
            <a:r>
              <a:rPr lang="hr-HR" sz="2000" dirty="0">
                <a:solidFill>
                  <a:prstClr val="black"/>
                </a:solidFill>
              </a:rPr>
              <a:t>s mentalnim </a:t>
            </a:r>
            <a:r>
              <a:rPr lang="hr-HR" sz="2000" dirty="0" smtClean="0">
                <a:solidFill>
                  <a:prstClr val="black"/>
                </a:solidFill>
              </a:rPr>
              <a:t>oštećenjm </a:t>
            </a:r>
            <a:r>
              <a:rPr lang="hr-HR" sz="2000" dirty="0">
                <a:solidFill>
                  <a:prstClr val="black"/>
                </a:solidFill>
              </a:rPr>
              <a:t>mogu </a:t>
            </a:r>
            <a:r>
              <a:rPr lang="hr-HR" sz="2000" dirty="0" smtClean="0">
                <a:solidFill>
                  <a:prstClr val="black"/>
                </a:solidFill>
              </a:rPr>
              <a:t>			predstavljati </a:t>
            </a:r>
            <a:r>
              <a:rPr lang="hr-HR" sz="2000" dirty="0" smtClean="0">
                <a:solidFill>
                  <a:prstClr val="black"/>
                </a:solidFill>
                <a:sym typeface="Wingdings" panose="05000000000000000000" pitchFamily="2" charset="2"/>
              </a:rPr>
              <a:t>za </a:t>
            </a:r>
            <a:r>
              <a:rPr lang="hr-HR" sz="2000" dirty="0">
                <a:solidFill>
                  <a:schemeClr val="accent1"/>
                </a:solidFill>
                <a:sym typeface="Wingdings" panose="05000000000000000000" pitchFamily="2" charset="2"/>
              </a:rPr>
              <a:t>društvenu </a:t>
            </a:r>
            <a:r>
              <a:rPr lang="hr-HR" sz="2000" dirty="0" smtClean="0">
                <a:solidFill>
                  <a:schemeClr val="accent1"/>
                </a:solidFill>
                <a:sym typeface="Wingdings" panose="05000000000000000000" pitchFamily="2" charset="2"/>
              </a:rPr>
              <a:t>sigurnost</a:t>
            </a:r>
          </a:p>
          <a:p>
            <a:pPr marL="0" lvl="0" indent="0">
              <a:spcBef>
                <a:spcPts val="600"/>
              </a:spcBef>
              <a:buClr>
                <a:srgbClr val="FE8637"/>
              </a:buClr>
              <a:buSzPct val="70000"/>
              <a:buNone/>
            </a:pPr>
            <a:r>
              <a:rPr lang="hr-HR" sz="2000" dirty="0" smtClean="0">
                <a:solidFill>
                  <a:prstClr val="black"/>
                </a:solidFill>
                <a:sym typeface="Wingdings" panose="05000000000000000000" pitchFamily="2" charset="2"/>
              </a:rPr>
              <a:t> </a:t>
            </a:r>
            <a:endParaRPr lang="hr-HR" sz="2000" dirty="0">
              <a:solidFill>
                <a:prstClr val="black"/>
              </a:solidFill>
              <a:sym typeface="Wingdings" panose="05000000000000000000" pitchFamily="2" charset="2"/>
            </a:endParaRPr>
          </a:p>
          <a:p>
            <a:pPr marL="640080" lvl="1" indent="-274320">
              <a:spcBef>
                <a:spcPct val="20000"/>
              </a:spcBef>
              <a:buClr>
                <a:srgbClr val="FE8637"/>
              </a:buClr>
              <a:buSzPct val="80000"/>
              <a:buFont typeface="Wingdings" panose="05000000000000000000" pitchFamily="2" charset="2"/>
              <a:buChar char="v"/>
            </a:pPr>
            <a:r>
              <a:rPr lang="hr-HR" sz="1600" dirty="0">
                <a:solidFill>
                  <a:prstClr val="black"/>
                </a:solidFill>
                <a:sym typeface="Wingdings" panose="05000000000000000000" pitchFamily="2" charset="2"/>
              </a:rPr>
              <a:t>Dokazno je da </a:t>
            </a:r>
            <a:r>
              <a:rPr lang="hr-HR" sz="1600" dirty="0" smtClean="0">
                <a:solidFill>
                  <a:prstClr val="black"/>
                </a:solidFill>
                <a:sym typeface="Wingdings" panose="05000000000000000000" pitchFamily="2" charset="2"/>
              </a:rPr>
              <a:t>je mali </a:t>
            </a:r>
            <a:r>
              <a:rPr lang="hr-HR" sz="1600" dirty="0">
                <a:solidFill>
                  <a:prstClr val="black"/>
                </a:solidFill>
                <a:sym typeface="Wingdings" panose="05000000000000000000" pitchFamily="2" charset="2"/>
              </a:rPr>
              <a:t>broj ubojstava počinjenih od osoba s mentalnim </a:t>
            </a:r>
            <a:r>
              <a:rPr lang="hr-HR" sz="1600" dirty="0" err="1" smtClean="0">
                <a:solidFill>
                  <a:prstClr val="black"/>
                </a:solidFill>
                <a:sym typeface="Wingdings" panose="05000000000000000000" pitchFamily="2" charset="2"/>
              </a:rPr>
              <a:t>oštenjenjem</a:t>
            </a:r>
            <a:endParaRPr lang="hr-HR" sz="1600" dirty="0">
              <a:solidFill>
                <a:prstClr val="black"/>
              </a:solidFill>
            </a:endParaRPr>
          </a:p>
        </p:txBody>
      </p:sp>
      <p:pic>
        <p:nvPicPr>
          <p:cNvPr id="1026" name="Picture 2" descr="C:\Users\win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227707">
            <a:off x="3275115" y="1772145"/>
            <a:ext cx="5182142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9284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484</TotalTime>
  <Words>1175</Words>
  <Application>Microsoft Office PowerPoint</Application>
  <PresentationFormat>On-screen Show (4:3)</PresentationFormat>
  <Paragraphs>177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Oriel</vt:lpstr>
      <vt:lpstr>SOCIJALNI PRISTUP U PSIHIJATRIJI</vt:lpstr>
      <vt:lpstr>PSIHIJATRIJSKI PRAVCI </vt:lpstr>
      <vt:lpstr>SOCIJALNI PRISTUP / SOCIJALNA PSIHIJATRIJA</vt:lpstr>
      <vt:lpstr>SOCIJALNI PRISTUP / SOCIJALNA PSIHIJATRIJA</vt:lpstr>
      <vt:lpstr>SOCIJALNI PRISTUP / SOCIJALNA PSIHIJATRIJA</vt:lpstr>
      <vt:lpstr>SOCIJALNI PRISTUP / SOCIJALNA PSIHIJATRIJA</vt:lpstr>
      <vt:lpstr>Socijalni pristup (Bersford)</vt:lpstr>
      <vt:lpstr>Socijalni pristup (Bersford)</vt:lpstr>
      <vt:lpstr>Socijalni pristup (Bersford)</vt:lpstr>
      <vt:lpstr>Slide 10</vt:lpstr>
      <vt:lpstr>Slide 11</vt:lpstr>
      <vt:lpstr>Slide 12</vt:lpstr>
      <vt:lpstr>Slide 13</vt:lpstr>
      <vt:lpstr>Prepreke</vt:lpstr>
      <vt:lpstr>Nedostatak teorijske strukture</vt:lpstr>
      <vt:lpstr>Učinak socijalnog pristupa</vt:lpstr>
      <vt:lpstr>Mogućnost – snaga za promjenu</vt:lpstr>
      <vt:lpstr>MOGUĆNOST – SNAGA ZA PROMJENU </vt:lpstr>
      <vt:lpstr>PREMA ALTERNATIVNOM SOCIJALNOM PRISTUPU</vt:lpstr>
      <vt:lpstr>PREMA ALTERNATIVNOM SOCIJALNOM PRISTUPU</vt:lpstr>
      <vt:lpstr>PREMA ALTERNATIVNOM SOCIJALNOM PRISTUPU</vt:lpstr>
      <vt:lpstr>PREMA ALTERNATIVNOM SOCIJALNOM PRISTUPU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SOCIJALNI PRISTUP U PSIHIJATRIJI</dc:title>
  <dc:creator>win</dc:creator>
  <cp:lastModifiedBy>Mia</cp:lastModifiedBy>
  <cp:revision>46</cp:revision>
  <dcterms:created xsi:type="dcterms:W3CDTF">2016-12-01T20:38:19Z</dcterms:created>
  <dcterms:modified xsi:type="dcterms:W3CDTF">2016-12-05T13:09:57Z</dcterms:modified>
</cp:coreProperties>
</file>