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9" r:id="rId32"/>
    <p:sldId id="287" r:id="rId33"/>
    <p:sldId id="288" r:id="rId34"/>
    <p:sldId id="290" r:id="rId35"/>
    <p:sldId id="291" r:id="rId36"/>
    <p:sldId id="292" r:id="rId37"/>
    <p:sldId id="293" r:id="rId38"/>
    <p:sldId id="295"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11/19/2018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11/19/2018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11/19/2018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businessdictionary.com/definition/employee.html" TargetMode="External"/><Relationship Id="rId3" Type="http://schemas.openxmlformats.org/officeDocument/2006/relationships/hyperlink" Target="http://www.businessdictionary.com/definition/candidate.html" TargetMode="External"/><Relationship Id="rId7" Type="http://schemas.openxmlformats.org/officeDocument/2006/relationships/hyperlink" Target="http://www.businessdictionary.com/definition/screening.html" TargetMode="External"/><Relationship Id="rId2" Type="http://schemas.openxmlformats.org/officeDocument/2006/relationships/hyperlink" Target="http://www.businessdictionary.com/definition/process.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requirements.html" TargetMode="External"/><Relationship Id="rId5" Type="http://schemas.openxmlformats.org/officeDocument/2006/relationships/hyperlink" Target="http://www.businessdictionary.com/definition/effective.html" TargetMode="External"/><Relationship Id="rId10" Type="http://schemas.openxmlformats.org/officeDocument/2006/relationships/hyperlink" Target="http://www.businessdictionary.com/definition/management-company.html" TargetMode="External"/><Relationship Id="rId4" Type="http://schemas.openxmlformats.org/officeDocument/2006/relationships/hyperlink" Target="http://www.businessdictionary.com/definition/cost.html" TargetMode="External"/><Relationship Id="rId9" Type="http://schemas.openxmlformats.org/officeDocument/2006/relationships/hyperlink" Target="http://www.businessdictionary.com/definition/organization.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English for </a:t>
            </a:r>
            <a:r>
              <a:rPr lang="hr-HR" dirty="0" err="1" smtClean="0"/>
              <a:t>public</a:t>
            </a:r>
            <a:r>
              <a:rPr lang="hr-HR" dirty="0" smtClean="0"/>
              <a:t> </a:t>
            </a:r>
            <a:r>
              <a:rPr lang="hr-HR" dirty="0" err="1" smtClean="0"/>
              <a:t>administration</a:t>
            </a:r>
            <a:r>
              <a:rPr lang="hr-HR" dirty="0" smtClean="0"/>
              <a:t> iii</a:t>
            </a:r>
            <a:endParaRPr lang="en-US" dirty="0"/>
          </a:p>
        </p:txBody>
      </p:sp>
      <p:sp>
        <p:nvSpPr>
          <p:cNvPr id="3" name="Subtitle 2"/>
          <p:cNvSpPr>
            <a:spLocks noGrp="1"/>
          </p:cNvSpPr>
          <p:nvPr>
            <p:ph type="subTitle" idx="1"/>
          </p:nvPr>
        </p:nvSpPr>
        <p:spPr/>
        <p:txBody>
          <a:bodyPr/>
          <a:lstStyle/>
          <a:p>
            <a:r>
              <a:rPr lang="hr-HR" dirty="0" err="1" smtClean="0"/>
              <a:t>Revision</a:t>
            </a:r>
            <a:r>
              <a:rPr lang="hr-HR" dirty="0" smtClean="0"/>
              <a:t> (1)</a:t>
            </a:r>
            <a:endParaRPr lang="en-US" dirty="0"/>
          </a:p>
        </p:txBody>
      </p:sp>
    </p:spTree>
    <p:extLst>
      <p:ext uri="{BB962C8B-B14F-4D97-AF65-F5344CB8AC3E}">
        <p14:creationId xmlns:p14="http://schemas.microsoft.com/office/powerpoint/2010/main" val="178079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Bargaining (give and take</a:t>
            </a:r>
            <a:r>
              <a:rPr lang="en-US" dirty="0" smtClean="0"/>
              <a:t>)</a:t>
            </a:r>
            <a:r>
              <a:rPr lang="hr-HR" dirty="0" smtClean="0"/>
              <a:t> </a:t>
            </a:r>
            <a:r>
              <a:rPr lang="hr-HR" dirty="0" err="1" smtClean="0"/>
              <a:t>process</a:t>
            </a:r>
            <a:r>
              <a:rPr lang="en-US" dirty="0" smtClean="0"/>
              <a:t> between </a:t>
            </a:r>
            <a:r>
              <a:rPr lang="en-US" dirty="0"/>
              <a:t>two or more parties (each with its own aims, needs, and viewpoints) seeking to discover </a:t>
            </a:r>
            <a:r>
              <a:rPr lang="en-US" dirty="0" smtClean="0"/>
              <a:t>a</a:t>
            </a:r>
            <a:r>
              <a:rPr lang="hr-HR" dirty="0" smtClean="0"/>
              <a:t> </a:t>
            </a:r>
            <a:r>
              <a:rPr lang="hr-HR" dirty="0" err="1" smtClean="0"/>
              <a:t>common</a:t>
            </a:r>
            <a:r>
              <a:rPr lang="hr-HR" dirty="0" smtClean="0"/>
              <a:t> </a:t>
            </a:r>
            <a:r>
              <a:rPr lang="hr-HR" dirty="0" err="1" smtClean="0"/>
              <a:t>ground</a:t>
            </a:r>
            <a:r>
              <a:rPr lang="en-US" dirty="0" smtClean="0"/>
              <a:t>  </a:t>
            </a:r>
            <a:r>
              <a:rPr lang="en-US" dirty="0"/>
              <a:t>and reach an </a:t>
            </a:r>
            <a:r>
              <a:rPr lang="hr-HR" dirty="0" err="1" smtClean="0"/>
              <a:t>agreement</a:t>
            </a:r>
            <a:r>
              <a:rPr lang="hr-HR" dirty="0" smtClean="0"/>
              <a:t> </a:t>
            </a:r>
            <a:r>
              <a:rPr lang="en-US" dirty="0" smtClean="0"/>
              <a:t>to </a:t>
            </a:r>
            <a:r>
              <a:rPr lang="hr-HR" dirty="0" err="1" smtClean="0"/>
              <a:t>settle</a:t>
            </a:r>
            <a:r>
              <a:rPr lang="hr-HR" dirty="0" smtClean="0"/>
              <a:t> </a:t>
            </a:r>
            <a:r>
              <a:rPr lang="en-US" dirty="0" smtClean="0"/>
              <a:t>a </a:t>
            </a:r>
            <a:r>
              <a:rPr lang="en-US" dirty="0"/>
              <a:t>matter </a:t>
            </a:r>
            <a:r>
              <a:rPr lang="en-US" dirty="0" smtClean="0"/>
              <a:t>of</a:t>
            </a:r>
            <a:r>
              <a:rPr lang="hr-HR" dirty="0" smtClean="0"/>
              <a:t> </a:t>
            </a:r>
            <a:r>
              <a:rPr lang="hr-HR" dirty="0" err="1" smtClean="0"/>
              <a:t>mutual</a:t>
            </a:r>
            <a:r>
              <a:rPr lang="hr-HR" dirty="0" smtClean="0"/>
              <a:t> </a:t>
            </a:r>
            <a:r>
              <a:rPr lang="hr-HR" dirty="0" err="1" smtClean="0"/>
              <a:t>concern</a:t>
            </a:r>
            <a:r>
              <a:rPr lang="en-US" dirty="0" smtClean="0"/>
              <a:t> or </a:t>
            </a:r>
            <a:r>
              <a:rPr lang="en-US" dirty="0"/>
              <a:t>resolve </a:t>
            </a:r>
            <a:r>
              <a:rPr lang="en-US" dirty="0" smtClean="0"/>
              <a:t>a</a:t>
            </a:r>
            <a:r>
              <a:rPr lang="hr-HR" dirty="0" smtClean="0"/>
              <a:t> </a:t>
            </a:r>
            <a:r>
              <a:rPr lang="hr-HR" dirty="0" err="1" smtClean="0"/>
              <a:t>conflict</a:t>
            </a:r>
            <a:endParaRPr lang="hr-HR" dirty="0"/>
          </a:p>
          <a:p>
            <a:r>
              <a:rPr lang="hr-HR" dirty="0" err="1" smtClean="0"/>
              <a:t>Negotiation</a:t>
            </a:r>
            <a:endParaRPr lang="hr-HR" dirty="0" smtClean="0"/>
          </a:p>
          <a:p>
            <a:r>
              <a:rPr lang="hr-HR" dirty="0" smtClean="0"/>
              <a:t>To i</a:t>
            </a:r>
            <a:r>
              <a:rPr lang="en-US" dirty="0" err="1" smtClean="0"/>
              <a:t>ntervene</a:t>
            </a:r>
            <a:r>
              <a:rPr lang="en-US" dirty="0" smtClean="0"/>
              <a:t> </a:t>
            </a:r>
            <a:r>
              <a:rPr lang="en-US" dirty="0"/>
              <a:t>in a dispute in order to bring about an agreement or reconciliation</a:t>
            </a:r>
            <a:r>
              <a:rPr lang="en-US" dirty="0" smtClean="0"/>
              <a:t>.</a:t>
            </a:r>
            <a:endParaRPr lang="hr-HR" dirty="0" smtClean="0"/>
          </a:p>
          <a:p>
            <a:r>
              <a:rPr lang="hr-HR" dirty="0" smtClean="0"/>
              <a:t>To </a:t>
            </a:r>
            <a:r>
              <a:rPr lang="hr-HR" dirty="0" err="1"/>
              <a:t>m</a:t>
            </a:r>
            <a:r>
              <a:rPr lang="hr-HR" dirty="0" err="1" smtClean="0"/>
              <a:t>ediate</a:t>
            </a:r>
            <a:endParaRPr lang="hr-HR" dirty="0" smtClean="0"/>
          </a:p>
          <a:p>
            <a:r>
              <a:rPr lang="hr-HR" dirty="0" err="1" smtClean="0"/>
              <a:t>An</a:t>
            </a:r>
            <a:r>
              <a:rPr lang="hr-HR" dirty="0" smtClean="0"/>
              <a:t> </a:t>
            </a:r>
            <a:r>
              <a:rPr lang="hr-HR" dirty="0" err="1" smtClean="0"/>
              <a:t>assertion</a:t>
            </a:r>
            <a:r>
              <a:rPr lang="hr-HR" dirty="0" smtClean="0"/>
              <a:t> </a:t>
            </a:r>
            <a:r>
              <a:rPr lang="hr-HR" dirty="0" err="1" smtClean="0"/>
              <a:t>of</a:t>
            </a:r>
            <a:r>
              <a:rPr lang="hr-HR" dirty="0" smtClean="0"/>
              <a:t> a </a:t>
            </a:r>
            <a:r>
              <a:rPr lang="hr-HR" dirty="0" err="1" smtClean="0"/>
              <a:t>right</a:t>
            </a:r>
            <a:r>
              <a:rPr lang="hr-HR" dirty="0" smtClean="0"/>
              <a:t>, </a:t>
            </a:r>
            <a:r>
              <a:rPr lang="hr-HR" dirty="0" err="1" smtClean="0"/>
              <a:t>claim</a:t>
            </a:r>
            <a:r>
              <a:rPr lang="hr-HR" dirty="0" smtClean="0"/>
              <a:t>, </a:t>
            </a:r>
            <a:r>
              <a:rPr lang="hr-HR" dirty="0" err="1" smtClean="0"/>
              <a:t>or</a:t>
            </a:r>
            <a:r>
              <a:rPr lang="hr-HR" dirty="0" smtClean="0"/>
              <a:t> </a:t>
            </a:r>
            <a:r>
              <a:rPr lang="hr-HR" dirty="0" err="1" smtClean="0"/>
              <a:t>demand</a:t>
            </a:r>
            <a:r>
              <a:rPr lang="hr-HR" dirty="0" smtClean="0"/>
              <a:t> on one side, </a:t>
            </a:r>
            <a:r>
              <a:rPr lang="hr-HR" dirty="0" err="1" smtClean="0"/>
              <a:t>met</a:t>
            </a:r>
            <a:r>
              <a:rPr lang="hr-HR" dirty="0" smtClean="0"/>
              <a:t> </a:t>
            </a:r>
            <a:r>
              <a:rPr lang="hr-HR" dirty="0" err="1" smtClean="0"/>
              <a:t>by</a:t>
            </a:r>
            <a:r>
              <a:rPr lang="hr-HR" dirty="0" smtClean="0"/>
              <a:t> </a:t>
            </a:r>
            <a:r>
              <a:rPr lang="hr-HR" dirty="0" err="1" smtClean="0"/>
              <a:t>contrary</a:t>
            </a:r>
            <a:r>
              <a:rPr lang="hr-HR" dirty="0" smtClean="0"/>
              <a:t> </a:t>
            </a:r>
            <a:r>
              <a:rPr lang="hr-HR" dirty="0" err="1" smtClean="0"/>
              <a:t>claims</a:t>
            </a:r>
            <a:r>
              <a:rPr lang="hr-HR" dirty="0" smtClean="0"/>
              <a:t> </a:t>
            </a:r>
            <a:r>
              <a:rPr lang="hr-HR" dirty="0" err="1" smtClean="0"/>
              <a:t>or</a:t>
            </a:r>
            <a:r>
              <a:rPr lang="hr-HR" dirty="0" smtClean="0"/>
              <a:t> </a:t>
            </a:r>
            <a:r>
              <a:rPr lang="hr-HR" dirty="0" err="1" smtClean="0"/>
              <a:t>allegations</a:t>
            </a:r>
            <a:r>
              <a:rPr lang="hr-HR" dirty="0" smtClean="0"/>
              <a:t> </a:t>
            </a:r>
            <a:r>
              <a:rPr lang="hr-HR" dirty="0" err="1" smtClean="0"/>
              <a:t>of</a:t>
            </a:r>
            <a:r>
              <a:rPr lang="hr-HR" dirty="0" smtClean="0"/>
              <a:t> </a:t>
            </a:r>
            <a:r>
              <a:rPr lang="hr-HR" dirty="0" err="1" smtClean="0"/>
              <a:t>the</a:t>
            </a:r>
            <a:r>
              <a:rPr lang="hr-HR" dirty="0" smtClean="0"/>
              <a:t> </a:t>
            </a:r>
            <a:r>
              <a:rPr lang="hr-HR" dirty="0" err="1" smtClean="0"/>
              <a:t>other</a:t>
            </a:r>
            <a:endParaRPr lang="hr-HR" dirty="0" smtClean="0"/>
          </a:p>
          <a:p>
            <a:r>
              <a:rPr lang="hr-HR" dirty="0" err="1" smtClean="0"/>
              <a:t>Dispute</a:t>
            </a:r>
            <a:endParaRPr lang="hr-HR" dirty="0" smtClean="0"/>
          </a:p>
          <a:p>
            <a:endParaRPr lang="en-US" dirty="0"/>
          </a:p>
          <a:p>
            <a:endParaRPr lang="en-US" dirty="0"/>
          </a:p>
        </p:txBody>
      </p:sp>
    </p:spTree>
    <p:extLst>
      <p:ext uri="{BB962C8B-B14F-4D97-AF65-F5344CB8AC3E}">
        <p14:creationId xmlns:p14="http://schemas.microsoft.com/office/powerpoint/2010/main" val="108644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fontScale="92500" lnSpcReduction="20000"/>
          </a:bodyPr>
          <a:lstStyle/>
          <a:p>
            <a:r>
              <a:rPr lang="hr-HR" dirty="0"/>
              <a:t>T</a:t>
            </a:r>
            <a:r>
              <a:rPr lang="en-US" dirty="0" smtClean="0"/>
              <a:t>he </a:t>
            </a:r>
            <a:r>
              <a:rPr lang="en-US" dirty="0"/>
              <a:t>position of a student or trainee who works in an organization, sometimes without pay, in order to gain work experience or satisfy requirements for a qualification</a:t>
            </a:r>
            <a:r>
              <a:rPr lang="en-US" dirty="0" smtClean="0"/>
              <a:t>.</a:t>
            </a:r>
            <a:endParaRPr lang="hr-HR" dirty="0" smtClean="0"/>
          </a:p>
          <a:p>
            <a:r>
              <a:rPr lang="hr-HR" dirty="0" err="1" smtClean="0"/>
              <a:t>Internship</a:t>
            </a:r>
            <a:endParaRPr lang="hr-HR" dirty="0"/>
          </a:p>
          <a:p>
            <a:r>
              <a:rPr lang="hr-HR" dirty="0" err="1" smtClean="0"/>
              <a:t>An</a:t>
            </a:r>
            <a:r>
              <a:rPr lang="hr-HR" dirty="0" smtClean="0"/>
              <a:t> </a:t>
            </a:r>
            <a:r>
              <a:rPr lang="hr-HR" dirty="0" err="1" smtClean="0"/>
              <a:t>optional</a:t>
            </a:r>
            <a:r>
              <a:rPr lang="hr-HR" dirty="0" smtClean="0"/>
              <a:t> </a:t>
            </a:r>
            <a:r>
              <a:rPr lang="hr-HR" dirty="0" err="1" smtClean="0"/>
              <a:t>course</a:t>
            </a:r>
            <a:r>
              <a:rPr lang="hr-HR" dirty="0" smtClean="0"/>
              <a:t> </a:t>
            </a:r>
            <a:r>
              <a:rPr lang="hr-HR" dirty="0" err="1" smtClean="0"/>
              <a:t>of</a:t>
            </a:r>
            <a:r>
              <a:rPr lang="hr-HR" dirty="0" smtClean="0"/>
              <a:t> </a:t>
            </a:r>
            <a:r>
              <a:rPr lang="hr-HR" dirty="0" err="1" smtClean="0"/>
              <a:t>study</a:t>
            </a:r>
            <a:endParaRPr lang="hr-HR" dirty="0" smtClean="0"/>
          </a:p>
          <a:p>
            <a:r>
              <a:rPr lang="hr-HR" dirty="0" err="1" smtClean="0"/>
              <a:t>Elective</a:t>
            </a:r>
            <a:endParaRPr lang="hr-HR" dirty="0" smtClean="0"/>
          </a:p>
          <a:p>
            <a:r>
              <a:rPr lang="hr-HR" dirty="0" smtClean="0"/>
              <a:t>A</a:t>
            </a:r>
            <a:r>
              <a:rPr lang="en-US" dirty="0" smtClean="0"/>
              <a:t> </a:t>
            </a:r>
            <a:r>
              <a:rPr lang="hr-HR" dirty="0" err="1" smtClean="0"/>
              <a:t>person</a:t>
            </a:r>
            <a:r>
              <a:rPr lang="hr-HR" dirty="0" smtClean="0"/>
              <a:t> </a:t>
            </a:r>
            <a:r>
              <a:rPr lang="en-US" dirty="0" smtClean="0"/>
              <a:t>such </a:t>
            </a:r>
            <a:r>
              <a:rPr lang="en-US" dirty="0"/>
              <a:t>as </a:t>
            </a:r>
            <a:r>
              <a:rPr lang="en-US" dirty="0" smtClean="0"/>
              <a:t>an</a:t>
            </a:r>
            <a:r>
              <a:rPr lang="hr-HR" dirty="0" smtClean="0"/>
              <a:t> </a:t>
            </a:r>
            <a:r>
              <a:rPr lang="hr-HR" dirty="0" err="1" smtClean="0"/>
              <a:t>employee</a:t>
            </a:r>
            <a:r>
              <a:rPr lang="hr-HR" dirty="0" smtClean="0"/>
              <a:t>, </a:t>
            </a:r>
            <a:r>
              <a:rPr lang="hr-HR" dirty="0" err="1" smtClean="0"/>
              <a:t>customer</a:t>
            </a:r>
            <a:r>
              <a:rPr lang="hr-HR" dirty="0" smtClean="0"/>
              <a:t>, </a:t>
            </a:r>
            <a:r>
              <a:rPr lang="hr-HR" dirty="0" err="1" smtClean="0"/>
              <a:t>or</a:t>
            </a:r>
            <a:r>
              <a:rPr lang="hr-HR" dirty="0" smtClean="0"/>
              <a:t> </a:t>
            </a:r>
            <a:r>
              <a:rPr lang="hr-HR" dirty="0" err="1" smtClean="0"/>
              <a:t>citizen</a:t>
            </a:r>
            <a:r>
              <a:rPr lang="en-US" dirty="0" smtClean="0"/>
              <a:t> who is</a:t>
            </a:r>
            <a:r>
              <a:rPr lang="hr-HR" dirty="0" smtClean="0"/>
              <a:t> </a:t>
            </a:r>
            <a:r>
              <a:rPr lang="hr-HR" dirty="0" err="1" smtClean="0"/>
              <a:t>involved</a:t>
            </a:r>
            <a:r>
              <a:rPr lang="en-US" dirty="0" smtClean="0"/>
              <a:t> </a:t>
            </a:r>
            <a:r>
              <a:rPr lang="en-US" dirty="0"/>
              <a:t>with </a:t>
            </a:r>
            <a:r>
              <a:rPr lang="en-US" dirty="0" smtClean="0"/>
              <a:t>an</a:t>
            </a:r>
            <a:r>
              <a:rPr lang="hr-HR" dirty="0" smtClean="0"/>
              <a:t> </a:t>
            </a:r>
            <a:r>
              <a:rPr lang="hr-HR" dirty="0" err="1" smtClean="0"/>
              <a:t>organization</a:t>
            </a:r>
            <a:r>
              <a:rPr lang="hr-HR" dirty="0" smtClean="0"/>
              <a:t>, </a:t>
            </a:r>
            <a:r>
              <a:rPr lang="hr-HR" dirty="0" err="1" smtClean="0"/>
              <a:t>society</a:t>
            </a:r>
            <a:r>
              <a:rPr lang="hr-HR" dirty="0" smtClean="0"/>
              <a:t>, </a:t>
            </a:r>
            <a:r>
              <a:rPr lang="en-US" dirty="0" smtClean="0"/>
              <a:t> etc</a:t>
            </a:r>
            <a:r>
              <a:rPr lang="en-US" dirty="0"/>
              <a:t>. </a:t>
            </a:r>
            <a:r>
              <a:rPr lang="en-US" dirty="0" smtClean="0"/>
              <a:t>And</a:t>
            </a:r>
            <a:r>
              <a:rPr lang="hr-HR" dirty="0" smtClean="0"/>
              <a:t> </a:t>
            </a:r>
            <a:r>
              <a:rPr lang="hr-HR" dirty="0" err="1" smtClean="0"/>
              <a:t>therefore</a:t>
            </a:r>
            <a:r>
              <a:rPr lang="en-US" dirty="0" smtClean="0"/>
              <a:t> has</a:t>
            </a:r>
            <a:r>
              <a:rPr lang="hr-HR" dirty="0" smtClean="0"/>
              <a:t> </a:t>
            </a:r>
            <a:r>
              <a:rPr lang="hr-HR" dirty="0" err="1" smtClean="0"/>
              <a:t>responsibilities</a:t>
            </a:r>
            <a:r>
              <a:rPr lang="hr-HR" dirty="0" smtClean="0"/>
              <a:t> </a:t>
            </a:r>
            <a:r>
              <a:rPr lang="en-US" dirty="0" smtClean="0"/>
              <a:t> towards </a:t>
            </a:r>
            <a:r>
              <a:rPr lang="en-US" dirty="0"/>
              <a:t>it and an </a:t>
            </a:r>
            <a:r>
              <a:rPr lang="hr-HR" dirty="0" err="1" smtClean="0"/>
              <a:t>interest</a:t>
            </a:r>
            <a:r>
              <a:rPr lang="hr-HR" dirty="0" smtClean="0"/>
              <a:t> </a:t>
            </a:r>
            <a:r>
              <a:rPr lang="en-US" dirty="0" smtClean="0"/>
              <a:t>in </a:t>
            </a:r>
            <a:r>
              <a:rPr lang="hr-HR" dirty="0" err="1" smtClean="0"/>
              <a:t>its</a:t>
            </a:r>
            <a:r>
              <a:rPr lang="hr-HR" dirty="0" smtClean="0"/>
              <a:t> </a:t>
            </a:r>
            <a:r>
              <a:rPr lang="hr-HR" dirty="0" err="1" smtClean="0"/>
              <a:t>success</a:t>
            </a:r>
            <a:endParaRPr lang="hr-HR" dirty="0" smtClean="0"/>
          </a:p>
          <a:p>
            <a:r>
              <a:rPr lang="hr-HR" dirty="0" err="1" smtClean="0"/>
              <a:t>Stakeholder</a:t>
            </a:r>
            <a:endParaRPr lang="hr-HR" dirty="0" smtClean="0"/>
          </a:p>
          <a:p>
            <a:r>
              <a:rPr lang="hr-HR" dirty="0"/>
              <a:t>T</a:t>
            </a:r>
            <a:r>
              <a:rPr lang="en-US" dirty="0" smtClean="0"/>
              <a:t>he </a:t>
            </a:r>
            <a:r>
              <a:rPr lang="en-US" dirty="0"/>
              <a:t>branch of scientific or engineering knowledge that deals with the creation and practical use of digital or computerized devices, methods, systems, etc</a:t>
            </a:r>
            <a:r>
              <a:rPr lang="en-US" dirty="0" smtClean="0"/>
              <a:t>.</a:t>
            </a:r>
            <a:endParaRPr lang="hr-HR" dirty="0" smtClean="0"/>
          </a:p>
          <a:p>
            <a:r>
              <a:rPr lang="hr-HR" dirty="0" smtClean="0"/>
              <a:t>Digital </a:t>
            </a:r>
            <a:r>
              <a:rPr lang="hr-HR" dirty="0" err="1" smtClean="0"/>
              <a:t>technology</a:t>
            </a:r>
            <a:endParaRPr lang="en-US" dirty="0"/>
          </a:p>
        </p:txBody>
      </p:sp>
    </p:spTree>
    <p:extLst>
      <p:ext uri="{BB962C8B-B14F-4D97-AF65-F5344CB8AC3E}">
        <p14:creationId xmlns:p14="http://schemas.microsoft.com/office/powerpoint/2010/main" val="145069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T</a:t>
            </a:r>
            <a:r>
              <a:rPr lang="en-US" dirty="0" smtClean="0"/>
              <a:t>he </a:t>
            </a:r>
            <a:r>
              <a:rPr lang="en-US" dirty="0"/>
              <a:t>techniques of protecting computers, networks, programs and data from unauthorized access or attacks that are aimed for </a:t>
            </a:r>
            <a:r>
              <a:rPr lang="en-US" dirty="0" smtClean="0"/>
              <a:t>exploitation</a:t>
            </a:r>
            <a:endParaRPr lang="hr-HR" dirty="0" smtClean="0"/>
          </a:p>
          <a:p>
            <a:r>
              <a:rPr lang="hr-HR" dirty="0" err="1" smtClean="0"/>
              <a:t>Cyber</a:t>
            </a:r>
            <a:r>
              <a:rPr lang="hr-HR" dirty="0" smtClean="0"/>
              <a:t> </a:t>
            </a:r>
            <a:r>
              <a:rPr lang="hr-HR" dirty="0" err="1" smtClean="0"/>
              <a:t>security</a:t>
            </a:r>
            <a:endParaRPr lang="hr-HR" dirty="0" smtClean="0"/>
          </a:p>
          <a:p>
            <a:r>
              <a:rPr lang="hr-HR" dirty="0" smtClean="0"/>
              <a:t>To </a:t>
            </a:r>
            <a:r>
              <a:rPr lang="en-US" dirty="0" smtClean="0"/>
              <a:t>make </a:t>
            </a:r>
            <a:r>
              <a:rPr lang="en-US" dirty="0"/>
              <a:t>(something bad) less severe, serious, or painful</a:t>
            </a:r>
            <a:r>
              <a:rPr lang="en-US" dirty="0" smtClean="0"/>
              <a:t>.</a:t>
            </a:r>
            <a:endParaRPr lang="hr-HR" dirty="0" smtClean="0"/>
          </a:p>
          <a:p>
            <a:r>
              <a:rPr lang="hr-HR" dirty="0" err="1" smtClean="0"/>
              <a:t>Mitigate</a:t>
            </a:r>
            <a:endParaRPr lang="hr-HR" dirty="0" smtClean="0"/>
          </a:p>
          <a:p>
            <a:r>
              <a:rPr lang="hr-HR" dirty="0"/>
              <a:t>A</a:t>
            </a:r>
            <a:r>
              <a:rPr lang="en-US" dirty="0" smtClean="0"/>
              <a:t>voidance </a:t>
            </a:r>
            <a:r>
              <a:rPr lang="en-US" dirty="0"/>
              <a:t>of the depletion of natural resources in order to maintain an ecological </a:t>
            </a:r>
            <a:r>
              <a:rPr lang="en-US" dirty="0" smtClean="0"/>
              <a:t>balance</a:t>
            </a:r>
            <a:endParaRPr lang="hr-HR" dirty="0" smtClean="0"/>
          </a:p>
          <a:p>
            <a:r>
              <a:rPr lang="hr-HR" dirty="0" err="1" smtClean="0"/>
              <a:t>Sustainability</a:t>
            </a:r>
            <a:endParaRPr lang="hr-HR" dirty="0" smtClean="0"/>
          </a:p>
          <a:p>
            <a:endParaRPr lang="en-US" dirty="0"/>
          </a:p>
          <a:p>
            <a:endParaRPr lang="en-US" dirty="0"/>
          </a:p>
          <a:p>
            <a:endParaRPr lang="en-US" dirty="0"/>
          </a:p>
        </p:txBody>
      </p:sp>
    </p:spTree>
    <p:extLst>
      <p:ext uri="{BB962C8B-B14F-4D97-AF65-F5344CB8AC3E}">
        <p14:creationId xmlns:p14="http://schemas.microsoft.com/office/powerpoint/2010/main" val="38543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Match</a:t>
            </a:r>
            <a:r>
              <a:rPr lang="hr-HR" dirty="0" smtClean="0"/>
              <a:t> </a:t>
            </a:r>
            <a:r>
              <a:rPr lang="hr-HR" dirty="0" err="1" smtClean="0"/>
              <a:t>the</a:t>
            </a:r>
            <a:r>
              <a:rPr lang="hr-HR" dirty="0" smtClean="0"/>
              <a:t> </a:t>
            </a:r>
            <a:r>
              <a:rPr lang="hr-HR" dirty="0" err="1" smtClean="0"/>
              <a:t>verbs</a:t>
            </a:r>
            <a:r>
              <a:rPr lang="hr-HR" dirty="0" smtClean="0"/>
              <a:t> </a:t>
            </a:r>
            <a:r>
              <a:rPr lang="hr-HR" dirty="0" err="1" smtClean="0"/>
              <a:t>with</a:t>
            </a:r>
            <a:r>
              <a:rPr lang="hr-HR" dirty="0" smtClean="0"/>
              <a:t> </a:t>
            </a:r>
            <a:r>
              <a:rPr lang="hr-HR" dirty="0" err="1" smtClean="0"/>
              <a:t>the</a:t>
            </a:r>
            <a:r>
              <a:rPr lang="hr-HR" dirty="0" smtClean="0"/>
              <a:t> </a:t>
            </a:r>
            <a:r>
              <a:rPr lang="hr-HR" dirty="0" err="1" smtClean="0"/>
              <a:t>appropriate</a:t>
            </a:r>
            <a:r>
              <a:rPr lang="hr-HR" dirty="0" smtClean="0"/>
              <a:t> </a:t>
            </a:r>
            <a:r>
              <a:rPr lang="hr-HR" dirty="0" err="1" smtClean="0"/>
              <a:t>nouns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6254796"/>
              </p:ext>
            </p:extLst>
          </p:nvPr>
        </p:nvGraphicFramePr>
        <p:xfrm>
          <a:off x="1371600" y="2286000"/>
          <a:ext cx="9601200" cy="3606800"/>
        </p:xfrm>
        <a:graphic>
          <a:graphicData uri="http://schemas.openxmlformats.org/drawingml/2006/table">
            <a:tbl>
              <a:tblPr firstRow="1" bandRow="1">
                <a:tableStyleId>{5C22544A-7EE6-4342-B048-85BDC9FD1C3A}</a:tableStyleId>
              </a:tblPr>
              <a:tblGrid>
                <a:gridCol w="4800600"/>
                <a:gridCol w="4800600"/>
              </a:tblGrid>
              <a:tr h="370840">
                <a:tc>
                  <a:txBody>
                    <a:bodyPr/>
                    <a:lstStyle/>
                    <a:p>
                      <a:r>
                        <a:rPr lang="hr-HR" dirty="0" err="1" smtClean="0"/>
                        <a:t>verb</a:t>
                      </a:r>
                      <a:endParaRPr lang="en-US" dirty="0"/>
                    </a:p>
                  </a:txBody>
                  <a:tcPr/>
                </a:tc>
                <a:tc>
                  <a:txBody>
                    <a:bodyPr/>
                    <a:lstStyle/>
                    <a:p>
                      <a:r>
                        <a:rPr lang="hr-HR" dirty="0" err="1" smtClean="0"/>
                        <a:t>noun</a:t>
                      </a:r>
                      <a:endParaRPr lang="en-US" dirty="0"/>
                    </a:p>
                  </a:txBody>
                  <a:tcPr/>
                </a:tc>
              </a:tr>
              <a:tr h="370840">
                <a:tc>
                  <a:txBody>
                    <a:bodyPr/>
                    <a:lstStyle/>
                    <a:p>
                      <a:r>
                        <a:rPr lang="hr-HR" dirty="0" err="1" smtClean="0"/>
                        <a:t>acquire</a:t>
                      </a:r>
                      <a:endParaRPr lang="en-US" dirty="0"/>
                    </a:p>
                  </a:txBody>
                  <a:tcPr/>
                </a:tc>
                <a:tc>
                  <a:txBody>
                    <a:bodyPr/>
                    <a:lstStyle/>
                    <a:p>
                      <a:r>
                        <a:rPr lang="hr-HR" dirty="0" err="1" smtClean="0"/>
                        <a:t>relationship</a:t>
                      </a:r>
                      <a:endParaRPr lang="en-US" dirty="0"/>
                    </a:p>
                  </a:txBody>
                  <a:tcPr/>
                </a:tc>
              </a:tr>
              <a:tr h="370840">
                <a:tc>
                  <a:txBody>
                    <a:bodyPr/>
                    <a:lstStyle/>
                    <a:p>
                      <a:r>
                        <a:rPr lang="hr-HR" dirty="0" err="1" smtClean="0"/>
                        <a:t>conduct</a:t>
                      </a:r>
                      <a:endParaRPr lang="en-US" dirty="0"/>
                    </a:p>
                  </a:txBody>
                  <a:tcPr/>
                </a:tc>
                <a:tc>
                  <a:txBody>
                    <a:bodyPr/>
                    <a:lstStyle/>
                    <a:p>
                      <a:r>
                        <a:rPr lang="hr-HR" dirty="0" err="1" smtClean="0"/>
                        <a:t>opportunity</a:t>
                      </a:r>
                      <a:endParaRPr lang="en-US" dirty="0"/>
                    </a:p>
                  </a:txBody>
                  <a:tcPr/>
                </a:tc>
              </a:tr>
              <a:tr h="370840">
                <a:tc>
                  <a:txBody>
                    <a:bodyPr/>
                    <a:lstStyle/>
                    <a:p>
                      <a:r>
                        <a:rPr lang="hr-HR" dirty="0" err="1" smtClean="0"/>
                        <a:t>mediate</a:t>
                      </a:r>
                      <a:endParaRPr lang="en-US" dirty="0"/>
                    </a:p>
                  </a:txBody>
                  <a:tcPr/>
                </a:tc>
                <a:tc>
                  <a:txBody>
                    <a:bodyPr/>
                    <a:lstStyle/>
                    <a:p>
                      <a:r>
                        <a:rPr lang="hr-HR" dirty="0" err="1" smtClean="0"/>
                        <a:t>policy</a:t>
                      </a:r>
                      <a:endParaRPr lang="en-US" dirty="0"/>
                    </a:p>
                  </a:txBody>
                  <a:tcPr/>
                </a:tc>
              </a:tr>
              <a:tr h="370840">
                <a:tc>
                  <a:txBody>
                    <a:bodyPr/>
                    <a:lstStyle/>
                    <a:p>
                      <a:r>
                        <a:rPr lang="hr-HR" dirty="0" smtClean="0"/>
                        <a:t>provide</a:t>
                      </a:r>
                      <a:endParaRPr lang="en-US" dirty="0"/>
                    </a:p>
                  </a:txBody>
                  <a:tcPr/>
                </a:tc>
                <a:tc>
                  <a:txBody>
                    <a:bodyPr/>
                    <a:lstStyle/>
                    <a:p>
                      <a:r>
                        <a:rPr lang="hr-HR" dirty="0" smtClean="0"/>
                        <a:t>A </a:t>
                      </a:r>
                      <a:r>
                        <a:rPr lang="hr-HR" dirty="0" err="1" smtClean="0"/>
                        <a:t>change</a:t>
                      </a:r>
                      <a:endParaRPr lang="en-US" dirty="0"/>
                    </a:p>
                  </a:txBody>
                  <a:tcPr/>
                </a:tc>
              </a:tr>
              <a:tr h="370840">
                <a:tc>
                  <a:txBody>
                    <a:bodyPr/>
                    <a:lstStyle/>
                    <a:p>
                      <a:r>
                        <a:rPr lang="hr-HR" dirty="0" smtClean="0"/>
                        <a:t>Enter </a:t>
                      </a:r>
                      <a:r>
                        <a:rPr lang="hr-HR" dirty="0" err="1" smtClean="0"/>
                        <a:t>into</a:t>
                      </a:r>
                      <a:endParaRPr lang="en-US" dirty="0"/>
                    </a:p>
                  </a:txBody>
                  <a:tcPr/>
                </a:tc>
                <a:tc>
                  <a:txBody>
                    <a:bodyPr/>
                    <a:lstStyle/>
                    <a:p>
                      <a:r>
                        <a:rPr lang="hr-HR" dirty="0" err="1" smtClean="0"/>
                        <a:t>knowledge</a:t>
                      </a:r>
                      <a:endParaRPr lang="en-US" dirty="0"/>
                    </a:p>
                  </a:txBody>
                  <a:tcPr/>
                </a:tc>
              </a:tr>
              <a:tr h="370840">
                <a:tc>
                  <a:txBody>
                    <a:bodyPr/>
                    <a:lstStyle/>
                    <a:p>
                      <a:r>
                        <a:rPr lang="hr-HR" dirty="0" err="1" smtClean="0"/>
                        <a:t>meet</a:t>
                      </a:r>
                      <a:endParaRPr lang="en-US" dirty="0"/>
                    </a:p>
                  </a:txBody>
                  <a:tcPr/>
                </a:tc>
                <a:tc>
                  <a:txBody>
                    <a:bodyPr/>
                    <a:lstStyle/>
                    <a:p>
                      <a:r>
                        <a:rPr lang="hr-HR" dirty="0" err="1" smtClean="0"/>
                        <a:t>projects</a:t>
                      </a:r>
                      <a:endParaRPr lang="en-US" dirty="0"/>
                    </a:p>
                  </a:txBody>
                  <a:tcPr/>
                </a:tc>
              </a:tr>
              <a:tr h="370840">
                <a:tc>
                  <a:txBody>
                    <a:bodyPr/>
                    <a:lstStyle/>
                    <a:p>
                      <a:r>
                        <a:rPr lang="hr-HR" dirty="0" smtClean="0"/>
                        <a:t>make</a:t>
                      </a:r>
                      <a:endParaRPr lang="en-US" dirty="0"/>
                    </a:p>
                  </a:txBody>
                  <a:tcPr/>
                </a:tc>
                <a:tc>
                  <a:txBody>
                    <a:bodyPr/>
                    <a:lstStyle/>
                    <a:p>
                      <a:r>
                        <a:rPr lang="hr-HR" dirty="0" err="1" smtClean="0"/>
                        <a:t>disputes</a:t>
                      </a:r>
                      <a:endParaRPr lang="en-US" dirty="0"/>
                    </a:p>
                  </a:txBody>
                  <a:tcPr/>
                </a:tc>
              </a:tr>
              <a:tr h="370840">
                <a:tc>
                  <a:txBody>
                    <a:bodyPr/>
                    <a:lstStyle/>
                    <a:p>
                      <a:r>
                        <a:rPr lang="hr-HR" dirty="0" err="1" smtClean="0"/>
                        <a:t>Engage</a:t>
                      </a:r>
                      <a:r>
                        <a:rPr lang="hr-HR" dirty="0" smtClean="0"/>
                        <a:t> </a:t>
                      </a:r>
                      <a:r>
                        <a:rPr lang="hr-HR" dirty="0" err="1" smtClean="0"/>
                        <a:t>with</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err="1" smtClean="0"/>
                        <a:t>Challenges</a:t>
                      </a:r>
                      <a:r>
                        <a:rPr lang="hr-HR" dirty="0" smtClean="0"/>
                        <a:t> </a:t>
                      </a:r>
                      <a:endParaRPr lang="en-US" dirty="0" smtClean="0"/>
                    </a:p>
                    <a:p>
                      <a:endParaRPr lang="en-US" dirty="0"/>
                    </a:p>
                  </a:txBody>
                  <a:tcPr/>
                </a:tc>
              </a:tr>
            </a:tbl>
          </a:graphicData>
        </a:graphic>
      </p:graphicFrame>
    </p:spTree>
    <p:extLst>
      <p:ext uri="{BB962C8B-B14F-4D97-AF65-F5344CB8AC3E}">
        <p14:creationId xmlns:p14="http://schemas.microsoft.com/office/powerpoint/2010/main" val="3537653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hr-HR" dirty="0"/>
              <a:t>S</a:t>
            </a:r>
            <a:r>
              <a:rPr lang="en-GB" dirty="0" err="1" smtClean="0"/>
              <a:t>tudents</a:t>
            </a:r>
            <a:r>
              <a:rPr lang="en-GB" dirty="0" smtClean="0"/>
              <a:t> </a:t>
            </a:r>
            <a:r>
              <a:rPr lang="en-GB" dirty="0"/>
              <a:t>and faculty come together in important stages of personal, professional, and psychosocial development. Teachers of public administration come into students’ lives at a very important time, a time of exploration and change, a time of evolving commitment and self-realization, a time of discovery and new commitments. Learning will be most effective when it involves a process of mutual sharing, one in which the student and the instructor enter into a relationship that creates the conditions under which appropriate learning and personal development can flourish, both for the student and the teacher.</a:t>
            </a:r>
            <a:endParaRPr lang="hr-HR" dirty="0"/>
          </a:p>
          <a:p>
            <a:endParaRPr lang="en-US" dirty="0"/>
          </a:p>
        </p:txBody>
      </p:sp>
    </p:spTree>
    <p:extLst>
      <p:ext uri="{BB962C8B-B14F-4D97-AF65-F5344CB8AC3E}">
        <p14:creationId xmlns:p14="http://schemas.microsoft.com/office/powerpoint/2010/main" val="1711552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Educators in the field of public administration have long been concerned with the question of theory versus practice. Indeed, if the tension between politics and administration is central to the field of public administration, then the tension between theory and practice is central to public administration education. The theory/practice question cuts in many different ways. Some point out that theories of public organization provide a basis for understanding practice and should inform everything a “reflective practitioner” does. Others suggest that theories usually stand at some distance from practice, so understanding theory may not help practice.</a:t>
            </a:r>
            <a:endParaRPr lang="en-US" dirty="0"/>
          </a:p>
        </p:txBody>
      </p:sp>
    </p:spTree>
    <p:extLst>
      <p:ext uri="{BB962C8B-B14F-4D97-AF65-F5344CB8AC3E}">
        <p14:creationId xmlns:p14="http://schemas.microsoft.com/office/powerpoint/2010/main" val="447531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endParaRPr lang="en-US" dirty="0"/>
          </a:p>
        </p:txBody>
      </p:sp>
      <p:sp>
        <p:nvSpPr>
          <p:cNvPr id="3" name="Content Placeholder 2"/>
          <p:cNvSpPr>
            <a:spLocks noGrp="1"/>
          </p:cNvSpPr>
          <p:nvPr>
            <p:ph idx="1"/>
          </p:nvPr>
        </p:nvSpPr>
        <p:spPr/>
        <p:txBody>
          <a:bodyPr/>
          <a:lstStyle/>
          <a:p>
            <a:r>
              <a:rPr lang="hr-HR" dirty="0" smtClean="0"/>
              <a:t>1. </a:t>
            </a:r>
            <a:r>
              <a:rPr lang="hr-HR" dirty="0" err="1" smtClean="0"/>
              <a:t>What</a:t>
            </a:r>
            <a:r>
              <a:rPr lang="hr-HR" dirty="0" smtClean="0"/>
              <a:t> </a:t>
            </a:r>
            <a:r>
              <a:rPr lang="hr-HR" dirty="0" err="1" smtClean="0"/>
              <a:t>is</a:t>
            </a:r>
            <a:r>
              <a:rPr lang="hr-HR" dirty="0" smtClean="0"/>
              <a:t> civil </a:t>
            </a:r>
            <a:r>
              <a:rPr lang="hr-HR" dirty="0" err="1" smtClean="0"/>
              <a:t>service</a:t>
            </a:r>
            <a:r>
              <a:rPr lang="hr-HR" dirty="0" smtClean="0"/>
              <a:t>?</a:t>
            </a:r>
          </a:p>
          <a:p>
            <a:r>
              <a:rPr lang="hr-HR" dirty="0" smtClean="0"/>
              <a:t>2. </a:t>
            </a:r>
            <a:r>
              <a:rPr lang="en-GB" dirty="0" smtClean="0"/>
              <a:t> </a:t>
            </a:r>
            <a:r>
              <a:rPr lang="en-GB" dirty="0"/>
              <a:t>What should a civil service take account of?</a:t>
            </a:r>
            <a:endParaRPr lang="hr-HR" dirty="0"/>
          </a:p>
          <a:p>
            <a:r>
              <a:rPr lang="hr-HR" dirty="0" smtClean="0"/>
              <a:t>3</a:t>
            </a:r>
            <a:r>
              <a:rPr lang="en-GB" dirty="0" smtClean="0"/>
              <a:t>. </a:t>
            </a:r>
            <a:r>
              <a:rPr lang="en-GB" dirty="0"/>
              <a:t>How do civil servants differ from elected officials?</a:t>
            </a:r>
            <a:endParaRPr lang="hr-HR" dirty="0"/>
          </a:p>
          <a:p>
            <a:r>
              <a:rPr lang="hr-HR" dirty="0" smtClean="0"/>
              <a:t>4</a:t>
            </a:r>
            <a:r>
              <a:rPr lang="en-GB" dirty="0" smtClean="0"/>
              <a:t>. </a:t>
            </a:r>
            <a:r>
              <a:rPr lang="hr-HR" dirty="0" smtClean="0"/>
              <a:t>How </a:t>
            </a:r>
            <a:r>
              <a:rPr lang="hr-HR" dirty="0" err="1" smtClean="0"/>
              <a:t>is</a:t>
            </a:r>
            <a:r>
              <a:rPr lang="hr-HR" dirty="0" smtClean="0"/>
              <a:t> civil </a:t>
            </a:r>
            <a:r>
              <a:rPr lang="hr-HR" dirty="0" err="1" smtClean="0"/>
              <a:t>service</a:t>
            </a:r>
            <a:r>
              <a:rPr lang="hr-HR" dirty="0" smtClean="0"/>
              <a:t> </a:t>
            </a:r>
            <a:r>
              <a:rPr lang="hr-HR" dirty="0" err="1" smtClean="0"/>
              <a:t>regulated</a:t>
            </a:r>
            <a:r>
              <a:rPr lang="en-GB" dirty="0" smtClean="0"/>
              <a:t>?</a:t>
            </a:r>
            <a:endParaRPr lang="hr-HR" dirty="0"/>
          </a:p>
          <a:p>
            <a:r>
              <a:rPr lang="hr-HR" dirty="0" smtClean="0"/>
              <a:t>5</a:t>
            </a:r>
            <a:r>
              <a:rPr lang="en-GB" dirty="0" smtClean="0"/>
              <a:t>. </a:t>
            </a:r>
            <a:r>
              <a:rPr lang="en-GB" dirty="0"/>
              <a:t>What are the three fundamental values for a democratic public administration? What do they mean?</a:t>
            </a:r>
            <a:endParaRPr lang="hr-HR" dirty="0"/>
          </a:p>
          <a:p>
            <a:endParaRPr lang="en-US" dirty="0"/>
          </a:p>
        </p:txBody>
      </p:sp>
    </p:spTree>
    <p:extLst>
      <p:ext uri="{BB962C8B-B14F-4D97-AF65-F5344CB8AC3E}">
        <p14:creationId xmlns:p14="http://schemas.microsoft.com/office/powerpoint/2010/main" val="3089464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normAutofit/>
          </a:bodyPr>
          <a:lstStyle/>
          <a:p>
            <a:r>
              <a:rPr lang="en-GB" dirty="0" smtClean="0"/>
              <a:t>5</a:t>
            </a:r>
            <a:r>
              <a:rPr lang="en-GB" dirty="0"/>
              <a:t>. What does the recruitment system for civil servants establish?</a:t>
            </a:r>
            <a:endParaRPr lang="hr-HR" dirty="0"/>
          </a:p>
          <a:p>
            <a:r>
              <a:rPr lang="en-GB" dirty="0"/>
              <a:t>6. What does the recruitment procedure consist of?</a:t>
            </a:r>
            <a:endParaRPr lang="hr-HR" dirty="0"/>
          </a:p>
          <a:p>
            <a:r>
              <a:rPr lang="en-GB" dirty="0"/>
              <a:t>7. What are the </a:t>
            </a:r>
            <a:r>
              <a:rPr lang="en-GB" dirty="0" smtClean="0"/>
              <a:t>basic </a:t>
            </a:r>
            <a:r>
              <a:rPr lang="en-GB" dirty="0"/>
              <a:t>types of training for civil servants?</a:t>
            </a:r>
            <a:endParaRPr lang="hr-HR" dirty="0"/>
          </a:p>
          <a:p>
            <a:r>
              <a:rPr lang="en-GB" dirty="0"/>
              <a:t>8. What is the purpose of the subsystem of evaluation?</a:t>
            </a:r>
            <a:endParaRPr lang="hr-HR" dirty="0"/>
          </a:p>
          <a:p>
            <a:r>
              <a:rPr lang="en-GB" dirty="0"/>
              <a:t>9. Why is the linking of assessment of performance to the budget advantageous?</a:t>
            </a:r>
            <a:endParaRPr lang="hr-HR" dirty="0"/>
          </a:p>
          <a:p>
            <a:r>
              <a:rPr lang="en-GB" dirty="0"/>
              <a:t>10. What are the two types of mobility of civil servants?</a:t>
            </a:r>
            <a:endParaRPr lang="hr-HR" dirty="0"/>
          </a:p>
        </p:txBody>
      </p:sp>
    </p:spTree>
    <p:extLst>
      <p:ext uri="{BB962C8B-B14F-4D97-AF65-F5344CB8AC3E}">
        <p14:creationId xmlns:p14="http://schemas.microsoft.com/office/powerpoint/2010/main" val="600212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err="1" smtClean="0"/>
              <a:t>Fill</a:t>
            </a:r>
            <a:r>
              <a:rPr lang="hr-HR" sz="3600" dirty="0" smtClean="0"/>
              <a:t> </a:t>
            </a:r>
            <a:r>
              <a:rPr lang="hr-HR" sz="3600" dirty="0" err="1" smtClean="0"/>
              <a:t>in</a:t>
            </a:r>
            <a:r>
              <a:rPr lang="hr-HR" sz="3600" dirty="0" smtClean="0"/>
              <a:t> </a:t>
            </a:r>
            <a:r>
              <a:rPr lang="hr-HR" sz="3600" dirty="0" err="1" smtClean="0"/>
              <a:t>the</a:t>
            </a:r>
            <a:r>
              <a:rPr lang="hr-HR" sz="3600" dirty="0" smtClean="0"/>
              <a:t> </a:t>
            </a:r>
            <a:r>
              <a:rPr lang="hr-HR" sz="3600" dirty="0" err="1" smtClean="0"/>
              <a:t>missing</a:t>
            </a:r>
            <a:r>
              <a:rPr lang="hr-HR" sz="3600" dirty="0" smtClean="0"/>
              <a:t> </a:t>
            </a:r>
            <a:r>
              <a:rPr lang="hr-HR" sz="3600" dirty="0" err="1" smtClean="0"/>
              <a:t>words</a:t>
            </a:r>
            <a:r>
              <a:rPr lang="hr-HR" sz="3600" dirty="0" smtClean="0"/>
              <a:t>:</a:t>
            </a:r>
            <a:r>
              <a:rPr lang="en-US" sz="3600" dirty="0"/>
              <a:t> </a:t>
            </a:r>
            <a:r>
              <a:rPr lang="en-US" sz="3600" dirty="0" smtClean="0"/>
              <a:t>employed</a:t>
            </a:r>
            <a:r>
              <a:rPr lang="hr-HR" sz="3600" dirty="0" smtClean="0"/>
              <a:t>, </a:t>
            </a:r>
            <a:r>
              <a:rPr lang="en-US" sz="3600" dirty="0" smtClean="0"/>
              <a:t>employees</a:t>
            </a:r>
            <a:r>
              <a:rPr lang="hr-HR" sz="3600" dirty="0" smtClean="0"/>
              <a:t>, </a:t>
            </a:r>
            <a:r>
              <a:rPr lang="hr-HR" sz="3600" dirty="0" err="1" smtClean="0"/>
              <a:t>examinations</a:t>
            </a:r>
            <a:r>
              <a:rPr lang="hr-HR" sz="3600" dirty="0" smtClean="0"/>
              <a:t>, </a:t>
            </a:r>
            <a:r>
              <a:rPr lang="en-US" sz="3600" dirty="0" smtClean="0"/>
              <a:t>government</a:t>
            </a:r>
            <a:r>
              <a:rPr lang="hr-HR" sz="3600" dirty="0" smtClean="0"/>
              <a:t>, </a:t>
            </a:r>
            <a:r>
              <a:rPr lang="en-US" sz="3600" dirty="0" smtClean="0"/>
              <a:t>merit</a:t>
            </a:r>
            <a:r>
              <a:rPr lang="hr-HR" sz="3600" dirty="0" smtClean="0"/>
              <a:t>, </a:t>
            </a:r>
            <a:r>
              <a:rPr lang="en-US" sz="3600" dirty="0" smtClean="0"/>
              <a:t>political</a:t>
            </a:r>
            <a:r>
              <a:rPr lang="hr-HR" sz="3600" dirty="0" smtClean="0"/>
              <a:t>, </a:t>
            </a:r>
            <a:r>
              <a:rPr lang="en-US" sz="3600" b="1" dirty="0"/>
              <a:t>service</a:t>
            </a:r>
            <a:endParaRPr lang="en-US" sz="3600" dirty="0"/>
          </a:p>
        </p:txBody>
      </p:sp>
      <p:sp>
        <p:nvSpPr>
          <p:cNvPr id="3" name="Content Placeholder 2"/>
          <p:cNvSpPr>
            <a:spLocks noGrp="1"/>
          </p:cNvSpPr>
          <p:nvPr>
            <p:ph idx="1"/>
          </p:nvPr>
        </p:nvSpPr>
        <p:spPr/>
        <p:txBody>
          <a:bodyPr/>
          <a:lstStyle/>
          <a:p>
            <a:r>
              <a:rPr lang="en-US" b="1" dirty="0"/>
              <a:t>Civil </a:t>
            </a:r>
            <a:r>
              <a:rPr lang="hr-HR" b="1" dirty="0" smtClean="0"/>
              <a:t>____________</a:t>
            </a:r>
            <a:r>
              <a:rPr lang="hr-HR" dirty="0" smtClean="0"/>
              <a:t> </a:t>
            </a:r>
            <a:r>
              <a:rPr lang="hr-HR" dirty="0" err="1" smtClean="0"/>
              <a:t>is</a:t>
            </a:r>
            <a:r>
              <a:rPr lang="en-US" dirty="0" smtClean="0"/>
              <a:t> </a:t>
            </a:r>
            <a:r>
              <a:rPr lang="en-US" dirty="0"/>
              <a:t>the body of </a:t>
            </a:r>
            <a:r>
              <a:rPr lang="hr-HR" dirty="0" smtClean="0"/>
              <a:t>______________</a:t>
            </a:r>
            <a:r>
              <a:rPr lang="en-US" dirty="0" smtClean="0"/>
              <a:t>officials </a:t>
            </a:r>
            <a:r>
              <a:rPr lang="en-US" dirty="0"/>
              <a:t>who </a:t>
            </a:r>
            <a:r>
              <a:rPr lang="en-US" dirty="0" smtClean="0"/>
              <a:t>are</a:t>
            </a:r>
            <a:r>
              <a:rPr lang="hr-HR" dirty="0" smtClean="0"/>
              <a:t> _________</a:t>
            </a:r>
            <a:r>
              <a:rPr lang="en-US" dirty="0" smtClean="0"/>
              <a:t> in </a:t>
            </a:r>
            <a:r>
              <a:rPr lang="en-US" dirty="0"/>
              <a:t>civil occupations that are neither </a:t>
            </a:r>
            <a:r>
              <a:rPr lang="hr-HR" dirty="0" smtClean="0"/>
              <a:t>_____________</a:t>
            </a:r>
            <a:r>
              <a:rPr lang="en-US" dirty="0" smtClean="0"/>
              <a:t>nor </a:t>
            </a:r>
            <a:r>
              <a:rPr lang="en-US" dirty="0"/>
              <a:t>judicial. In most countries the term refers to </a:t>
            </a:r>
            <a:r>
              <a:rPr lang="hr-HR" dirty="0" smtClean="0"/>
              <a:t>______________</a:t>
            </a:r>
            <a:r>
              <a:rPr lang="en-US" dirty="0" smtClean="0"/>
              <a:t> </a:t>
            </a:r>
            <a:r>
              <a:rPr lang="en-US" dirty="0"/>
              <a:t>selected and promoted on the basis of a </a:t>
            </a:r>
            <a:r>
              <a:rPr lang="hr-HR" dirty="0" smtClean="0"/>
              <a:t>___________</a:t>
            </a:r>
            <a:r>
              <a:rPr lang="en-US" dirty="0" smtClean="0"/>
              <a:t> </a:t>
            </a:r>
            <a:r>
              <a:rPr lang="en-US" dirty="0"/>
              <a:t>and seniority system, which may </a:t>
            </a:r>
            <a:r>
              <a:rPr lang="en-US" dirty="0" smtClean="0"/>
              <a:t>include</a:t>
            </a:r>
            <a:r>
              <a:rPr lang="hr-HR" dirty="0" smtClean="0"/>
              <a:t> ______________. </a:t>
            </a:r>
            <a:r>
              <a:rPr lang="en-US" dirty="0" smtClean="0"/>
              <a:t> </a:t>
            </a:r>
            <a:endParaRPr lang="en-US" dirty="0"/>
          </a:p>
        </p:txBody>
      </p:sp>
    </p:spTree>
    <p:extLst>
      <p:ext uri="{BB962C8B-B14F-4D97-AF65-F5344CB8AC3E}">
        <p14:creationId xmlns:p14="http://schemas.microsoft.com/office/powerpoint/2010/main" val="2075161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b="1" dirty="0"/>
              <a:t>Civil service</a:t>
            </a:r>
            <a:r>
              <a:rPr lang="en-US" dirty="0"/>
              <a:t>, the body of government officials who are employed in civil occupations that are neither political nor judicial. In most countries the term refers to employees selected and promoted on the basis of a merit and seniority system, which may </a:t>
            </a:r>
            <a:r>
              <a:rPr lang="en-US" dirty="0" smtClean="0"/>
              <a:t>include</a:t>
            </a:r>
            <a:r>
              <a:rPr lang="hr-HR" dirty="0" smtClean="0"/>
              <a:t> </a:t>
            </a:r>
            <a:r>
              <a:rPr lang="hr-HR" dirty="0" err="1" smtClean="0"/>
              <a:t>examinations</a:t>
            </a:r>
            <a:r>
              <a:rPr lang="hr-HR" dirty="0" smtClean="0"/>
              <a:t>.</a:t>
            </a:r>
            <a:r>
              <a:rPr lang="en-US" dirty="0" smtClean="0"/>
              <a:t> </a:t>
            </a:r>
            <a:endParaRPr lang="en-US" dirty="0"/>
          </a:p>
        </p:txBody>
      </p:sp>
    </p:spTree>
    <p:extLst>
      <p:ext uri="{BB962C8B-B14F-4D97-AF65-F5344CB8AC3E}">
        <p14:creationId xmlns:p14="http://schemas.microsoft.com/office/powerpoint/2010/main" val="2563404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en-GB" dirty="0"/>
              <a:t>1. What are students' views about theory vs. practice in public education?</a:t>
            </a:r>
            <a:endParaRPr lang="hr-HR" dirty="0"/>
          </a:p>
          <a:p>
            <a:r>
              <a:rPr lang="en-GB" dirty="0"/>
              <a:t>2. What is the difference between pre-service and in-service students? </a:t>
            </a:r>
            <a:endParaRPr lang="hr-HR" dirty="0"/>
          </a:p>
          <a:p>
            <a:r>
              <a:rPr lang="en-GB" dirty="0"/>
              <a:t>3. What positions do MPA students usually move into after their graduation? </a:t>
            </a:r>
            <a:endParaRPr lang="hr-HR" dirty="0"/>
          </a:p>
          <a:p>
            <a:r>
              <a:rPr lang="en-GB" dirty="0"/>
              <a:t>4. What positions do in-service students sometimes move into?</a:t>
            </a:r>
            <a:endParaRPr lang="hr-HR" dirty="0"/>
          </a:p>
          <a:p>
            <a:r>
              <a:rPr lang="en-GB" dirty="0"/>
              <a:t>5. What are the three types of knowledge and skills from a developmental perspective?</a:t>
            </a:r>
            <a:endParaRPr lang="hr-HR" dirty="0"/>
          </a:p>
          <a:p>
            <a:r>
              <a:rPr lang="en-GB" dirty="0"/>
              <a:t>6. Which educational approaches correspond to these three levels?</a:t>
            </a:r>
            <a:endParaRPr lang="hr-HR" dirty="0"/>
          </a:p>
          <a:p>
            <a:endParaRPr lang="en-US" dirty="0"/>
          </a:p>
        </p:txBody>
      </p:sp>
    </p:spTree>
    <p:extLst>
      <p:ext uri="{BB962C8B-B14F-4D97-AF65-F5344CB8AC3E}">
        <p14:creationId xmlns:p14="http://schemas.microsoft.com/office/powerpoint/2010/main" val="1137152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en-US" dirty="0"/>
              <a:t> competent </a:t>
            </a:r>
            <a:r>
              <a:rPr lang="en-US" dirty="0" smtClean="0"/>
              <a:t>conduct </a:t>
            </a:r>
            <a:r>
              <a:rPr lang="hr-HR" dirty="0" smtClean="0"/>
              <a:t>,</a:t>
            </a:r>
            <a:r>
              <a:rPr lang="en-US" dirty="0"/>
              <a:t> </a:t>
            </a:r>
            <a:r>
              <a:rPr lang="en-US" dirty="0" smtClean="0"/>
              <a:t>limits</a:t>
            </a:r>
            <a:r>
              <a:rPr lang="hr-HR" dirty="0" smtClean="0"/>
              <a:t>, </a:t>
            </a:r>
            <a:r>
              <a:rPr lang="en-US" dirty="0" smtClean="0"/>
              <a:t>partiality</a:t>
            </a:r>
            <a:r>
              <a:rPr lang="hr-HR" dirty="0" smtClean="0"/>
              <a:t>,</a:t>
            </a:r>
            <a:r>
              <a:rPr lang="en-US" dirty="0" smtClean="0"/>
              <a:t> performance</a:t>
            </a:r>
            <a:r>
              <a:rPr lang="hr-HR" dirty="0" smtClean="0"/>
              <a:t>, </a:t>
            </a:r>
            <a:r>
              <a:rPr lang="en-US" dirty="0" smtClean="0"/>
              <a:t>public</a:t>
            </a:r>
            <a:r>
              <a:rPr lang="hr-HR" dirty="0" smtClean="0"/>
              <a:t>, </a:t>
            </a:r>
            <a:r>
              <a:rPr lang="en-US" dirty="0"/>
              <a:t>right</a:t>
            </a:r>
          </a:p>
        </p:txBody>
      </p:sp>
      <p:sp>
        <p:nvSpPr>
          <p:cNvPr id="3" name="Content Placeholder 2"/>
          <p:cNvSpPr>
            <a:spLocks noGrp="1"/>
          </p:cNvSpPr>
          <p:nvPr>
            <p:ph idx="1"/>
          </p:nvPr>
        </p:nvSpPr>
        <p:spPr/>
        <p:txBody>
          <a:bodyPr/>
          <a:lstStyle/>
          <a:p>
            <a:r>
              <a:rPr lang="en-US" dirty="0"/>
              <a:t>The standards placed upon a civil servant’s </a:t>
            </a:r>
            <a:r>
              <a:rPr lang="hr-HR" dirty="0" smtClean="0"/>
              <a:t>___________</a:t>
            </a:r>
            <a:r>
              <a:rPr lang="en-US" dirty="0" smtClean="0"/>
              <a:t>are </a:t>
            </a:r>
            <a:r>
              <a:rPr lang="en-US" dirty="0"/>
              <a:t>partly those to be expected of any loyal</a:t>
            </a:r>
            <a:r>
              <a:rPr lang="en-US" dirty="0" smtClean="0"/>
              <a:t>,</a:t>
            </a:r>
            <a:r>
              <a:rPr lang="hr-HR" dirty="0" smtClean="0"/>
              <a:t>______________</a:t>
            </a:r>
            <a:r>
              <a:rPr lang="en-US" dirty="0" smtClean="0"/>
              <a:t>, </a:t>
            </a:r>
            <a:r>
              <a:rPr lang="en-US" dirty="0"/>
              <a:t>and obedient employee and partly those enjoined upon a </a:t>
            </a:r>
            <a:r>
              <a:rPr lang="hr-HR" dirty="0" smtClean="0"/>
              <a:t>_______ </a:t>
            </a:r>
            <a:r>
              <a:rPr lang="hr-HR" dirty="0" err="1" smtClean="0"/>
              <a:t>employee</a:t>
            </a:r>
            <a:r>
              <a:rPr lang="en-US" dirty="0" smtClean="0"/>
              <a:t>. </a:t>
            </a:r>
            <a:r>
              <a:rPr lang="en-US" dirty="0"/>
              <a:t>Ideally, the civil servant should be above any suspicion of </a:t>
            </a:r>
            <a:r>
              <a:rPr lang="hr-HR" dirty="0" smtClean="0"/>
              <a:t>____________</a:t>
            </a:r>
            <a:r>
              <a:rPr lang="en-US" dirty="0" smtClean="0"/>
              <a:t> </a:t>
            </a:r>
            <a:r>
              <a:rPr lang="en-US" dirty="0"/>
              <a:t>and should not let personal sympathies, loyalties, or interests affect the </a:t>
            </a:r>
            <a:r>
              <a:rPr lang="hr-HR" dirty="0" smtClean="0"/>
              <a:t>________________</a:t>
            </a:r>
            <a:r>
              <a:rPr lang="en-US" dirty="0" smtClean="0"/>
              <a:t>of </a:t>
            </a:r>
            <a:r>
              <a:rPr lang="en-US" dirty="0"/>
              <a:t>duties; for example, a civil servant is obliged to </a:t>
            </a:r>
            <a:r>
              <a:rPr lang="en-US" dirty="0" smtClean="0"/>
              <a:t>be</a:t>
            </a:r>
            <a:r>
              <a:rPr lang="hr-HR" dirty="0" smtClean="0"/>
              <a:t> </a:t>
            </a:r>
            <a:r>
              <a:rPr lang="hr-HR" dirty="0" err="1" smtClean="0"/>
              <a:t>prudent</a:t>
            </a:r>
            <a:r>
              <a:rPr lang="en-US" dirty="0" smtClean="0"/>
              <a:t> in </a:t>
            </a:r>
            <a:r>
              <a:rPr lang="en-US" dirty="0"/>
              <a:t>private financial dealings. As a general rule, a civil servant is not allowed to engage directly or indirectly in any trade or business and may engage in social or charitable organizations only if these have no connection with official duties. There are always strict </a:t>
            </a:r>
            <a:r>
              <a:rPr lang="hr-HR" dirty="0" smtClean="0"/>
              <a:t>_____________</a:t>
            </a:r>
            <a:r>
              <a:rPr lang="en-US" dirty="0" smtClean="0"/>
              <a:t> </a:t>
            </a:r>
            <a:r>
              <a:rPr lang="en-US" dirty="0"/>
              <a:t>on a civil servant’s </a:t>
            </a:r>
            <a:r>
              <a:rPr lang="hr-HR" dirty="0" smtClean="0"/>
              <a:t>___________</a:t>
            </a:r>
            <a:r>
              <a:rPr lang="en-US" dirty="0" smtClean="0"/>
              <a:t> </a:t>
            </a:r>
            <a:r>
              <a:rPr lang="en-US" dirty="0"/>
              <a:t>to lend or borrow money, and they are prohibited from accepting gifts.</a:t>
            </a:r>
          </a:p>
        </p:txBody>
      </p:sp>
    </p:spTree>
    <p:extLst>
      <p:ext uri="{BB962C8B-B14F-4D97-AF65-F5344CB8AC3E}">
        <p14:creationId xmlns:p14="http://schemas.microsoft.com/office/powerpoint/2010/main" val="580385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The standards placed upon a civil servant’s conduct are partly those to be expected of any loyal, competent, and obedient employee and partly those enjoined upon a public employee. Ideally, the civil servant should be above any suspicion of partiality and should not let personal sympathies, loyalties, or interests affect the performance of duties; for example, a civil servant is obliged to </a:t>
            </a:r>
            <a:r>
              <a:rPr lang="en-US" dirty="0" smtClean="0"/>
              <a:t>be</a:t>
            </a:r>
            <a:r>
              <a:rPr lang="hr-HR" dirty="0" smtClean="0"/>
              <a:t> </a:t>
            </a:r>
            <a:r>
              <a:rPr lang="hr-HR" dirty="0" err="1" smtClean="0"/>
              <a:t>prudent</a:t>
            </a:r>
            <a:r>
              <a:rPr lang="hr-HR" dirty="0" smtClean="0"/>
              <a:t> </a:t>
            </a:r>
            <a:r>
              <a:rPr lang="en-US" dirty="0" smtClean="0"/>
              <a:t>in </a:t>
            </a:r>
            <a:r>
              <a:rPr lang="en-US" dirty="0"/>
              <a:t>private financial dealings. As a general rule, a civil servant is not allowed to engage directly or indirectly in any trade or business and may engage in social or charitable organizations only if these have no connection with official duties. There are always strict limits on a civil servant’s right to lend or borrow money, and they are prohibited from accepting gifts.</a:t>
            </a:r>
          </a:p>
        </p:txBody>
      </p:sp>
    </p:spTree>
    <p:extLst>
      <p:ext uri="{BB962C8B-B14F-4D97-AF65-F5344CB8AC3E}">
        <p14:creationId xmlns:p14="http://schemas.microsoft.com/office/powerpoint/2010/main" val="2271883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words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sector</a:t>
            </a:r>
            <a:r>
              <a:rPr lang="hr-HR" dirty="0" smtClean="0"/>
              <a:t> </a:t>
            </a:r>
            <a:r>
              <a:rPr lang="hr-HR" dirty="0" err="1" smtClean="0"/>
              <a:t>of</a:t>
            </a:r>
            <a:r>
              <a:rPr lang="hr-HR" dirty="0" smtClean="0"/>
              <a:t> </a:t>
            </a:r>
            <a:r>
              <a:rPr lang="hr-HR" dirty="0" err="1" smtClean="0"/>
              <a:t>government</a:t>
            </a:r>
            <a:r>
              <a:rPr lang="hr-HR" dirty="0" smtClean="0"/>
              <a:t> </a:t>
            </a:r>
            <a:r>
              <a:rPr lang="hr-HR" dirty="0" err="1" smtClean="0"/>
              <a:t>or</a:t>
            </a:r>
            <a:r>
              <a:rPr lang="hr-HR" dirty="0" smtClean="0"/>
              <a:t> </a:t>
            </a:r>
            <a:r>
              <a:rPr lang="hr-HR" dirty="0" err="1" smtClean="0"/>
              <a:t>an</a:t>
            </a:r>
            <a:r>
              <a:rPr lang="hr-HR" dirty="0" smtClean="0"/>
              <a:t> </a:t>
            </a:r>
            <a:r>
              <a:rPr lang="hr-HR" dirty="0" err="1" smtClean="0"/>
              <a:t>international</a:t>
            </a:r>
            <a:r>
              <a:rPr lang="hr-HR" dirty="0" smtClean="0"/>
              <a:t> </a:t>
            </a:r>
            <a:r>
              <a:rPr lang="hr-HR" dirty="0" err="1" smtClean="0"/>
              <a:t>agency</a:t>
            </a:r>
            <a:r>
              <a:rPr lang="hr-HR" dirty="0" smtClean="0"/>
              <a:t> </a:t>
            </a:r>
            <a:r>
              <a:rPr lang="hr-HR" dirty="0" err="1" smtClean="0"/>
              <a:t>composed</a:t>
            </a:r>
            <a:r>
              <a:rPr lang="hr-HR" dirty="0" smtClean="0"/>
              <a:t> </a:t>
            </a:r>
            <a:r>
              <a:rPr lang="hr-HR" dirty="0" err="1" smtClean="0"/>
              <a:t>mainly</a:t>
            </a:r>
            <a:r>
              <a:rPr lang="hr-HR" dirty="0" smtClean="0"/>
              <a:t> </a:t>
            </a:r>
            <a:r>
              <a:rPr lang="hr-HR" dirty="0" err="1" smtClean="0"/>
              <a:t>of</a:t>
            </a:r>
            <a:r>
              <a:rPr lang="hr-HR" dirty="0" smtClean="0"/>
              <a:t> </a:t>
            </a:r>
            <a:r>
              <a:rPr lang="hr-HR" dirty="0" err="1" smtClean="0"/>
              <a:t>career</a:t>
            </a:r>
            <a:r>
              <a:rPr lang="hr-HR" dirty="0" smtClean="0"/>
              <a:t> </a:t>
            </a:r>
            <a:r>
              <a:rPr lang="hr-HR" dirty="0" err="1" smtClean="0"/>
              <a:t>bureaucrats</a:t>
            </a:r>
            <a:r>
              <a:rPr lang="hr-HR" dirty="0" smtClean="0"/>
              <a:t> </a:t>
            </a:r>
          </a:p>
          <a:p>
            <a:r>
              <a:rPr lang="hr-HR" dirty="0" smtClean="0"/>
              <a:t>Civil </a:t>
            </a:r>
            <a:r>
              <a:rPr lang="hr-HR" dirty="0" err="1" smtClean="0"/>
              <a:t>service</a:t>
            </a:r>
            <a:endParaRPr lang="hr-HR" dirty="0" smtClean="0"/>
          </a:p>
          <a:p>
            <a:r>
              <a:rPr lang="hr-HR" dirty="0"/>
              <a:t>T</a:t>
            </a:r>
            <a:r>
              <a:rPr lang="en-US" dirty="0" smtClean="0"/>
              <a:t>he </a:t>
            </a:r>
            <a:r>
              <a:rPr lang="en-US" dirty="0"/>
              <a:t>quality of being particularly good or worthy, especially so as to deserve praise or reward</a:t>
            </a:r>
          </a:p>
          <a:p>
            <a:r>
              <a:rPr lang="hr-HR" dirty="0" err="1" smtClean="0"/>
              <a:t>Merit</a:t>
            </a:r>
            <a:endParaRPr lang="hr-HR" dirty="0" smtClean="0"/>
          </a:p>
          <a:p>
            <a:r>
              <a:rPr lang="hr-HR" dirty="0" smtClean="0"/>
              <a:t>To </a:t>
            </a:r>
            <a:r>
              <a:rPr lang="en-US" dirty="0" smtClean="0"/>
              <a:t>assign </a:t>
            </a:r>
            <a:r>
              <a:rPr lang="en-US" dirty="0"/>
              <a:t>a job or role to (someone</a:t>
            </a:r>
            <a:r>
              <a:rPr lang="en-US" dirty="0" smtClean="0"/>
              <a:t>)</a:t>
            </a:r>
            <a:endParaRPr lang="hr-HR" dirty="0" smtClean="0"/>
          </a:p>
          <a:p>
            <a:r>
              <a:rPr lang="hr-HR" dirty="0" smtClean="0"/>
              <a:t>To </a:t>
            </a:r>
            <a:r>
              <a:rPr lang="hr-HR" dirty="0" err="1" smtClean="0"/>
              <a:t>appoint</a:t>
            </a:r>
            <a:endParaRPr lang="en-US" dirty="0"/>
          </a:p>
          <a:p>
            <a:endParaRPr lang="en-US" dirty="0"/>
          </a:p>
        </p:txBody>
      </p:sp>
    </p:spTree>
    <p:extLst>
      <p:ext uri="{BB962C8B-B14F-4D97-AF65-F5344CB8AC3E}">
        <p14:creationId xmlns:p14="http://schemas.microsoft.com/office/powerpoint/2010/main" val="162041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a:bodyPr>
          <a:lstStyle/>
          <a:p>
            <a:r>
              <a:rPr lang="hr-HR" dirty="0" smtClean="0"/>
              <a:t>To </a:t>
            </a:r>
            <a:r>
              <a:rPr lang="en-US" dirty="0" smtClean="0"/>
              <a:t>choose </a:t>
            </a:r>
            <a:r>
              <a:rPr lang="en-US" dirty="0"/>
              <a:t>(someone) to hold public office or some other position by </a:t>
            </a:r>
            <a:r>
              <a:rPr lang="en-US" dirty="0" smtClean="0"/>
              <a:t>voting</a:t>
            </a:r>
            <a:endParaRPr lang="hr-HR" dirty="0" smtClean="0"/>
          </a:p>
          <a:p>
            <a:r>
              <a:rPr lang="hr-HR" dirty="0" err="1" smtClean="0"/>
              <a:t>Elect</a:t>
            </a:r>
            <a:endParaRPr lang="hr-HR" dirty="0" smtClean="0"/>
          </a:p>
          <a:p>
            <a:r>
              <a:rPr lang="hr-HR" dirty="0"/>
              <a:t>T</a:t>
            </a:r>
            <a:r>
              <a:rPr lang="en-US" dirty="0" smtClean="0"/>
              <a:t>he </a:t>
            </a:r>
            <a:r>
              <a:rPr lang="en-US" dirty="0"/>
              <a:t>holding of an </a:t>
            </a:r>
            <a:r>
              <a:rPr lang="en-US" dirty="0" smtClean="0"/>
              <a:t>office</a:t>
            </a:r>
            <a:endParaRPr lang="hr-HR" dirty="0" smtClean="0"/>
          </a:p>
          <a:p>
            <a:r>
              <a:rPr lang="hr-HR" dirty="0" err="1" smtClean="0"/>
              <a:t>Tenure</a:t>
            </a:r>
            <a:endParaRPr lang="hr-HR" dirty="0"/>
          </a:p>
          <a:p>
            <a:r>
              <a:rPr lang="en-US" dirty="0" smtClean="0"/>
              <a:t>The </a:t>
            </a:r>
            <a:r>
              <a:rPr lang="hr-HR" dirty="0" err="1" smtClean="0"/>
              <a:t>process</a:t>
            </a:r>
            <a:r>
              <a:rPr lang="hr-HR" dirty="0" smtClean="0"/>
              <a:t> </a:t>
            </a:r>
            <a:r>
              <a:rPr lang="en-US" dirty="0" smtClean="0"/>
              <a:t>of </a:t>
            </a:r>
            <a:r>
              <a:rPr lang="en-US" dirty="0"/>
              <a:t>finding and hiring the </a:t>
            </a:r>
            <a:r>
              <a:rPr lang="en-US" dirty="0" smtClean="0"/>
              <a:t>best-qualified</a:t>
            </a:r>
            <a:r>
              <a:rPr lang="hr-HR" dirty="0" smtClean="0"/>
              <a:t> </a:t>
            </a:r>
            <a:r>
              <a:rPr lang="hr-HR" dirty="0" err="1" smtClean="0"/>
              <a:t>candidate</a:t>
            </a:r>
            <a:r>
              <a:rPr lang="en-US" dirty="0" smtClean="0"/>
              <a:t> (from </a:t>
            </a:r>
            <a:r>
              <a:rPr lang="en-US" dirty="0"/>
              <a:t>within or outside of an organization) for a job </a:t>
            </a:r>
            <a:r>
              <a:rPr lang="en-US" dirty="0" smtClean="0"/>
              <a:t>opening</a:t>
            </a:r>
            <a:r>
              <a:rPr lang="hr-HR" dirty="0" smtClean="0"/>
              <a:t>:</a:t>
            </a:r>
          </a:p>
          <a:p>
            <a:r>
              <a:rPr lang="hr-HR" dirty="0" err="1" smtClean="0"/>
              <a:t>Recruitment</a:t>
            </a:r>
            <a:r>
              <a:rPr lang="hr-HR" dirty="0" smtClean="0"/>
              <a:t> </a:t>
            </a:r>
            <a:endParaRPr lang="en-US" dirty="0"/>
          </a:p>
          <a:p>
            <a:endParaRPr lang="en-US" dirty="0"/>
          </a:p>
          <a:p>
            <a:endParaRPr lang="en-US" dirty="0"/>
          </a:p>
        </p:txBody>
      </p:sp>
      <p:sp>
        <p:nvSpPr>
          <p:cNvPr id="4"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1800" b="0" i="0" u="none" strike="noStrike" cap="none" normalizeH="0" baseline="0" smtClean="0">
                <a:ln>
                  <a:noFill/>
                </a:ln>
                <a:solidFill>
                  <a:schemeClr val="tx1"/>
                </a:solidFill>
                <a:effectLst/>
                <a:latin typeface="Arial" panose="020B0604020202020204" pitchFamily="34" charset="0"/>
              </a:rPr>
              <a:t>The </a:t>
            </a:r>
            <a:r>
              <a:rPr kumimoji="0" lang="sr-Latn-RS" altLang="sr-Latn-RS" sz="1800" b="0" i="0" u="none" strike="noStrike" cap="none" normalizeH="0" baseline="0" smtClean="0">
                <a:ln>
                  <a:noFill/>
                </a:ln>
                <a:solidFill>
                  <a:schemeClr val="tx1"/>
                </a:solidFill>
                <a:effectLst/>
                <a:latin typeface="Arial" panose="020B0604020202020204" pitchFamily="34" charset="0"/>
                <a:hlinkClick r:id="rId2"/>
              </a:rPr>
              <a:t>process</a:t>
            </a:r>
            <a:r>
              <a:rPr kumimoji="0" lang="sr-Latn-RS" altLang="sr-Latn-RS" sz="1800" b="0" i="0" u="none" strike="noStrike" cap="none" normalizeH="0" baseline="0" smtClean="0">
                <a:ln>
                  <a:noFill/>
                </a:ln>
                <a:solidFill>
                  <a:schemeClr val="tx1"/>
                </a:solidFill>
                <a:effectLst/>
                <a:latin typeface="Arial" panose="020B0604020202020204" pitchFamily="34" charset="0"/>
              </a:rPr>
              <a:t> of finding and hiring the best-qualified </a:t>
            </a:r>
            <a:r>
              <a:rPr kumimoji="0" lang="sr-Latn-RS" altLang="sr-Latn-RS" sz="1800" b="0" i="0" u="none" strike="noStrike" cap="none" normalizeH="0" baseline="0" smtClean="0">
                <a:ln>
                  <a:noFill/>
                </a:ln>
                <a:solidFill>
                  <a:schemeClr val="tx1"/>
                </a:solidFill>
                <a:effectLst/>
                <a:latin typeface="Arial" panose="020B0604020202020204" pitchFamily="34" charset="0"/>
                <a:hlinkClick r:id="rId3"/>
              </a:rPr>
              <a:t>candidate</a:t>
            </a:r>
            <a:r>
              <a:rPr kumimoji="0" lang="sr-Latn-RS" altLang="sr-Latn-RS" sz="1800" b="0" i="0" u="none" strike="noStrike" cap="none" normalizeH="0" baseline="0" smtClean="0">
                <a:ln>
                  <a:noFill/>
                </a:ln>
                <a:solidFill>
                  <a:schemeClr val="tx1"/>
                </a:solidFill>
                <a:effectLst/>
                <a:latin typeface="Arial" panose="020B0604020202020204" pitchFamily="34" charset="0"/>
              </a:rPr>
              <a:t> (from within or outside of an organization) for a job opening, in a timely and </a:t>
            </a:r>
            <a:r>
              <a:rPr kumimoji="0" lang="sr-Latn-RS" altLang="sr-Latn-RS" sz="1800" b="0" i="0" u="none" strike="noStrike" cap="none" normalizeH="0" baseline="0" smtClean="0">
                <a:ln>
                  <a:noFill/>
                </a:ln>
                <a:solidFill>
                  <a:schemeClr val="tx1"/>
                </a:solidFill>
                <a:effectLst/>
                <a:latin typeface="Arial" panose="020B0604020202020204" pitchFamily="34" charset="0"/>
                <a:hlinkClick r:id="rId4"/>
              </a:rPr>
              <a:t>cost</a:t>
            </a:r>
            <a:r>
              <a:rPr kumimoji="0" lang="sr-Latn-RS" altLang="sr-Latn-RS" sz="1800" b="0" i="0" u="none" strike="noStrike" cap="none" normalizeH="0" baseline="0" smtClean="0">
                <a:ln>
                  <a:noFill/>
                </a:ln>
                <a:solidFill>
                  <a:schemeClr val="tx1"/>
                </a:solidFill>
                <a:effectLst/>
                <a:latin typeface="Arial" panose="020B0604020202020204" pitchFamily="34" charset="0"/>
              </a:rPr>
              <a:t> </a:t>
            </a:r>
            <a:r>
              <a:rPr kumimoji="0" lang="sr-Latn-RS" altLang="sr-Latn-RS" sz="1800" b="0" i="0" u="none" strike="noStrike" cap="none" normalizeH="0" baseline="0" smtClean="0">
                <a:ln>
                  <a:noFill/>
                </a:ln>
                <a:solidFill>
                  <a:schemeClr val="tx1"/>
                </a:solidFill>
                <a:effectLst/>
                <a:latin typeface="Arial" panose="020B0604020202020204" pitchFamily="34" charset="0"/>
                <a:hlinkClick r:id="rId5"/>
              </a:rPr>
              <a:t>effective</a:t>
            </a:r>
            <a:r>
              <a:rPr kumimoji="0" lang="sr-Latn-RS" altLang="sr-Latn-RS" sz="1800" b="0" i="0" u="none" strike="noStrike" cap="none" normalizeH="0" baseline="0" smtClean="0">
                <a:ln>
                  <a:noFill/>
                </a:ln>
                <a:solidFill>
                  <a:schemeClr val="tx1"/>
                </a:solidFill>
                <a:effectLst/>
                <a:latin typeface="Arial" panose="020B0604020202020204" pitchFamily="34" charset="0"/>
              </a:rPr>
              <a:t> manner. The recruitment process includes analyzing the </a:t>
            </a:r>
            <a:r>
              <a:rPr kumimoji="0" lang="sr-Latn-RS" altLang="sr-Latn-RS" sz="1800" b="0" i="0" u="none" strike="noStrike" cap="none" normalizeH="0" baseline="0" smtClean="0">
                <a:ln>
                  <a:noFill/>
                </a:ln>
                <a:solidFill>
                  <a:schemeClr val="tx1"/>
                </a:solidFill>
                <a:effectLst/>
                <a:latin typeface="Arial" panose="020B0604020202020204" pitchFamily="34" charset="0"/>
                <a:hlinkClick r:id="rId6"/>
              </a:rPr>
              <a:t>requirements</a:t>
            </a:r>
            <a:r>
              <a:rPr kumimoji="0" lang="sr-Latn-RS" altLang="sr-Latn-RS" sz="1800" b="0" i="0" u="none" strike="noStrike" cap="none" normalizeH="0" baseline="0" smtClean="0">
                <a:ln>
                  <a:noFill/>
                </a:ln>
                <a:solidFill>
                  <a:schemeClr val="tx1"/>
                </a:solidFill>
                <a:effectLst/>
                <a:latin typeface="Arial" panose="020B0604020202020204" pitchFamily="34" charset="0"/>
              </a:rPr>
              <a:t> of a job, attracting employees to that job, </a:t>
            </a:r>
            <a:r>
              <a:rPr kumimoji="0" lang="sr-Latn-RS" altLang="sr-Latn-RS" sz="1800" b="0" i="0" u="none" strike="noStrike" cap="none" normalizeH="0" baseline="0" smtClean="0">
                <a:ln>
                  <a:noFill/>
                </a:ln>
                <a:solidFill>
                  <a:schemeClr val="tx1"/>
                </a:solidFill>
                <a:effectLst/>
                <a:latin typeface="Arial" panose="020B0604020202020204" pitchFamily="34" charset="0"/>
                <a:hlinkClick r:id="rId7"/>
              </a:rPr>
              <a:t>screening</a:t>
            </a:r>
            <a:r>
              <a:rPr kumimoji="0" lang="sr-Latn-RS" altLang="sr-Latn-RS" sz="1800" b="0" i="0" u="none" strike="noStrike" cap="none" normalizeH="0" baseline="0" smtClean="0">
                <a:ln>
                  <a:noFill/>
                </a:ln>
                <a:solidFill>
                  <a:schemeClr val="tx1"/>
                </a:solidFill>
                <a:effectLst/>
                <a:latin typeface="Arial" panose="020B0604020202020204" pitchFamily="34" charset="0"/>
              </a:rPr>
              <a:t> and selecting applicants, hiring, and integrating the new </a:t>
            </a:r>
            <a:r>
              <a:rPr kumimoji="0" lang="sr-Latn-RS" altLang="sr-Latn-RS" sz="1800" b="0" i="0" u="none" strike="noStrike" cap="none" normalizeH="0" baseline="0" smtClean="0">
                <a:ln>
                  <a:noFill/>
                </a:ln>
                <a:solidFill>
                  <a:schemeClr val="tx1"/>
                </a:solidFill>
                <a:effectLst/>
                <a:latin typeface="Arial" panose="020B0604020202020204" pitchFamily="34" charset="0"/>
                <a:hlinkClick r:id="rId8"/>
              </a:rPr>
              <a:t>employee</a:t>
            </a:r>
            <a:r>
              <a:rPr kumimoji="0" lang="sr-Latn-RS" altLang="sr-Latn-RS" sz="1800" b="0" i="0" u="none" strike="noStrike" cap="none" normalizeH="0" baseline="0" smtClean="0">
                <a:ln>
                  <a:noFill/>
                </a:ln>
                <a:solidFill>
                  <a:schemeClr val="tx1"/>
                </a:solidFill>
                <a:effectLst/>
                <a:latin typeface="Arial" panose="020B0604020202020204" pitchFamily="34" charset="0"/>
              </a:rPr>
              <a:t> to the </a:t>
            </a:r>
            <a:r>
              <a:rPr kumimoji="0" lang="sr-Latn-RS" altLang="sr-Latn-RS" sz="1800" b="0" i="0" u="none" strike="noStrike" cap="none" normalizeH="0" baseline="0" smtClean="0">
                <a:ln>
                  <a:noFill/>
                </a:ln>
                <a:solidFill>
                  <a:schemeClr val="tx1"/>
                </a:solidFill>
                <a:effectLst/>
                <a:latin typeface="Arial" panose="020B0604020202020204" pitchFamily="34" charset="0"/>
                <a:hlinkClick r:id="rId9"/>
              </a:rPr>
              <a:t>organization</a:t>
            </a:r>
            <a:r>
              <a:rPr kumimoji="0" lang="sr-Latn-RS" altLang="sr-Latn-RS" sz="1800" b="0" i="0" u="none" strike="noStrike" cap="none" normalizeH="0" baseline="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1300" b="1" i="0" u="none" strike="noStrike" cap="none" normalizeH="0" baseline="0" smtClean="0">
              <a:ln>
                <a:noFill/>
              </a:ln>
              <a:solidFill>
                <a:srgbClr val="4E5D75"/>
              </a:solidFill>
              <a:effectLst/>
              <a:latin typeface="Source Sans Pro"/>
              <a:hlinkClick r:id="rId1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300" b="1" i="0" u="none" strike="noStrike" cap="none" normalizeH="0" baseline="0" smtClean="0">
                <a:ln>
                  <a:noFill/>
                </a:ln>
                <a:solidFill>
                  <a:srgbClr val="4E5D75"/>
                </a:solidFill>
                <a:effectLst/>
                <a:latin typeface="Source Sans Pro"/>
                <a:hlinkClick r:id="rId10"/>
              </a:rPr>
              <a:t>management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1800" b="0" i="0" u="none" strike="noStrike" cap="none" normalizeH="0" baseline="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The </a:t>
            </a:r>
            <a:r>
              <a:rPr kumimoji="0" lang="sr-Latn-RS" altLang="sr-Latn-RS" sz="1800" b="0" i="0" u="none" strike="noStrike" cap="none" normalizeH="0" baseline="0" dirty="0" smtClean="0">
                <a:ln>
                  <a:noFill/>
                </a:ln>
                <a:solidFill>
                  <a:schemeClr val="tx1"/>
                </a:solidFill>
                <a:effectLst/>
                <a:latin typeface="Arial" panose="020B0604020202020204" pitchFamily="34" charset="0"/>
                <a:hlinkClick r:id="rId2"/>
              </a:rPr>
              <a:t>process</a:t>
            </a:r>
            <a:r>
              <a:rPr kumimoji="0" lang="sr-Latn-RS" altLang="sr-Latn-RS" sz="1800" b="0" i="0" u="none" strike="noStrike" cap="none" normalizeH="0" baseline="0" dirty="0" smtClean="0">
                <a:ln>
                  <a:noFill/>
                </a:ln>
                <a:solidFill>
                  <a:schemeClr val="tx1"/>
                </a:solidFill>
                <a:effectLst/>
                <a:latin typeface="Arial" panose="020B0604020202020204" pitchFamily="34" charset="0"/>
              </a:rPr>
              <a:t> of finding and hiring the best-qualified </a:t>
            </a:r>
            <a:r>
              <a:rPr kumimoji="0" lang="sr-Latn-RS" altLang="sr-Latn-RS" sz="1800" b="0" i="0" u="none" strike="noStrike" cap="none" normalizeH="0" baseline="0" dirty="0" smtClean="0">
                <a:ln>
                  <a:noFill/>
                </a:ln>
                <a:solidFill>
                  <a:schemeClr val="tx1"/>
                </a:solidFill>
                <a:effectLst/>
                <a:latin typeface="Arial" panose="020B0604020202020204" pitchFamily="34" charset="0"/>
                <a:hlinkClick r:id="rId3"/>
              </a:rPr>
              <a:t>candidate</a:t>
            </a:r>
            <a:r>
              <a:rPr kumimoji="0" lang="sr-Latn-RS" altLang="sr-Latn-RS" sz="1800" b="0" i="0" u="none" strike="noStrike" cap="none" normalizeH="0" baseline="0" dirty="0" smtClean="0">
                <a:ln>
                  <a:noFill/>
                </a:ln>
                <a:solidFill>
                  <a:schemeClr val="tx1"/>
                </a:solidFill>
                <a:effectLst/>
                <a:latin typeface="Arial" panose="020B0604020202020204" pitchFamily="34" charset="0"/>
              </a:rPr>
              <a:t> (from within or outside of an organization) for a job opening, in a timely and </a:t>
            </a:r>
            <a:r>
              <a:rPr kumimoji="0" lang="sr-Latn-RS" altLang="sr-Latn-RS" sz="1800" b="0" i="0" u="none" strike="noStrike" cap="none" normalizeH="0" baseline="0" dirty="0" smtClean="0">
                <a:ln>
                  <a:noFill/>
                </a:ln>
                <a:solidFill>
                  <a:schemeClr val="tx1"/>
                </a:solidFill>
                <a:effectLst/>
                <a:latin typeface="Arial" panose="020B0604020202020204" pitchFamily="34" charset="0"/>
                <a:hlinkClick r:id="rId4"/>
              </a:rPr>
              <a:t>cost</a:t>
            </a:r>
            <a:r>
              <a:rPr kumimoji="0" lang="sr-Latn-RS" altLang="sr-Latn-RS" sz="1800" b="0" i="0" u="none" strike="noStrike" cap="none" normalizeH="0" baseline="0" dirty="0" smtClean="0">
                <a:ln>
                  <a:noFill/>
                </a:ln>
                <a:solidFill>
                  <a:schemeClr val="tx1"/>
                </a:solidFill>
                <a:effectLst/>
                <a:latin typeface="Arial" panose="020B0604020202020204" pitchFamily="34" charset="0"/>
              </a:rPr>
              <a:t> </a:t>
            </a:r>
            <a:r>
              <a:rPr kumimoji="0" lang="sr-Latn-RS" altLang="sr-Latn-RS" sz="1800" b="0" i="0" u="none" strike="noStrike" cap="none" normalizeH="0" baseline="0" dirty="0" smtClean="0">
                <a:ln>
                  <a:noFill/>
                </a:ln>
                <a:solidFill>
                  <a:schemeClr val="tx1"/>
                </a:solidFill>
                <a:effectLst/>
                <a:latin typeface="Arial" panose="020B0604020202020204" pitchFamily="34" charset="0"/>
                <a:hlinkClick r:id="rId5"/>
              </a:rPr>
              <a:t>effective</a:t>
            </a:r>
            <a:r>
              <a:rPr kumimoji="0" lang="sr-Latn-RS" altLang="sr-Latn-RS" sz="1800" b="0" i="0" u="none" strike="noStrike" cap="none" normalizeH="0" baseline="0" dirty="0" smtClean="0">
                <a:ln>
                  <a:noFill/>
                </a:ln>
                <a:solidFill>
                  <a:schemeClr val="tx1"/>
                </a:solidFill>
                <a:effectLst/>
                <a:latin typeface="Arial" panose="020B0604020202020204" pitchFamily="34" charset="0"/>
              </a:rPr>
              <a:t> manner. The recruitment process includes analyzing the </a:t>
            </a:r>
            <a:r>
              <a:rPr kumimoji="0" lang="sr-Latn-RS" altLang="sr-Latn-RS" sz="1800" b="0" i="0" u="none" strike="noStrike" cap="none" normalizeH="0" baseline="0" dirty="0" smtClean="0">
                <a:ln>
                  <a:noFill/>
                </a:ln>
                <a:solidFill>
                  <a:schemeClr val="tx1"/>
                </a:solidFill>
                <a:effectLst/>
                <a:latin typeface="Arial" panose="020B0604020202020204" pitchFamily="34" charset="0"/>
                <a:hlinkClick r:id="rId6"/>
              </a:rPr>
              <a:t>requirements</a:t>
            </a:r>
            <a:r>
              <a:rPr kumimoji="0" lang="sr-Latn-RS" altLang="sr-Latn-RS" sz="1800" b="0" i="0" u="none" strike="noStrike" cap="none" normalizeH="0" baseline="0" dirty="0" smtClean="0">
                <a:ln>
                  <a:noFill/>
                </a:ln>
                <a:solidFill>
                  <a:schemeClr val="tx1"/>
                </a:solidFill>
                <a:effectLst/>
                <a:latin typeface="Arial" panose="020B0604020202020204" pitchFamily="34" charset="0"/>
              </a:rPr>
              <a:t> of a job, attracting employees to that job, </a:t>
            </a:r>
            <a:r>
              <a:rPr kumimoji="0" lang="sr-Latn-RS" altLang="sr-Latn-RS" sz="1800" b="0" i="0" u="none" strike="noStrike" cap="none" normalizeH="0" baseline="0" dirty="0" smtClean="0">
                <a:ln>
                  <a:noFill/>
                </a:ln>
                <a:solidFill>
                  <a:schemeClr val="tx1"/>
                </a:solidFill>
                <a:effectLst/>
                <a:latin typeface="Arial" panose="020B0604020202020204" pitchFamily="34" charset="0"/>
                <a:hlinkClick r:id="rId7"/>
              </a:rPr>
              <a:t>screening</a:t>
            </a:r>
            <a:r>
              <a:rPr kumimoji="0" lang="sr-Latn-RS" altLang="sr-Latn-RS" sz="1800" b="0" i="0" u="none" strike="noStrike" cap="none" normalizeH="0" baseline="0" dirty="0" smtClean="0">
                <a:ln>
                  <a:noFill/>
                </a:ln>
                <a:solidFill>
                  <a:schemeClr val="tx1"/>
                </a:solidFill>
                <a:effectLst/>
                <a:latin typeface="Arial" panose="020B0604020202020204" pitchFamily="34" charset="0"/>
              </a:rPr>
              <a:t> and selecting applicants, hiring, and integrating the new </a:t>
            </a:r>
            <a:r>
              <a:rPr kumimoji="0" lang="sr-Latn-RS" altLang="sr-Latn-RS" sz="1800" b="0" i="0" u="none" strike="noStrike" cap="none" normalizeH="0" baseline="0" dirty="0" smtClean="0">
                <a:ln>
                  <a:noFill/>
                </a:ln>
                <a:solidFill>
                  <a:schemeClr val="tx1"/>
                </a:solidFill>
                <a:effectLst/>
                <a:latin typeface="Arial" panose="020B0604020202020204" pitchFamily="34" charset="0"/>
                <a:hlinkClick r:id="rId8"/>
              </a:rPr>
              <a:t>employee</a:t>
            </a:r>
            <a:r>
              <a:rPr kumimoji="0" lang="sr-Latn-RS" altLang="sr-Latn-RS" sz="1800" b="0" i="0" u="none" strike="noStrike" cap="none" normalizeH="0" baseline="0" dirty="0" smtClean="0">
                <a:ln>
                  <a:noFill/>
                </a:ln>
                <a:solidFill>
                  <a:schemeClr val="tx1"/>
                </a:solidFill>
                <a:effectLst/>
                <a:latin typeface="Arial" panose="020B0604020202020204" pitchFamily="34" charset="0"/>
              </a:rPr>
              <a:t> to the </a:t>
            </a:r>
            <a:r>
              <a:rPr kumimoji="0" lang="sr-Latn-RS" altLang="sr-Latn-RS" sz="1800" b="0" i="0" u="none" strike="noStrike" cap="none" normalizeH="0" baseline="0" dirty="0" smtClean="0">
                <a:ln>
                  <a:noFill/>
                </a:ln>
                <a:solidFill>
                  <a:schemeClr val="tx1"/>
                </a:solidFill>
                <a:effectLst/>
                <a:latin typeface="Arial" panose="020B0604020202020204" pitchFamily="34" charset="0"/>
                <a:hlinkClick r:id="rId9"/>
              </a:rPr>
              <a:t>organization</a:t>
            </a:r>
            <a:r>
              <a:rPr kumimoji="0" lang="sr-Latn-RS" altLang="sr-Latn-R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1300" b="1" i="0" u="none" strike="noStrike" cap="none" normalizeH="0" baseline="0" dirty="0" smtClean="0">
              <a:ln>
                <a:noFill/>
              </a:ln>
              <a:solidFill>
                <a:srgbClr val="4E5D75"/>
              </a:solidFill>
              <a:effectLst/>
              <a:latin typeface="Source Sans Pro"/>
              <a:hlinkClick r:id="rId1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300" b="1" i="0" u="none" strike="noStrike" cap="none" normalizeH="0" baseline="0" dirty="0" smtClean="0">
                <a:ln>
                  <a:noFill/>
                </a:ln>
                <a:solidFill>
                  <a:srgbClr val="4E5D75"/>
                </a:solidFill>
                <a:effectLst/>
                <a:latin typeface="Source Sans Pro"/>
                <a:hlinkClick r:id="rId10"/>
              </a:rPr>
              <a:t>management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884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lnSpcReduction="10000"/>
          </a:bodyPr>
          <a:lstStyle/>
          <a:p>
            <a:r>
              <a:rPr lang="hr-HR" dirty="0" smtClean="0"/>
              <a:t>A </a:t>
            </a:r>
            <a:r>
              <a:rPr lang="en-US" dirty="0" smtClean="0"/>
              <a:t>principle of</a:t>
            </a:r>
            <a:r>
              <a:rPr lang="hr-HR" dirty="0" smtClean="0"/>
              <a:t> </a:t>
            </a:r>
            <a:r>
              <a:rPr lang="hr-HR" dirty="0" err="1" smtClean="0"/>
              <a:t>justice</a:t>
            </a:r>
            <a:r>
              <a:rPr lang="en-US" dirty="0" smtClean="0"/>
              <a:t> holding </a:t>
            </a:r>
            <a:r>
              <a:rPr lang="en-US" dirty="0"/>
              <a:t>that decisions should be based </a:t>
            </a:r>
            <a:r>
              <a:rPr lang="en-US" dirty="0" smtClean="0"/>
              <a:t>on</a:t>
            </a:r>
            <a:r>
              <a:rPr lang="hr-HR" dirty="0" smtClean="0"/>
              <a:t> </a:t>
            </a:r>
            <a:r>
              <a:rPr lang="hr-HR" dirty="0" err="1" smtClean="0"/>
              <a:t>objective</a:t>
            </a:r>
            <a:r>
              <a:rPr lang="hr-HR" dirty="0" smtClean="0"/>
              <a:t> </a:t>
            </a:r>
            <a:r>
              <a:rPr lang="hr-HR" dirty="0" err="1" smtClean="0"/>
              <a:t>criteria</a:t>
            </a:r>
            <a:r>
              <a:rPr lang="hr-HR" dirty="0"/>
              <a:t>,</a:t>
            </a:r>
            <a:r>
              <a:rPr lang="en-US" dirty="0" smtClean="0"/>
              <a:t> </a:t>
            </a:r>
            <a:r>
              <a:rPr lang="en-US" dirty="0"/>
              <a:t>rather than on the basis </a:t>
            </a:r>
            <a:r>
              <a:rPr lang="en-US" dirty="0" smtClean="0"/>
              <a:t>of</a:t>
            </a:r>
            <a:r>
              <a:rPr lang="hr-HR" dirty="0" smtClean="0"/>
              <a:t> </a:t>
            </a:r>
            <a:r>
              <a:rPr lang="hr-HR" dirty="0" err="1" smtClean="0"/>
              <a:t>bias</a:t>
            </a:r>
            <a:r>
              <a:rPr lang="hr-HR" dirty="0" smtClean="0"/>
              <a:t>, </a:t>
            </a:r>
            <a:r>
              <a:rPr lang="hr-HR" dirty="0" err="1" smtClean="0"/>
              <a:t>prejudice</a:t>
            </a:r>
            <a:r>
              <a:rPr lang="hr-HR" dirty="0" smtClean="0"/>
              <a:t>, </a:t>
            </a:r>
            <a:r>
              <a:rPr lang="en-US" dirty="0" smtClean="0"/>
              <a:t>or </a:t>
            </a:r>
            <a:r>
              <a:rPr lang="en-US" dirty="0"/>
              <a:t>preferring the benefit to one person over another for improper </a:t>
            </a:r>
            <a:r>
              <a:rPr lang="en-US" dirty="0" smtClean="0"/>
              <a:t>reasons</a:t>
            </a:r>
            <a:r>
              <a:rPr lang="hr-HR" dirty="0" smtClean="0"/>
              <a:t>:</a:t>
            </a:r>
          </a:p>
          <a:p>
            <a:r>
              <a:rPr lang="hr-HR" dirty="0" err="1" smtClean="0"/>
              <a:t>Impartiality</a:t>
            </a:r>
            <a:endParaRPr lang="hr-HR" dirty="0" smtClean="0"/>
          </a:p>
          <a:p>
            <a:r>
              <a:rPr lang="hr-HR" dirty="0"/>
              <a:t>A</a:t>
            </a:r>
            <a:r>
              <a:rPr lang="en-US" dirty="0" smtClean="0"/>
              <a:t> </a:t>
            </a:r>
            <a:r>
              <a:rPr lang="en-US" dirty="0"/>
              <a:t>threatened penalty for disobeying a law or rule</a:t>
            </a:r>
            <a:r>
              <a:rPr lang="en-US" dirty="0" smtClean="0"/>
              <a:t>.</a:t>
            </a:r>
            <a:endParaRPr lang="hr-HR" dirty="0" smtClean="0"/>
          </a:p>
          <a:p>
            <a:r>
              <a:rPr lang="hr-HR" dirty="0" err="1" smtClean="0"/>
              <a:t>Sanction</a:t>
            </a:r>
            <a:endParaRPr lang="hr-HR" dirty="0" smtClean="0"/>
          </a:p>
          <a:p>
            <a:r>
              <a:rPr lang="hr-HR" dirty="0" smtClean="0"/>
              <a:t>A </a:t>
            </a:r>
            <a:r>
              <a:rPr lang="en-US" dirty="0" smtClean="0"/>
              <a:t>body </a:t>
            </a:r>
            <a:r>
              <a:rPr lang="en-US" dirty="0"/>
              <a:t>of laws which deal with employment and </a:t>
            </a:r>
            <a:r>
              <a:rPr lang="en-US" dirty="0" smtClean="0"/>
              <a:t>non-employment</a:t>
            </a:r>
            <a:r>
              <a:rPr lang="hr-HR" dirty="0" smtClean="0"/>
              <a:t>,</a:t>
            </a:r>
            <a:r>
              <a:rPr lang="en-US" dirty="0" smtClean="0"/>
              <a:t> </a:t>
            </a:r>
            <a:r>
              <a:rPr lang="en-US" dirty="0"/>
              <a:t>wages, working conditions, industrial relations, social security and </a:t>
            </a:r>
            <a:r>
              <a:rPr lang="en-US" dirty="0" err="1"/>
              <a:t>labour</a:t>
            </a:r>
            <a:r>
              <a:rPr lang="en-US" dirty="0"/>
              <a:t> welfare </a:t>
            </a:r>
            <a:r>
              <a:rPr lang="en-US" dirty="0" smtClean="0"/>
              <a:t>of </a:t>
            </a:r>
            <a:r>
              <a:rPr lang="en-US" dirty="0"/>
              <a:t>employed </a:t>
            </a:r>
            <a:r>
              <a:rPr lang="en-US" dirty="0" smtClean="0"/>
              <a:t>persons</a:t>
            </a:r>
            <a:endParaRPr lang="hr-HR" dirty="0" smtClean="0"/>
          </a:p>
          <a:p>
            <a:r>
              <a:rPr lang="hr-HR" dirty="0" err="1" smtClean="0"/>
              <a:t>Labour</a:t>
            </a:r>
            <a:r>
              <a:rPr lang="hr-HR" dirty="0" smtClean="0"/>
              <a:t> </a:t>
            </a:r>
            <a:r>
              <a:rPr lang="hr-HR" dirty="0" err="1" smtClean="0"/>
              <a:t>legislation</a:t>
            </a:r>
            <a:endParaRPr lang="en-US" dirty="0"/>
          </a:p>
          <a:p>
            <a:endParaRPr lang="en-US" dirty="0"/>
          </a:p>
        </p:txBody>
      </p:sp>
    </p:spTree>
    <p:extLst>
      <p:ext uri="{BB962C8B-B14F-4D97-AF65-F5344CB8AC3E}">
        <p14:creationId xmlns:p14="http://schemas.microsoft.com/office/powerpoint/2010/main" val="394978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legally</a:t>
            </a:r>
            <a:r>
              <a:rPr lang="hr-HR" dirty="0" smtClean="0"/>
              <a:t> </a:t>
            </a:r>
            <a:r>
              <a:rPr lang="hr-HR" dirty="0" err="1" smtClean="0"/>
              <a:t>binding</a:t>
            </a:r>
            <a:r>
              <a:rPr lang="hr-HR" dirty="0" smtClean="0"/>
              <a:t> </a:t>
            </a:r>
            <a:r>
              <a:rPr lang="hr-HR" dirty="0" err="1" smtClean="0"/>
              <a:t>agreement</a:t>
            </a:r>
            <a:r>
              <a:rPr lang="hr-HR" dirty="0" smtClean="0"/>
              <a:t> </a:t>
            </a:r>
            <a:r>
              <a:rPr lang="hr-HR" dirty="0" err="1" smtClean="0"/>
              <a:t>between</a:t>
            </a:r>
            <a:r>
              <a:rPr lang="hr-HR" dirty="0" smtClean="0"/>
              <a:t> </a:t>
            </a:r>
            <a:r>
              <a:rPr lang="hr-HR" dirty="0" err="1" smtClean="0"/>
              <a:t>two</a:t>
            </a:r>
            <a:r>
              <a:rPr lang="hr-HR" dirty="0" smtClean="0"/>
              <a:t> </a:t>
            </a:r>
            <a:r>
              <a:rPr lang="hr-HR" dirty="0" err="1" smtClean="0"/>
              <a:t>or</a:t>
            </a:r>
            <a:r>
              <a:rPr lang="hr-HR" dirty="0" smtClean="0"/>
              <a:t> more </a:t>
            </a:r>
            <a:r>
              <a:rPr lang="hr-HR" dirty="0" err="1" smtClean="0"/>
              <a:t>parties</a:t>
            </a:r>
            <a:endParaRPr lang="hr-HR" dirty="0" smtClean="0"/>
          </a:p>
          <a:p>
            <a:r>
              <a:rPr lang="hr-HR" dirty="0" err="1" smtClean="0"/>
              <a:t>Contract</a:t>
            </a:r>
            <a:endParaRPr lang="hr-HR" dirty="0" smtClean="0"/>
          </a:p>
          <a:p>
            <a:r>
              <a:rPr lang="hr-HR" dirty="0" smtClean="0"/>
              <a:t>A</a:t>
            </a:r>
            <a:r>
              <a:rPr lang="en-US" dirty="0" smtClean="0"/>
              <a:t> period </a:t>
            </a:r>
            <a:r>
              <a:rPr lang="en-US" dirty="0"/>
              <a:t>during which your character and abilities are tested to see whether you are suitable for </a:t>
            </a:r>
            <a:r>
              <a:rPr lang="hr-HR" dirty="0" smtClean="0"/>
              <a:t>a </a:t>
            </a:r>
            <a:r>
              <a:rPr lang="hr-HR" dirty="0" err="1" smtClean="0"/>
              <a:t>job</a:t>
            </a:r>
            <a:r>
              <a:rPr lang="en-US" dirty="0" smtClean="0"/>
              <a:t> </a:t>
            </a:r>
            <a:endParaRPr lang="hr-HR" dirty="0" smtClean="0"/>
          </a:p>
          <a:p>
            <a:r>
              <a:rPr lang="hr-HR" dirty="0" err="1" smtClean="0"/>
              <a:t>Trial</a:t>
            </a:r>
            <a:r>
              <a:rPr lang="hr-HR" dirty="0" smtClean="0"/>
              <a:t> period</a:t>
            </a:r>
          </a:p>
          <a:p>
            <a:r>
              <a:rPr lang="hr-HR" dirty="0"/>
              <a:t>T</a:t>
            </a:r>
            <a:r>
              <a:rPr lang="en-US" dirty="0" smtClean="0"/>
              <a:t>he </a:t>
            </a:r>
            <a:r>
              <a:rPr lang="en-US" dirty="0"/>
              <a:t>ability to move between different levels in society or </a:t>
            </a:r>
            <a:r>
              <a:rPr lang="en-US" dirty="0" smtClean="0"/>
              <a:t>employment</a:t>
            </a:r>
            <a:endParaRPr lang="hr-HR" dirty="0" smtClean="0"/>
          </a:p>
          <a:p>
            <a:r>
              <a:rPr lang="hr-HR" dirty="0" err="1" smtClean="0"/>
              <a:t>Mobility</a:t>
            </a:r>
            <a:endParaRPr lang="hr-HR" dirty="0" smtClean="0"/>
          </a:p>
          <a:p>
            <a:endParaRPr lang="en-US" dirty="0"/>
          </a:p>
          <a:p>
            <a:endParaRPr lang="en-US" dirty="0"/>
          </a:p>
        </p:txBody>
      </p:sp>
    </p:spTree>
    <p:extLst>
      <p:ext uri="{BB962C8B-B14F-4D97-AF65-F5344CB8AC3E}">
        <p14:creationId xmlns:p14="http://schemas.microsoft.com/office/powerpoint/2010/main" val="398019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a:t>T</a:t>
            </a:r>
            <a:r>
              <a:rPr lang="en-US" dirty="0" smtClean="0"/>
              <a:t>he </a:t>
            </a:r>
            <a:r>
              <a:rPr lang="en-US" dirty="0"/>
              <a:t>process of putting a decision or plan into effect; execution.</a:t>
            </a:r>
          </a:p>
          <a:p>
            <a:r>
              <a:rPr lang="hr-HR" dirty="0" err="1" smtClean="0"/>
              <a:t>Implementation</a:t>
            </a:r>
            <a:endParaRPr lang="hr-HR" dirty="0" smtClean="0"/>
          </a:p>
          <a:p>
            <a:r>
              <a:rPr lang="hr-HR" dirty="0"/>
              <a:t>T</a:t>
            </a:r>
            <a:r>
              <a:rPr lang="en-US" dirty="0" smtClean="0"/>
              <a:t>he </a:t>
            </a:r>
            <a:r>
              <a:rPr lang="en-US" dirty="0"/>
              <a:t>degree to which something is successful in producing a desired result; success</a:t>
            </a:r>
            <a:r>
              <a:rPr lang="en-US" dirty="0" smtClean="0"/>
              <a:t>.</a:t>
            </a:r>
            <a:endParaRPr lang="hr-HR" dirty="0" smtClean="0"/>
          </a:p>
          <a:p>
            <a:r>
              <a:rPr lang="hr-HR" dirty="0" err="1" smtClean="0"/>
              <a:t>Effectiveness</a:t>
            </a:r>
            <a:endParaRPr lang="hr-HR" dirty="0" smtClean="0"/>
          </a:p>
          <a:p>
            <a:r>
              <a:rPr lang="hr-HR" dirty="0"/>
              <a:t>T</a:t>
            </a:r>
            <a:r>
              <a:rPr lang="en-US" dirty="0" smtClean="0"/>
              <a:t>he </a:t>
            </a:r>
            <a:r>
              <a:rPr lang="en-US" dirty="0"/>
              <a:t>state or quality of being </a:t>
            </a:r>
            <a:r>
              <a:rPr lang="en-US" dirty="0" smtClean="0"/>
              <a:t>able </a:t>
            </a:r>
            <a:r>
              <a:rPr lang="en-US" dirty="0"/>
              <a:t>to accomplish something with the least waste of time and effort; competency in </a:t>
            </a:r>
            <a:r>
              <a:rPr lang="en-US" dirty="0" smtClean="0"/>
              <a:t>performance</a:t>
            </a:r>
            <a:endParaRPr lang="hr-HR" dirty="0" smtClean="0"/>
          </a:p>
          <a:p>
            <a:r>
              <a:rPr lang="hr-HR" dirty="0" err="1" smtClean="0"/>
              <a:t>Efficiency</a:t>
            </a:r>
            <a:endParaRPr lang="en-US" dirty="0"/>
          </a:p>
          <a:p>
            <a:endParaRPr lang="en-US" dirty="0"/>
          </a:p>
        </p:txBody>
      </p:sp>
    </p:spTree>
    <p:extLst>
      <p:ext uri="{BB962C8B-B14F-4D97-AF65-F5344CB8AC3E}">
        <p14:creationId xmlns:p14="http://schemas.microsoft.com/office/powerpoint/2010/main" val="330410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smtClean="0"/>
              <a:t>The</a:t>
            </a:r>
            <a:r>
              <a:rPr lang="hr-HR" dirty="0" smtClean="0"/>
              <a:t> </a:t>
            </a:r>
            <a:r>
              <a:rPr lang="hr-HR" dirty="0" err="1" smtClean="0"/>
              <a:t>obligation</a:t>
            </a:r>
            <a:r>
              <a:rPr lang="en-US" dirty="0" smtClean="0"/>
              <a:t> of an</a:t>
            </a:r>
            <a:r>
              <a:rPr lang="hr-HR" dirty="0" smtClean="0"/>
              <a:t> </a:t>
            </a:r>
            <a:r>
              <a:rPr lang="hr-HR" dirty="0" err="1" smtClean="0"/>
              <a:t>individual</a:t>
            </a:r>
            <a:r>
              <a:rPr lang="en-US" dirty="0" smtClean="0"/>
              <a:t> or </a:t>
            </a:r>
            <a:r>
              <a:rPr lang="hr-HR" dirty="0" err="1" smtClean="0"/>
              <a:t>organization</a:t>
            </a:r>
            <a:r>
              <a:rPr lang="en-US" dirty="0" smtClean="0"/>
              <a:t> </a:t>
            </a:r>
            <a:r>
              <a:rPr lang="en-US" dirty="0"/>
              <a:t>to </a:t>
            </a:r>
            <a:r>
              <a:rPr lang="hr-HR" dirty="0" err="1" smtClean="0"/>
              <a:t>answer</a:t>
            </a:r>
            <a:r>
              <a:rPr lang="en-US" dirty="0" smtClean="0"/>
              <a:t> </a:t>
            </a:r>
            <a:r>
              <a:rPr lang="en-US" dirty="0"/>
              <a:t>for its activities, accept </a:t>
            </a:r>
            <a:r>
              <a:rPr lang="hr-HR" dirty="0" err="1" smtClean="0"/>
              <a:t>responsibility</a:t>
            </a:r>
            <a:r>
              <a:rPr lang="en-US" dirty="0" smtClean="0"/>
              <a:t> </a:t>
            </a:r>
            <a:r>
              <a:rPr lang="en-US" dirty="0"/>
              <a:t>for them, and to disclose the results in </a:t>
            </a:r>
            <a:r>
              <a:rPr lang="en-US" dirty="0" smtClean="0"/>
              <a:t>a</a:t>
            </a:r>
            <a:r>
              <a:rPr lang="hr-HR" dirty="0" smtClean="0"/>
              <a:t> transparent</a:t>
            </a:r>
            <a:r>
              <a:rPr lang="en-US" dirty="0" smtClean="0"/>
              <a:t> manner</a:t>
            </a:r>
            <a:r>
              <a:rPr lang="en-US" dirty="0"/>
              <a:t>. It also includes the responsibility </a:t>
            </a:r>
            <a:r>
              <a:rPr lang="en-US" dirty="0" smtClean="0"/>
              <a:t>for</a:t>
            </a:r>
            <a:r>
              <a:rPr lang="hr-HR" dirty="0" smtClean="0"/>
              <a:t> </a:t>
            </a:r>
            <a:r>
              <a:rPr lang="hr-HR" dirty="0" err="1" smtClean="0"/>
              <a:t>money</a:t>
            </a:r>
            <a:r>
              <a:rPr lang="en-US" dirty="0" smtClean="0"/>
              <a:t> </a:t>
            </a:r>
            <a:r>
              <a:rPr lang="en-US" dirty="0"/>
              <a:t>or other </a:t>
            </a:r>
            <a:r>
              <a:rPr lang="en-US" dirty="0" smtClean="0"/>
              <a:t>entrusted</a:t>
            </a:r>
            <a:r>
              <a:rPr lang="hr-HR" dirty="0" smtClean="0"/>
              <a:t> </a:t>
            </a:r>
            <a:r>
              <a:rPr lang="hr-HR" dirty="0" err="1" smtClean="0"/>
              <a:t>property</a:t>
            </a:r>
            <a:r>
              <a:rPr lang="hr-HR" dirty="0" smtClean="0"/>
              <a:t>:</a:t>
            </a:r>
            <a:r>
              <a:rPr lang="en-US" dirty="0" smtClean="0"/>
              <a:t> </a:t>
            </a:r>
            <a:endParaRPr lang="hr-HR" dirty="0" smtClean="0"/>
          </a:p>
          <a:p>
            <a:r>
              <a:rPr lang="hr-HR" dirty="0" err="1" smtClean="0"/>
              <a:t>Accountability</a:t>
            </a:r>
            <a:endParaRPr lang="hr-HR" dirty="0" smtClean="0"/>
          </a:p>
          <a:p>
            <a:endParaRPr lang="en-US" dirty="0"/>
          </a:p>
        </p:txBody>
      </p:sp>
    </p:spTree>
    <p:extLst>
      <p:ext uri="{BB962C8B-B14F-4D97-AF65-F5344CB8AC3E}">
        <p14:creationId xmlns:p14="http://schemas.microsoft.com/office/powerpoint/2010/main" val="135199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Match</a:t>
            </a:r>
            <a:r>
              <a:rPr lang="hr-HR" dirty="0" smtClean="0"/>
              <a:t> </a:t>
            </a:r>
            <a:r>
              <a:rPr lang="hr-HR" dirty="0" err="1" smtClean="0"/>
              <a:t>the</a:t>
            </a:r>
            <a:r>
              <a:rPr lang="hr-HR" dirty="0" smtClean="0"/>
              <a:t> </a:t>
            </a:r>
            <a:r>
              <a:rPr lang="hr-HR" dirty="0" err="1" smtClean="0"/>
              <a:t>verbs</a:t>
            </a:r>
            <a:r>
              <a:rPr lang="hr-HR" dirty="0" smtClean="0"/>
              <a:t> </a:t>
            </a:r>
            <a:r>
              <a:rPr lang="hr-HR" dirty="0" err="1" smtClean="0"/>
              <a:t>with</a:t>
            </a:r>
            <a:r>
              <a:rPr lang="hr-HR" dirty="0" smtClean="0"/>
              <a:t> </a:t>
            </a:r>
            <a:r>
              <a:rPr lang="hr-HR" dirty="0" err="1" smtClean="0"/>
              <a:t>the</a:t>
            </a:r>
            <a:r>
              <a:rPr lang="hr-HR" dirty="0" smtClean="0"/>
              <a:t> </a:t>
            </a:r>
            <a:r>
              <a:rPr lang="hr-HR" dirty="0" err="1" smtClean="0"/>
              <a:t>appropriate</a:t>
            </a:r>
            <a:r>
              <a:rPr lang="hr-HR" dirty="0" smtClean="0"/>
              <a:t> </a:t>
            </a:r>
            <a:r>
              <a:rPr lang="hr-HR" dirty="0" err="1" smtClean="0"/>
              <a:t>nouns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7576711"/>
              </p:ext>
            </p:extLst>
          </p:nvPr>
        </p:nvGraphicFramePr>
        <p:xfrm>
          <a:off x="1371600" y="2286000"/>
          <a:ext cx="9601200" cy="4079240"/>
        </p:xfrm>
        <a:graphic>
          <a:graphicData uri="http://schemas.openxmlformats.org/drawingml/2006/table">
            <a:tbl>
              <a:tblPr firstRow="1" bandRow="1">
                <a:tableStyleId>{5C22544A-7EE6-4342-B048-85BDC9FD1C3A}</a:tableStyleId>
              </a:tblPr>
              <a:tblGrid>
                <a:gridCol w="4800600"/>
                <a:gridCol w="4800600"/>
              </a:tblGrid>
              <a:tr h="370840">
                <a:tc>
                  <a:txBody>
                    <a:bodyPr/>
                    <a:lstStyle/>
                    <a:p>
                      <a:endParaRPr lang="en-US" dirty="0"/>
                    </a:p>
                  </a:txBody>
                  <a:tcPr/>
                </a:tc>
                <a:tc>
                  <a:txBody>
                    <a:bodyPr/>
                    <a:lstStyle/>
                    <a:p>
                      <a:endParaRPr lang="en-US"/>
                    </a:p>
                  </a:txBody>
                  <a:tcPr/>
                </a:tc>
              </a:tr>
              <a:tr h="370840">
                <a:tc>
                  <a:txBody>
                    <a:bodyPr/>
                    <a:lstStyle/>
                    <a:p>
                      <a:r>
                        <a:rPr lang="hr-HR" dirty="0" err="1" smtClean="0"/>
                        <a:t>Submit</a:t>
                      </a:r>
                      <a:r>
                        <a:rPr lang="hr-HR" dirty="0" smtClean="0"/>
                        <a:t> to</a:t>
                      </a:r>
                      <a:endParaRPr lang="en-US" dirty="0"/>
                    </a:p>
                  </a:txBody>
                  <a:tcPr/>
                </a:tc>
                <a:tc>
                  <a:txBody>
                    <a:bodyPr/>
                    <a:lstStyle/>
                    <a:p>
                      <a:r>
                        <a:rPr lang="hr-HR" dirty="0" err="1" smtClean="0"/>
                        <a:t>account</a:t>
                      </a:r>
                      <a:endParaRPr lang="en-US" dirty="0"/>
                    </a:p>
                  </a:txBody>
                  <a:tcPr/>
                </a:tc>
              </a:tr>
              <a:tr h="370840">
                <a:tc>
                  <a:txBody>
                    <a:bodyPr/>
                    <a:lstStyle/>
                    <a:p>
                      <a:r>
                        <a:rPr lang="hr-HR" dirty="0" err="1" smtClean="0"/>
                        <a:t>hold</a:t>
                      </a:r>
                      <a:endParaRPr lang="en-US" dirty="0"/>
                    </a:p>
                  </a:txBody>
                  <a:tcPr/>
                </a:tc>
                <a:tc>
                  <a:txBody>
                    <a:bodyPr/>
                    <a:lstStyle/>
                    <a:p>
                      <a:r>
                        <a:rPr lang="hr-HR" dirty="0" err="1" smtClean="0"/>
                        <a:t>examinations</a:t>
                      </a:r>
                      <a:endParaRPr lang="en-US" dirty="0"/>
                    </a:p>
                  </a:txBody>
                  <a:tcPr/>
                </a:tc>
              </a:tr>
              <a:tr h="370840">
                <a:tc>
                  <a:txBody>
                    <a:bodyPr/>
                    <a:lstStyle/>
                    <a:p>
                      <a:r>
                        <a:rPr lang="hr-HR" dirty="0" err="1" smtClean="0"/>
                        <a:t>meet</a:t>
                      </a:r>
                      <a:endParaRPr lang="en-US" dirty="0"/>
                    </a:p>
                  </a:txBody>
                  <a:tcPr/>
                </a:tc>
                <a:tc>
                  <a:txBody>
                    <a:bodyPr/>
                    <a:lstStyle/>
                    <a:p>
                      <a:r>
                        <a:rPr lang="hr-HR" dirty="0" err="1" smtClean="0"/>
                        <a:t>value</a:t>
                      </a:r>
                      <a:endParaRPr lang="en-US" dirty="0"/>
                    </a:p>
                  </a:txBody>
                  <a:tcPr/>
                </a:tc>
              </a:tr>
              <a:tr h="370840">
                <a:tc>
                  <a:txBody>
                    <a:bodyPr/>
                    <a:lstStyle/>
                    <a:p>
                      <a:r>
                        <a:rPr lang="hr-HR" dirty="0" err="1" smtClean="0"/>
                        <a:t>grant</a:t>
                      </a:r>
                      <a:endParaRPr lang="en-US" dirty="0"/>
                    </a:p>
                  </a:txBody>
                  <a:tcPr/>
                </a:tc>
                <a:tc>
                  <a:txBody>
                    <a:bodyPr/>
                    <a:lstStyle/>
                    <a:p>
                      <a:r>
                        <a:rPr lang="hr-HR" dirty="0" err="1" smtClean="0"/>
                        <a:t>Intervew</a:t>
                      </a:r>
                      <a:r>
                        <a:rPr lang="hr-HR" dirty="0" smtClean="0"/>
                        <a:t> (2x)</a:t>
                      </a:r>
                      <a:endParaRPr lang="en-US" dirty="0"/>
                    </a:p>
                  </a:txBody>
                  <a:tcPr/>
                </a:tc>
              </a:tr>
              <a:tr h="370840">
                <a:tc>
                  <a:txBody>
                    <a:bodyPr/>
                    <a:lstStyle/>
                    <a:p>
                      <a:r>
                        <a:rPr lang="hr-HR" dirty="0" smtClean="0"/>
                        <a:t>Take </a:t>
                      </a:r>
                      <a:r>
                        <a:rPr lang="hr-HR" dirty="0" err="1" smtClean="0"/>
                        <a:t>into</a:t>
                      </a:r>
                      <a:endParaRPr lang="en-US" dirty="0"/>
                    </a:p>
                  </a:txBody>
                  <a:tcPr/>
                </a:tc>
                <a:tc>
                  <a:txBody>
                    <a:bodyPr/>
                    <a:lstStyle/>
                    <a:p>
                      <a:r>
                        <a:rPr lang="hr-HR" dirty="0" err="1" smtClean="0"/>
                        <a:t>opportunities</a:t>
                      </a:r>
                      <a:endParaRPr lang="en-US" dirty="0"/>
                    </a:p>
                  </a:txBody>
                  <a:tcPr/>
                </a:tc>
              </a:tr>
              <a:tr h="370840">
                <a:tc>
                  <a:txBody>
                    <a:bodyPr/>
                    <a:lstStyle/>
                    <a:p>
                      <a:r>
                        <a:rPr lang="hr-HR" dirty="0" err="1" smtClean="0"/>
                        <a:t>undergo</a:t>
                      </a:r>
                      <a:endParaRPr lang="en-US" dirty="0"/>
                    </a:p>
                  </a:txBody>
                  <a:tcPr/>
                </a:tc>
                <a:tc>
                  <a:txBody>
                    <a:bodyPr/>
                    <a:lstStyle/>
                    <a:p>
                      <a:r>
                        <a:rPr lang="hr-HR" dirty="0" err="1" smtClean="0"/>
                        <a:t>requirements</a:t>
                      </a:r>
                      <a:endParaRPr lang="en-US" dirty="0"/>
                    </a:p>
                  </a:txBody>
                  <a:tcPr/>
                </a:tc>
              </a:tr>
              <a:tr h="370840">
                <a:tc>
                  <a:txBody>
                    <a:bodyPr/>
                    <a:lstStyle/>
                    <a:p>
                      <a:r>
                        <a:rPr lang="hr-HR" dirty="0" err="1" smtClean="0"/>
                        <a:t>deliver</a:t>
                      </a:r>
                      <a:endParaRPr lang="en-US" dirty="0"/>
                    </a:p>
                  </a:txBody>
                  <a:tcPr/>
                </a:tc>
                <a:tc>
                  <a:txBody>
                    <a:bodyPr/>
                    <a:lstStyle/>
                    <a:p>
                      <a:r>
                        <a:rPr lang="hr-HR" dirty="0" err="1" smtClean="0"/>
                        <a:t>initiative</a:t>
                      </a:r>
                      <a:endParaRPr lang="en-US" dirty="0"/>
                    </a:p>
                  </a:txBody>
                  <a:tcPr/>
                </a:tc>
              </a:tr>
              <a:tr h="370840">
                <a:tc>
                  <a:txBody>
                    <a:bodyPr/>
                    <a:lstStyle/>
                    <a:p>
                      <a:r>
                        <a:rPr lang="hr-HR" dirty="0" smtClean="0"/>
                        <a:t>take</a:t>
                      </a:r>
                      <a:endParaRPr lang="en-US" dirty="0"/>
                    </a:p>
                  </a:txBody>
                  <a:tcPr/>
                </a:tc>
                <a:tc>
                  <a:txBody>
                    <a:bodyPr/>
                    <a:lstStyle/>
                    <a:p>
                      <a:r>
                        <a:rPr lang="hr-HR" dirty="0" err="1" smtClean="0"/>
                        <a:t>assumptions</a:t>
                      </a:r>
                      <a:endParaRPr lang="en-US" dirty="0"/>
                    </a:p>
                  </a:txBody>
                  <a:tcPr/>
                </a:tc>
              </a:tr>
              <a:tr h="370840">
                <a:tc>
                  <a:txBody>
                    <a:bodyPr/>
                    <a:lstStyle/>
                    <a:p>
                      <a:r>
                        <a:rPr lang="hr-HR" dirty="0" err="1" smtClean="0"/>
                        <a:t>challenge</a:t>
                      </a:r>
                      <a:endParaRPr lang="en-US" dirty="0"/>
                    </a:p>
                  </a:txBody>
                  <a:tcPr/>
                </a:tc>
                <a:tc>
                  <a:txBody>
                    <a:bodyPr/>
                    <a:lstStyle/>
                    <a:p>
                      <a:r>
                        <a:rPr lang="hr-HR" dirty="0" err="1" smtClean="0"/>
                        <a:t>responsibility</a:t>
                      </a:r>
                      <a:endParaRPr lang="en-US" dirty="0"/>
                    </a:p>
                  </a:txBody>
                  <a:tcPr/>
                </a:tc>
              </a:tr>
              <a:tr h="370840">
                <a:tc>
                  <a:txBody>
                    <a:bodyPr/>
                    <a:lstStyle/>
                    <a:p>
                      <a:r>
                        <a:rPr lang="hr-HR" dirty="0" smtClean="0"/>
                        <a:t>take</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44704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r>
              <a:rPr lang="en-GB" dirty="0"/>
              <a:t>1.</a:t>
            </a:r>
            <a:r>
              <a:rPr lang="en-GB" i="1" dirty="0"/>
              <a:t> </a:t>
            </a:r>
            <a:r>
              <a:rPr lang="en-GB" dirty="0"/>
              <a:t>How can ethics be defined?</a:t>
            </a:r>
            <a:endParaRPr lang="hr-HR" dirty="0"/>
          </a:p>
          <a:p>
            <a:r>
              <a:rPr lang="en-GB" dirty="0"/>
              <a:t>2. What is ethics concerned with?</a:t>
            </a:r>
            <a:endParaRPr lang="hr-HR" dirty="0"/>
          </a:p>
          <a:p>
            <a:r>
              <a:rPr lang="en-GB" dirty="0"/>
              <a:t>3. What is administrative ethics?</a:t>
            </a:r>
            <a:endParaRPr lang="hr-HR" dirty="0"/>
          </a:p>
          <a:p>
            <a:r>
              <a:rPr lang="en-GB" dirty="0"/>
              <a:t>4. What kind of standards does a code of ethics create?</a:t>
            </a:r>
            <a:endParaRPr lang="hr-HR" dirty="0"/>
          </a:p>
          <a:p>
            <a:r>
              <a:rPr lang="en-GB" dirty="0"/>
              <a:t>5. What are the positive outcomes of good ethics in public administration?</a:t>
            </a:r>
            <a:endParaRPr lang="hr-HR" dirty="0"/>
          </a:p>
          <a:p>
            <a:r>
              <a:rPr lang="en-GB" dirty="0"/>
              <a:t>6. What does good communication between the public administration and the public ensure?</a:t>
            </a:r>
            <a:endParaRPr lang="hr-HR" dirty="0"/>
          </a:p>
          <a:p>
            <a:endParaRPr lang="en-US" dirty="0"/>
          </a:p>
        </p:txBody>
      </p:sp>
    </p:spTree>
    <p:extLst>
      <p:ext uri="{BB962C8B-B14F-4D97-AF65-F5344CB8AC3E}">
        <p14:creationId xmlns:p14="http://schemas.microsoft.com/office/powerpoint/2010/main" val="679917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administration</a:t>
            </a:r>
            <a:r>
              <a:rPr lang="hr-HR" dirty="0" smtClean="0"/>
              <a:t>, </a:t>
            </a:r>
            <a:r>
              <a:rPr lang="en-US" dirty="0" smtClean="0"/>
              <a:t>civil</a:t>
            </a:r>
            <a:r>
              <a:rPr lang="hr-HR" dirty="0" smtClean="0"/>
              <a:t>, </a:t>
            </a:r>
            <a:r>
              <a:rPr lang="en-US" dirty="0" smtClean="0"/>
              <a:t>degree</a:t>
            </a:r>
            <a:r>
              <a:rPr lang="hr-HR" dirty="0" smtClean="0"/>
              <a:t>, </a:t>
            </a:r>
            <a:r>
              <a:rPr lang="en-US" dirty="0" smtClean="0"/>
              <a:t>discipline</a:t>
            </a:r>
            <a:r>
              <a:rPr lang="hr-HR" dirty="0" smtClean="0"/>
              <a:t>, </a:t>
            </a:r>
            <a:r>
              <a:rPr lang="en-US" dirty="0" smtClean="0"/>
              <a:t>policy</a:t>
            </a:r>
            <a:r>
              <a:rPr lang="hr-HR" dirty="0" smtClean="0"/>
              <a:t>, </a:t>
            </a:r>
            <a:r>
              <a:rPr lang="en-US" dirty="0" smtClean="0"/>
              <a:t>public</a:t>
            </a:r>
            <a:r>
              <a:rPr lang="hr-HR" dirty="0" smtClean="0"/>
              <a:t>,</a:t>
            </a:r>
            <a:r>
              <a:rPr lang="en-US" dirty="0"/>
              <a:t> skills </a:t>
            </a:r>
          </a:p>
        </p:txBody>
      </p:sp>
      <p:sp>
        <p:nvSpPr>
          <p:cNvPr id="3" name="Content Placeholder 2"/>
          <p:cNvSpPr>
            <a:spLocks noGrp="1"/>
          </p:cNvSpPr>
          <p:nvPr>
            <p:ph idx="1"/>
          </p:nvPr>
        </p:nvSpPr>
        <p:spPr/>
        <p:txBody>
          <a:bodyPr/>
          <a:lstStyle/>
          <a:p>
            <a:r>
              <a:rPr lang="en-US" dirty="0"/>
              <a:t>Public </a:t>
            </a:r>
            <a:r>
              <a:rPr lang="hr-HR" dirty="0" smtClean="0"/>
              <a:t>________________</a:t>
            </a:r>
            <a:r>
              <a:rPr lang="en-US" dirty="0" smtClean="0"/>
              <a:t> </a:t>
            </a:r>
            <a:r>
              <a:rPr lang="en-US" dirty="0"/>
              <a:t>is an administration approach focused on implementing the </a:t>
            </a:r>
            <a:r>
              <a:rPr lang="hr-HR" dirty="0" smtClean="0"/>
              <a:t>________________</a:t>
            </a:r>
            <a:r>
              <a:rPr lang="en-US" dirty="0" smtClean="0"/>
              <a:t> </a:t>
            </a:r>
            <a:r>
              <a:rPr lang="en-US" dirty="0"/>
              <a:t>of the government. It is a </a:t>
            </a:r>
            <a:r>
              <a:rPr lang="hr-HR" dirty="0" smtClean="0"/>
              <a:t>____________</a:t>
            </a:r>
            <a:r>
              <a:rPr lang="en-US" dirty="0" smtClean="0"/>
              <a:t> </a:t>
            </a:r>
            <a:r>
              <a:rPr lang="en-US" dirty="0"/>
              <a:t>that is concerned with the study of how government policies are implemented and seeks to prepare all those seeking to take up public </a:t>
            </a:r>
            <a:r>
              <a:rPr lang="hr-HR" dirty="0" err="1" smtClean="0"/>
              <a:t>service</a:t>
            </a:r>
            <a:r>
              <a:rPr lang="hr-HR" dirty="0" smtClean="0"/>
              <a:t> </a:t>
            </a:r>
            <a:r>
              <a:rPr lang="en-US" dirty="0" smtClean="0"/>
              <a:t>offices </a:t>
            </a:r>
            <a:r>
              <a:rPr lang="en-US" dirty="0"/>
              <a:t>such as </a:t>
            </a:r>
            <a:r>
              <a:rPr lang="hr-HR" dirty="0" smtClean="0"/>
              <a:t>___________</a:t>
            </a:r>
            <a:r>
              <a:rPr lang="en-US" dirty="0" smtClean="0"/>
              <a:t> </a:t>
            </a:r>
            <a:r>
              <a:rPr lang="en-US" dirty="0"/>
              <a:t>servants. A Master of Public Administration is a postgraduate degree designed to enhance students’ understanding on the field of </a:t>
            </a:r>
            <a:r>
              <a:rPr lang="hr-HR" dirty="0" smtClean="0"/>
              <a:t>__________________</a:t>
            </a:r>
            <a:r>
              <a:rPr lang="en-US" dirty="0" smtClean="0"/>
              <a:t> </a:t>
            </a:r>
            <a:r>
              <a:rPr lang="en-US" dirty="0"/>
              <a:t>service. The course is meant for sharpening the idea on civil service and the knowledge in handling public offices. Master of Public Administration is a </a:t>
            </a:r>
            <a:r>
              <a:rPr lang="hr-HR" dirty="0" smtClean="0"/>
              <a:t>______________</a:t>
            </a:r>
            <a:r>
              <a:rPr lang="en-US" dirty="0" smtClean="0"/>
              <a:t> </a:t>
            </a:r>
            <a:r>
              <a:rPr lang="en-US" dirty="0"/>
              <a:t>to help leaders and administrators acquire quality </a:t>
            </a:r>
            <a:r>
              <a:rPr lang="hr-HR" dirty="0" smtClean="0"/>
              <a:t>_______________</a:t>
            </a:r>
            <a:r>
              <a:rPr lang="en-US" dirty="0" smtClean="0"/>
              <a:t>and </a:t>
            </a:r>
            <a:r>
              <a:rPr lang="en-US" dirty="0"/>
              <a:t>training in handling public administrative sectors and offices.</a:t>
            </a:r>
          </a:p>
        </p:txBody>
      </p:sp>
    </p:spTree>
    <p:extLst>
      <p:ext uri="{BB962C8B-B14F-4D97-AF65-F5344CB8AC3E}">
        <p14:creationId xmlns:p14="http://schemas.microsoft.com/office/powerpoint/2010/main" val="22080051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sr-Latn-RS" altLang="sr-Latn-RS" dirty="0">
                <a:solidFill>
                  <a:schemeClr val="tx1"/>
                </a:solidFill>
                <a:latin typeface="Calibri" panose="020F0502020204030204" pitchFamily="34" charset="0"/>
                <a:cs typeface="Calibri" panose="020F0502020204030204" pitchFamily="34" charset="0"/>
              </a:rPr>
              <a:t> </a:t>
            </a:r>
            <a:r>
              <a:rPr lang="sr-Latn-RS" altLang="sr-Latn-RS" dirty="0" smtClean="0">
                <a:solidFill>
                  <a:schemeClr val="tx1"/>
                </a:solidFill>
                <a:latin typeface="Calibri" panose="020F0502020204030204" pitchFamily="34" charset="0"/>
                <a:cs typeface="Calibri" panose="020F0502020204030204" pitchFamily="34" charset="0"/>
              </a:rPr>
              <a:t>Adhering, code, ethics, moral, professional, rules, state</a:t>
            </a:r>
            <a:endParaRPr lang="en-US" dirty="0"/>
          </a:p>
        </p:txBody>
      </p:sp>
      <p:sp>
        <p:nvSpPr>
          <p:cNvPr id="3" name="Content Placeholder 2"/>
          <p:cNvSpPr>
            <a:spLocks noGrp="1"/>
          </p:cNvSpPr>
          <p:nvPr>
            <p:ph idx="1"/>
          </p:nvPr>
        </p:nvSpPr>
        <p:spPr/>
        <p:txBody>
          <a:bodyPr/>
          <a:lstStyle/>
          <a:p>
            <a:r>
              <a:rPr lang="sr-Latn-RS" altLang="sr-Latn-RS" dirty="0">
                <a:solidFill>
                  <a:schemeClr val="tx1"/>
                </a:solidFill>
                <a:latin typeface="Calibri" panose="020F0502020204030204" pitchFamily="34" charset="0"/>
                <a:cs typeface="Calibri" panose="020F0502020204030204" pitchFamily="34" charset="0"/>
              </a:rPr>
              <a:t>Ethics are the </a:t>
            </a:r>
            <a:r>
              <a:rPr lang="sr-Latn-RS" altLang="sr-Latn-RS" dirty="0" smtClean="0">
                <a:solidFill>
                  <a:schemeClr val="tx1"/>
                </a:solidFill>
                <a:latin typeface="Calibri" panose="020F0502020204030204" pitchFamily="34" charset="0"/>
                <a:cs typeface="Calibri" panose="020F0502020204030204" pitchFamily="34" charset="0"/>
              </a:rPr>
              <a:t>____________that </a:t>
            </a:r>
            <a:r>
              <a:rPr lang="sr-Latn-RS" altLang="sr-Latn-RS" dirty="0">
                <a:solidFill>
                  <a:schemeClr val="tx1"/>
                </a:solidFill>
                <a:latin typeface="Calibri" panose="020F0502020204030204" pitchFamily="34" charset="0"/>
                <a:cs typeface="Calibri" panose="020F0502020204030204" pitchFamily="34" charset="0"/>
              </a:rPr>
              <a:t>define </a:t>
            </a:r>
            <a:r>
              <a:rPr lang="sr-Latn-RS" altLang="sr-Latn-RS" dirty="0" smtClean="0">
                <a:solidFill>
                  <a:schemeClr val="tx1"/>
                </a:solidFill>
                <a:latin typeface="Calibri" panose="020F0502020204030204" pitchFamily="34" charset="0"/>
                <a:cs typeface="Calibri" panose="020F0502020204030204" pitchFamily="34" charset="0"/>
              </a:rPr>
              <a:t>________conduct </a:t>
            </a:r>
            <a:r>
              <a:rPr lang="sr-Latn-RS" altLang="sr-Latn-RS" dirty="0">
                <a:solidFill>
                  <a:schemeClr val="tx1"/>
                </a:solidFill>
                <a:latin typeface="Calibri" panose="020F0502020204030204" pitchFamily="34" charset="0"/>
                <a:cs typeface="Calibri" panose="020F0502020204030204" pitchFamily="34" charset="0"/>
              </a:rPr>
              <a:t>according to the ideology of a specific group. Moreover, </a:t>
            </a:r>
            <a:r>
              <a:rPr lang="sr-Latn-RS" altLang="sr-Latn-RS" dirty="0" smtClean="0">
                <a:solidFill>
                  <a:schemeClr val="tx1"/>
                </a:solidFill>
                <a:latin typeface="Calibri" panose="020F0502020204030204" pitchFamily="34" charset="0"/>
                <a:cs typeface="Calibri" panose="020F0502020204030204" pitchFamily="34" charset="0"/>
              </a:rPr>
              <a:t>___________in </a:t>
            </a:r>
            <a:r>
              <a:rPr lang="sr-Latn-RS" altLang="sr-Latn-RS" dirty="0">
                <a:solidFill>
                  <a:schemeClr val="tx1"/>
                </a:solidFill>
                <a:latin typeface="Calibri" panose="020F0502020204030204" pitchFamily="34" charset="0"/>
                <a:cs typeface="Calibri" panose="020F0502020204030204" pitchFamily="34" charset="0"/>
              </a:rPr>
              <a:t>public administration </a:t>
            </a:r>
            <a:r>
              <a:rPr lang="sr-Latn-RS" altLang="sr-Latn-RS" dirty="0" smtClean="0">
                <a:solidFill>
                  <a:schemeClr val="tx1"/>
                </a:solidFill>
                <a:latin typeface="Calibri" panose="020F0502020204030204" pitchFamily="34" charset="0"/>
                <a:cs typeface="Calibri" panose="020F0502020204030204" pitchFamily="34" charset="0"/>
              </a:rPr>
              <a:t>is </a:t>
            </a:r>
            <a:r>
              <a:rPr lang="sr-Latn-RS" altLang="sr-Latn-RS" dirty="0">
                <a:solidFill>
                  <a:schemeClr val="tx1"/>
                </a:solidFill>
                <a:latin typeface="Calibri" panose="020F0502020204030204" pitchFamily="34" charset="0"/>
                <a:cs typeface="Calibri" panose="020F0502020204030204" pitchFamily="34" charset="0"/>
              </a:rPr>
              <a:t>important for good </a:t>
            </a:r>
            <a:r>
              <a:rPr lang="sr-Latn-RS" altLang="sr-Latn-RS" dirty="0" smtClean="0">
                <a:solidFill>
                  <a:schemeClr val="tx1"/>
                </a:solidFill>
                <a:latin typeface="Calibri" panose="020F0502020204030204" pitchFamily="34" charset="0"/>
                <a:cs typeface="Calibri" panose="020F0502020204030204" pitchFamily="34" charset="0"/>
              </a:rPr>
              <a:t>_____________conduct </a:t>
            </a:r>
            <a:r>
              <a:rPr lang="sr-Latn-RS" altLang="sr-Latn-RS" dirty="0">
                <a:solidFill>
                  <a:schemeClr val="tx1"/>
                </a:solidFill>
                <a:latin typeface="Calibri" panose="020F0502020204030204" pitchFamily="34" charset="0"/>
                <a:cs typeface="Calibri" panose="020F0502020204030204" pitchFamily="34" charset="0"/>
              </a:rPr>
              <a:t>based on the needs of a specific town, </a:t>
            </a:r>
            <a:r>
              <a:rPr lang="sr-Latn-RS" altLang="sr-Latn-RS" dirty="0" smtClean="0">
                <a:solidFill>
                  <a:schemeClr val="tx1"/>
                </a:solidFill>
                <a:latin typeface="Calibri" panose="020F0502020204030204" pitchFamily="34" charset="0"/>
                <a:cs typeface="Calibri" panose="020F0502020204030204" pitchFamily="34" charset="0"/>
              </a:rPr>
              <a:t>_________or </a:t>
            </a:r>
            <a:r>
              <a:rPr lang="sr-Latn-RS" altLang="sr-Latn-RS" dirty="0">
                <a:solidFill>
                  <a:schemeClr val="tx1"/>
                </a:solidFill>
                <a:latin typeface="Calibri" panose="020F0502020204030204" pitchFamily="34" charset="0"/>
                <a:cs typeface="Calibri" panose="020F0502020204030204" pitchFamily="34" charset="0"/>
              </a:rPr>
              <a:t>country. </a:t>
            </a:r>
            <a:r>
              <a:rPr lang="sr-Latn-RS" altLang="sr-Latn-RS" dirty="0" smtClean="0">
                <a:solidFill>
                  <a:schemeClr val="tx1"/>
                </a:solidFill>
                <a:latin typeface="Calibri" panose="020F0502020204030204" pitchFamily="34" charset="0"/>
                <a:cs typeface="Calibri" panose="020F0502020204030204" pitchFamily="34" charset="0"/>
              </a:rPr>
              <a:t>_____________to </a:t>
            </a:r>
            <a:r>
              <a:rPr lang="sr-Latn-RS" altLang="sr-Latn-RS" dirty="0">
                <a:solidFill>
                  <a:schemeClr val="tx1"/>
                </a:solidFill>
                <a:latin typeface="Calibri" panose="020F0502020204030204" pitchFamily="34" charset="0"/>
                <a:cs typeface="Calibri" panose="020F0502020204030204" pitchFamily="34" charset="0"/>
              </a:rPr>
              <a:t>a </a:t>
            </a:r>
            <a:r>
              <a:rPr lang="sr-Latn-RS" altLang="sr-Latn-RS" dirty="0" smtClean="0">
                <a:solidFill>
                  <a:schemeClr val="tx1"/>
                </a:solidFill>
                <a:latin typeface="Calibri" panose="020F0502020204030204" pitchFamily="34" charset="0"/>
                <a:cs typeface="Calibri" panose="020F0502020204030204" pitchFamily="34" charset="0"/>
              </a:rPr>
              <a:t>___________of</a:t>
            </a:r>
            <a:r>
              <a:rPr lang="sr-Latn-RS" altLang="sr-Latn-RS" sz="2400" dirty="0" smtClean="0">
                <a:solidFill>
                  <a:schemeClr val="tx1"/>
                </a:solidFill>
                <a:latin typeface="Calibri" panose="020F0502020204030204" pitchFamily="34" charset="0"/>
                <a:cs typeface="Calibri" panose="020F0502020204030204" pitchFamily="34" charset="0"/>
              </a:rPr>
              <a:t> </a:t>
            </a:r>
            <a:r>
              <a:rPr lang="sr-Latn-RS" altLang="sr-Latn-RS" dirty="0">
                <a:solidFill>
                  <a:schemeClr val="tx1"/>
                </a:solidFill>
                <a:latin typeface="Calibri" panose="020F0502020204030204" pitchFamily="34" charset="0"/>
                <a:cs typeface="Calibri" panose="020F0502020204030204" pitchFamily="34" charset="0"/>
              </a:rPr>
              <a:t>ethics can work within such parameters.</a:t>
            </a:r>
          </a:p>
          <a:p>
            <a:endParaRPr lang="en-US" dirty="0"/>
          </a:p>
        </p:txBody>
      </p:sp>
    </p:spTree>
    <p:extLst>
      <p:ext uri="{BB962C8B-B14F-4D97-AF65-F5344CB8AC3E}">
        <p14:creationId xmlns:p14="http://schemas.microsoft.com/office/powerpoint/2010/main" val="34490547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sr-Latn-RS" altLang="sr-Latn-RS" dirty="0">
                <a:solidFill>
                  <a:schemeClr val="tx1"/>
                </a:solidFill>
                <a:latin typeface="Roboto Slab"/>
              </a:rPr>
              <a:t>Ethics are the rules that define moral conduct according to the ideology of a specific group. Moreover, ethics in public administration are important for good business conduct based on the needs of a specific town, state or country. Adhering to a code of</a:t>
            </a:r>
            <a:r>
              <a:rPr lang="sr-Latn-RS" altLang="sr-Latn-RS" sz="2400" dirty="0">
                <a:solidFill>
                  <a:schemeClr val="tx1"/>
                </a:solidFill>
                <a:latin typeface="Roboto Slab"/>
              </a:rPr>
              <a:t> </a:t>
            </a:r>
            <a:r>
              <a:rPr lang="sr-Latn-RS" altLang="sr-Latn-RS" dirty="0">
                <a:solidFill>
                  <a:schemeClr val="tx1"/>
                </a:solidFill>
                <a:latin typeface="Roboto Slab"/>
              </a:rPr>
              <a:t>ethics can work within such parameters</a:t>
            </a:r>
            <a:r>
              <a:rPr lang="sr-Latn-RS" altLang="sr-Latn-RS" b="1" dirty="0">
                <a:solidFill>
                  <a:srgbClr val="909090"/>
                </a:solidFill>
                <a:latin typeface="Roboto Slab"/>
              </a:rPr>
              <a:t>.</a:t>
            </a:r>
          </a:p>
          <a:p>
            <a:endParaRPr lang="en-US" dirty="0"/>
          </a:p>
        </p:txBody>
      </p:sp>
    </p:spTree>
    <p:extLst>
      <p:ext uri="{BB962C8B-B14F-4D97-AF65-F5344CB8AC3E}">
        <p14:creationId xmlns:p14="http://schemas.microsoft.com/office/powerpoint/2010/main" val="738783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sr-Latn-RS" altLang="sr-Latn-RS" sz="4000" dirty="0" smtClean="0">
                <a:solidFill>
                  <a:schemeClr val="tx1"/>
                </a:solidFill>
                <a:latin typeface="Calibri" panose="020F0502020204030204" pitchFamily="34" charset="0"/>
                <a:cs typeface="Calibri" panose="020F0502020204030204" pitchFamily="34" charset="0"/>
              </a:rPr>
              <a:t>administration, </a:t>
            </a:r>
            <a:r>
              <a:rPr lang="sr-Latn-RS" altLang="sr-Latn-RS" sz="4000" dirty="0" smtClean="0">
                <a:solidFill>
                  <a:schemeClr val="tx1"/>
                </a:solidFill>
                <a:latin typeface="Franklin Gothic Book" panose="020B0503020102020204" pitchFamily="34" charset="0"/>
              </a:rPr>
              <a:t>accountability, </a:t>
            </a:r>
            <a:r>
              <a:rPr lang="sr-Latn-RS" altLang="sr-Latn-RS" sz="4000" dirty="0" smtClean="0">
                <a:solidFill>
                  <a:schemeClr val="tx1"/>
                </a:solidFill>
                <a:latin typeface="Calibri" panose="020F0502020204030204" pitchFamily="34" charset="0"/>
                <a:cs typeface="Calibri" panose="020F0502020204030204" pitchFamily="34" charset="0"/>
              </a:rPr>
              <a:t>code, fair, integrity, public, trust</a:t>
            </a:r>
            <a:endParaRPr lang="en-US" sz="4000" dirty="0">
              <a:solidFill>
                <a:schemeClr val="tx1"/>
              </a:solidFill>
              <a:latin typeface="Franklin Gothic Book" panose="020B0503020102020204" pitchFamily="34" charset="0"/>
            </a:endParaRPr>
          </a:p>
        </p:txBody>
      </p:sp>
      <p:sp>
        <p:nvSpPr>
          <p:cNvPr id="3" name="Content Placeholder 2"/>
          <p:cNvSpPr>
            <a:spLocks noGrp="1"/>
          </p:cNvSpPr>
          <p:nvPr>
            <p:ph idx="1"/>
          </p:nvPr>
        </p:nvSpPr>
        <p:spPr/>
        <p:txBody>
          <a:bodyPr/>
          <a:lstStyle/>
          <a:p>
            <a:r>
              <a:rPr lang="sr-Latn-RS" altLang="sr-Latn-RS" dirty="0">
                <a:solidFill>
                  <a:schemeClr val="tx1"/>
                </a:solidFill>
                <a:latin typeface="Calibri" panose="020F0502020204030204" pitchFamily="34" charset="0"/>
                <a:cs typeface="Calibri" panose="020F0502020204030204" pitchFamily="34" charset="0"/>
              </a:rPr>
              <a:t>Ethics provide </a:t>
            </a:r>
            <a:r>
              <a:rPr lang="sr-Latn-RS" altLang="sr-Latn-RS" dirty="0" smtClean="0">
                <a:solidFill>
                  <a:schemeClr val="tx1"/>
                </a:solidFill>
                <a:latin typeface="Calibri" panose="020F0502020204030204" pitchFamily="34" charset="0"/>
                <a:cs typeface="Calibri" panose="020F0502020204030204" pitchFamily="34" charset="0"/>
              </a:rPr>
              <a:t>_____________ </a:t>
            </a:r>
            <a:r>
              <a:rPr lang="sr-Latn-RS" altLang="sr-Latn-RS" dirty="0">
                <a:solidFill>
                  <a:schemeClr val="tx1"/>
                </a:solidFill>
                <a:latin typeface="Calibri" panose="020F0502020204030204" pitchFamily="34" charset="0"/>
                <a:cs typeface="Calibri" panose="020F0502020204030204" pitchFamily="34" charset="0"/>
              </a:rPr>
              <a:t>between the public and </a:t>
            </a:r>
            <a:r>
              <a:rPr lang="sr-Latn-RS" altLang="sr-Latn-RS" dirty="0" smtClean="0">
                <a:solidFill>
                  <a:schemeClr val="tx1"/>
                </a:solidFill>
                <a:latin typeface="Calibri" panose="020F0502020204030204" pitchFamily="34" charset="0"/>
                <a:cs typeface="Calibri" panose="020F0502020204030204" pitchFamily="34" charset="0"/>
              </a:rPr>
              <a:t>the ___________. </a:t>
            </a:r>
            <a:r>
              <a:rPr lang="sr-Latn-RS" altLang="sr-Latn-RS" dirty="0">
                <a:solidFill>
                  <a:schemeClr val="tx1"/>
                </a:solidFill>
                <a:latin typeface="Calibri" panose="020F0502020204030204" pitchFamily="34" charset="0"/>
                <a:cs typeface="Calibri" panose="020F0502020204030204" pitchFamily="34" charset="0"/>
              </a:rPr>
              <a:t>Adhering to a </a:t>
            </a:r>
            <a:r>
              <a:rPr lang="sr-Latn-RS" altLang="sr-Latn-RS" dirty="0" smtClean="0">
                <a:solidFill>
                  <a:schemeClr val="tx1"/>
                </a:solidFill>
                <a:latin typeface="Calibri" panose="020F0502020204030204" pitchFamily="34" charset="0"/>
                <a:cs typeface="Calibri" panose="020F0502020204030204" pitchFamily="34" charset="0"/>
              </a:rPr>
              <a:t>____________of </a:t>
            </a:r>
            <a:r>
              <a:rPr lang="sr-Latn-RS" altLang="sr-Latn-RS" dirty="0">
                <a:solidFill>
                  <a:schemeClr val="tx1"/>
                </a:solidFill>
                <a:latin typeface="Calibri" panose="020F0502020204030204" pitchFamily="34" charset="0"/>
                <a:cs typeface="Calibri" panose="020F0502020204030204" pitchFamily="34" charset="0"/>
              </a:rPr>
              <a:t>ethics ensures that the public receives what it needs in </a:t>
            </a:r>
            <a:r>
              <a:rPr lang="sr-Latn-RS" altLang="sr-Latn-RS" dirty="0" smtClean="0">
                <a:solidFill>
                  <a:schemeClr val="tx1"/>
                </a:solidFill>
                <a:latin typeface="Calibri" panose="020F0502020204030204" pitchFamily="34" charset="0"/>
                <a:cs typeface="Calibri" panose="020F0502020204030204" pitchFamily="34" charset="0"/>
              </a:rPr>
              <a:t>a __________ manner</a:t>
            </a:r>
            <a:r>
              <a:rPr lang="sr-Latn-RS" altLang="sr-Latn-RS" dirty="0">
                <a:solidFill>
                  <a:schemeClr val="tx1"/>
                </a:solidFill>
                <a:latin typeface="Calibri" panose="020F0502020204030204" pitchFamily="34" charset="0"/>
                <a:cs typeface="Calibri" panose="020F0502020204030204" pitchFamily="34" charset="0"/>
              </a:rPr>
              <a:t>. It also gives the administration guidelines </a:t>
            </a:r>
            <a:r>
              <a:rPr lang="sr-Latn-RS" altLang="sr-Latn-RS" dirty="0" smtClean="0">
                <a:solidFill>
                  <a:schemeClr val="tx1"/>
                </a:solidFill>
                <a:latin typeface="Calibri" panose="020F0502020204030204" pitchFamily="34" charset="0"/>
                <a:cs typeface="Calibri" panose="020F0502020204030204" pitchFamily="34" charset="0"/>
              </a:rPr>
              <a:t>for ___________ in </a:t>
            </a:r>
            <a:r>
              <a:rPr lang="sr-Latn-RS" altLang="sr-Latn-RS" dirty="0">
                <a:solidFill>
                  <a:schemeClr val="tx1"/>
                </a:solidFill>
                <a:latin typeface="Calibri" panose="020F0502020204030204" pitchFamily="34" charset="0"/>
                <a:cs typeface="Calibri" panose="020F0502020204030204" pitchFamily="34" charset="0"/>
              </a:rPr>
              <a:t>their operations. That integrity, in turn, helps foster the </a:t>
            </a:r>
            <a:r>
              <a:rPr lang="sr-Latn-RS" altLang="sr-Latn-RS" dirty="0" smtClean="0">
                <a:solidFill>
                  <a:schemeClr val="tx1"/>
                </a:solidFill>
                <a:latin typeface="Calibri" panose="020F0502020204030204" pitchFamily="34" charset="0"/>
                <a:cs typeface="Calibri" panose="020F0502020204030204" pitchFamily="34" charset="0"/>
              </a:rPr>
              <a:t>_________of </a:t>
            </a:r>
            <a:r>
              <a:rPr lang="sr-Latn-RS" altLang="sr-Latn-RS" dirty="0">
                <a:solidFill>
                  <a:schemeClr val="tx1"/>
                </a:solidFill>
                <a:latin typeface="Calibri" panose="020F0502020204030204" pitchFamily="34" charset="0"/>
                <a:cs typeface="Calibri" panose="020F0502020204030204" pitchFamily="34" charset="0"/>
              </a:rPr>
              <a:t>the community. By creating this atmosphere of trust, the administration helps </a:t>
            </a:r>
            <a:r>
              <a:rPr lang="sr-Latn-RS" altLang="sr-Latn-RS" dirty="0" smtClean="0">
                <a:solidFill>
                  <a:schemeClr val="tx1"/>
                </a:solidFill>
                <a:latin typeface="Calibri" panose="020F0502020204030204" pitchFamily="34" charset="0"/>
                <a:cs typeface="Calibri" panose="020F0502020204030204" pitchFamily="34" charset="0"/>
              </a:rPr>
              <a:t>the ____________ understand </a:t>
            </a:r>
            <a:r>
              <a:rPr lang="sr-Latn-RS" altLang="sr-Latn-RS" dirty="0">
                <a:solidFill>
                  <a:schemeClr val="tx1"/>
                </a:solidFill>
                <a:latin typeface="Calibri" panose="020F0502020204030204" pitchFamily="34" charset="0"/>
                <a:cs typeface="Calibri" panose="020F0502020204030204" pitchFamily="34" charset="0"/>
              </a:rPr>
              <a:t>that they are working with their best interests in mind</a:t>
            </a:r>
          </a:p>
          <a:p>
            <a:endParaRPr lang="en-US" dirty="0"/>
          </a:p>
        </p:txBody>
      </p:sp>
    </p:spTree>
    <p:extLst>
      <p:ext uri="{BB962C8B-B14F-4D97-AF65-F5344CB8AC3E}">
        <p14:creationId xmlns:p14="http://schemas.microsoft.com/office/powerpoint/2010/main" val="8957561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sr-Latn-RS" altLang="sr-Latn-RS" dirty="0">
                <a:solidFill>
                  <a:schemeClr val="tx1"/>
                </a:solidFill>
                <a:latin typeface="Roboto Slab"/>
              </a:rPr>
              <a:t>Ethics provide accountability between the public and the administration. Adhering to a code of ethics ensures that the public receives what it needs in a fair manner. It also gives the administration guidelines for integrity in their operations. That integrity, in turn, helps foster the trust of the community. By creating this atmosphere of trust, the administration helps the public understand that they are working with their best interests in mind</a:t>
            </a:r>
          </a:p>
          <a:p>
            <a:endParaRPr lang="en-US" dirty="0"/>
          </a:p>
        </p:txBody>
      </p:sp>
    </p:spTree>
    <p:extLst>
      <p:ext uri="{BB962C8B-B14F-4D97-AF65-F5344CB8AC3E}">
        <p14:creationId xmlns:p14="http://schemas.microsoft.com/office/powerpoint/2010/main" val="2341730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branch</a:t>
            </a:r>
            <a:r>
              <a:rPr lang="hr-HR" dirty="0" smtClean="0"/>
              <a:t> </a:t>
            </a:r>
            <a:r>
              <a:rPr lang="hr-HR" dirty="0" err="1" smtClean="0"/>
              <a:t>of</a:t>
            </a:r>
            <a:r>
              <a:rPr lang="hr-HR" dirty="0" smtClean="0"/>
              <a:t> </a:t>
            </a:r>
            <a:r>
              <a:rPr lang="hr-HR" dirty="0" err="1" smtClean="0"/>
              <a:t>philosophy</a:t>
            </a:r>
            <a:r>
              <a:rPr lang="hr-HR" dirty="0" smtClean="0"/>
              <a:t> </a:t>
            </a:r>
            <a:r>
              <a:rPr lang="hr-HR" dirty="0" err="1" smtClean="0"/>
              <a:t>which</a:t>
            </a:r>
            <a:r>
              <a:rPr lang="hr-HR" dirty="0" smtClean="0"/>
              <a:t> </a:t>
            </a:r>
            <a:r>
              <a:rPr lang="hr-HR" dirty="0" err="1" smtClean="0"/>
              <a:t>seeks</a:t>
            </a:r>
            <a:r>
              <a:rPr lang="hr-HR" dirty="0" smtClean="0"/>
              <a:t> to </a:t>
            </a:r>
            <a:r>
              <a:rPr lang="hr-HR" dirty="0" err="1" smtClean="0"/>
              <a:t>address</a:t>
            </a:r>
            <a:r>
              <a:rPr lang="hr-HR" dirty="0" smtClean="0"/>
              <a:t> </a:t>
            </a:r>
            <a:r>
              <a:rPr lang="hr-HR" dirty="0" err="1" smtClean="0"/>
              <a:t>questions</a:t>
            </a:r>
            <a:r>
              <a:rPr lang="hr-HR" dirty="0" smtClean="0"/>
              <a:t> </a:t>
            </a:r>
            <a:r>
              <a:rPr lang="hr-HR" dirty="0" err="1" smtClean="0"/>
              <a:t>about</a:t>
            </a:r>
            <a:r>
              <a:rPr lang="hr-HR" dirty="0" smtClean="0"/>
              <a:t> </a:t>
            </a:r>
            <a:r>
              <a:rPr lang="hr-HR" dirty="0" err="1" smtClean="0"/>
              <a:t>morality</a:t>
            </a:r>
            <a:endParaRPr lang="hr-HR" dirty="0" smtClean="0"/>
          </a:p>
          <a:p>
            <a:r>
              <a:rPr lang="hr-HR" dirty="0" err="1" smtClean="0"/>
              <a:t>Ethics</a:t>
            </a:r>
            <a:endParaRPr lang="hr-HR" dirty="0" smtClean="0"/>
          </a:p>
          <a:p>
            <a:r>
              <a:rPr lang="hr-HR" dirty="0" smtClean="0"/>
              <a:t>A civil </a:t>
            </a:r>
            <a:r>
              <a:rPr lang="hr-HR" dirty="0" err="1" smtClean="0"/>
              <a:t>servant’s</a:t>
            </a:r>
            <a:r>
              <a:rPr lang="hr-HR" dirty="0" smtClean="0"/>
              <a:t> </a:t>
            </a:r>
            <a:r>
              <a:rPr lang="hr-HR" dirty="0" err="1" smtClean="0"/>
              <a:t>sense</a:t>
            </a:r>
            <a:r>
              <a:rPr lang="hr-HR" dirty="0" smtClean="0"/>
              <a:t> </a:t>
            </a:r>
            <a:r>
              <a:rPr lang="hr-HR" dirty="0" err="1" smtClean="0"/>
              <a:t>of</a:t>
            </a:r>
            <a:r>
              <a:rPr lang="hr-HR" dirty="0" smtClean="0"/>
              <a:t> </a:t>
            </a:r>
            <a:r>
              <a:rPr lang="hr-HR" dirty="0" err="1" smtClean="0"/>
              <a:t>duty</a:t>
            </a:r>
            <a:r>
              <a:rPr lang="hr-HR" dirty="0" smtClean="0"/>
              <a:t> to </a:t>
            </a:r>
            <a:r>
              <a:rPr lang="hr-HR" dirty="0" err="1" smtClean="0"/>
              <a:t>serve</a:t>
            </a:r>
            <a:endParaRPr lang="hr-HR" dirty="0" smtClean="0"/>
          </a:p>
          <a:p>
            <a:r>
              <a:rPr lang="hr-HR" dirty="0" err="1" smtClean="0"/>
              <a:t>Public</a:t>
            </a:r>
            <a:r>
              <a:rPr lang="hr-HR" dirty="0" smtClean="0"/>
              <a:t> </a:t>
            </a:r>
            <a:r>
              <a:rPr lang="hr-HR" dirty="0" err="1" smtClean="0"/>
              <a:t>service</a:t>
            </a:r>
            <a:r>
              <a:rPr lang="hr-HR" dirty="0" smtClean="0"/>
              <a:t> </a:t>
            </a:r>
            <a:r>
              <a:rPr lang="hr-HR" dirty="0" err="1" smtClean="0"/>
              <a:t>motivation</a:t>
            </a:r>
            <a:endParaRPr lang="hr-HR" dirty="0" smtClean="0"/>
          </a:p>
          <a:p>
            <a:r>
              <a:rPr lang="hr-HR" dirty="0"/>
              <a:t>T</a:t>
            </a:r>
            <a:r>
              <a:rPr lang="en-US" dirty="0" smtClean="0"/>
              <a:t>he </a:t>
            </a:r>
            <a:r>
              <a:rPr lang="en-US" dirty="0"/>
              <a:t>state or quality of being dedicated to a cause, activity, </a:t>
            </a:r>
            <a:r>
              <a:rPr lang="en-US" dirty="0" err="1" smtClean="0"/>
              <a:t>etc</a:t>
            </a:r>
            <a:endParaRPr lang="hr-HR" dirty="0" smtClean="0"/>
          </a:p>
          <a:p>
            <a:r>
              <a:rPr lang="hr-HR" dirty="0" err="1" smtClean="0"/>
              <a:t>Commitment</a:t>
            </a:r>
            <a:endParaRPr lang="hr-HR" dirty="0" smtClean="0"/>
          </a:p>
          <a:p>
            <a:r>
              <a:rPr lang="hr-HR" dirty="0"/>
              <a:t>R</a:t>
            </a:r>
            <a:r>
              <a:rPr lang="en-US" dirty="0" err="1" smtClean="0"/>
              <a:t>equired</a:t>
            </a:r>
            <a:r>
              <a:rPr lang="en-US" dirty="0" smtClean="0"/>
              <a:t> </a:t>
            </a:r>
            <a:r>
              <a:rPr lang="en-US" dirty="0"/>
              <a:t>or expected to justify actions or decisions; </a:t>
            </a:r>
            <a:r>
              <a:rPr lang="en-US" dirty="0" smtClean="0"/>
              <a:t>responsible</a:t>
            </a:r>
            <a:endParaRPr lang="hr-HR" dirty="0" smtClean="0"/>
          </a:p>
          <a:p>
            <a:r>
              <a:rPr lang="hr-HR" dirty="0" err="1" smtClean="0"/>
              <a:t>accountable</a:t>
            </a:r>
            <a:endParaRPr lang="en-US" dirty="0"/>
          </a:p>
          <a:p>
            <a:endParaRPr lang="en-US" dirty="0"/>
          </a:p>
          <a:p>
            <a:endParaRPr lang="en-US" dirty="0"/>
          </a:p>
        </p:txBody>
      </p:sp>
    </p:spTree>
    <p:extLst>
      <p:ext uri="{BB962C8B-B14F-4D97-AF65-F5344CB8AC3E}">
        <p14:creationId xmlns:p14="http://schemas.microsoft.com/office/powerpoint/2010/main" val="202413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written set of guidelines issued by </a:t>
            </a:r>
            <a:r>
              <a:rPr lang="en-US" dirty="0" smtClean="0"/>
              <a:t>an</a:t>
            </a:r>
            <a:r>
              <a:rPr lang="hr-HR" dirty="0" smtClean="0"/>
              <a:t> </a:t>
            </a:r>
            <a:r>
              <a:rPr lang="hr-HR" dirty="0" err="1" smtClean="0"/>
              <a:t>organization</a:t>
            </a:r>
            <a:r>
              <a:rPr lang="en-US" dirty="0" smtClean="0"/>
              <a:t> </a:t>
            </a:r>
            <a:r>
              <a:rPr lang="en-US" dirty="0"/>
              <a:t>to its workers </a:t>
            </a:r>
            <a:r>
              <a:rPr lang="en-US" dirty="0" smtClean="0"/>
              <a:t>and</a:t>
            </a:r>
            <a:r>
              <a:rPr lang="hr-HR" dirty="0" smtClean="0"/>
              <a:t> management</a:t>
            </a:r>
            <a:r>
              <a:rPr lang="en-US" dirty="0" smtClean="0"/>
              <a:t> to </a:t>
            </a:r>
            <a:r>
              <a:rPr lang="en-US" dirty="0"/>
              <a:t>help </a:t>
            </a:r>
            <a:r>
              <a:rPr lang="en-US" dirty="0" smtClean="0"/>
              <a:t>them</a:t>
            </a:r>
            <a:r>
              <a:rPr lang="hr-HR" dirty="0" smtClean="0"/>
              <a:t> </a:t>
            </a:r>
            <a:r>
              <a:rPr lang="hr-HR" dirty="0" err="1" smtClean="0"/>
              <a:t>conduct</a:t>
            </a:r>
            <a:r>
              <a:rPr lang="en-US" dirty="0" smtClean="0"/>
              <a:t> their </a:t>
            </a:r>
            <a:r>
              <a:rPr lang="en-US" dirty="0"/>
              <a:t>actions in accordance with </a:t>
            </a:r>
            <a:r>
              <a:rPr lang="en-US" dirty="0" smtClean="0"/>
              <a:t>its</a:t>
            </a:r>
            <a:r>
              <a:rPr lang="hr-HR" dirty="0" smtClean="0"/>
              <a:t> </a:t>
            </a:r>
            <a:r>
              <a:rPr lang="hr-HR" dirty="0" err="1" smtClean="0"/>
              <a:t>primary</a:t>
            </a:r>
            <a:r>
              <a:rPr lang="hr-HR" dirty="0" smtClean="0"/>
              <a:t> </a:t>
            </a:r>
            <a:r>
              <a:rPr lang="hr-HR" dirty="0" err="1" smtClean="0"/>
              <a:t>values</a:t>
            </a:r>
            <a:r>
              <a:rPr lang="hr-HR" dirty="0" smtClean="0"/>
              <a:t> </a:t>
            </a:r>
            <a:r>
              <a:rPr lang="hr-HR" dirty="0" err="1" smtClean="0"/>
              <a:t>and</a:t>
            </a:r>
            <a:r>
              <a:rPr lang="hr-HR" dirty="0" smtClean="0"/>
              <a:t> </a:t>
            </a:r>
            <a:r>
              <a:rPr lang="hr-HR" dirty="0" err="1" smtClean="0"/>
              <a:t>ethical</a:t>
            </a:r>
            <a:r>
              <a:rPr lang="hr-HR" dirty="0" smtClean="0"/>
              <a:t> </a:t>
            </a:r>
            <a:r>
              <a:rPr lang="hr-HR" dirty="0" err="1" smtClean="0"/>
              <a:t>standards</a:t>
            </a:r>
            <a:r>
              <a:rPr lang="hr-HR" dirty="0" smtClean="0"/>
              <a:t> </a:t>
            </a:r>
            <a:r>
              <a:rPr lang="en-US" dirty="0" smtClean="0"/>
              <a:t> </a:t>
            </a:r>
            <a:endParaRPr lang="hr-HR" dirty="0" smtClean="0"/>
          </a:p>
          <a:p>
            <a:r>
              <a:rPr lang="hr-HR" dirty="0" err="1" smtClean="0"/>
              <a:t>Code</a:t>
            </a:r>
            <a:r>
              <a:rPr lang="hr-HR" dirty="0" smtClean="0"/>
              <a:t> </a:t>
            </a:r>
            <a:r>
              <a:rPr lang="hr-HR" dirty="0" err="1" smtClean="0"/>
              <a:t>of</a:t>
            </a:r>
            <a:r>
              <a:rPr lang="hr-HR" dirty="0" smtClean="0"/>
              <a:t> </a:t>
            </a:r>
            <a:r>
              <a:rPr lang="hr-HR" dirty="0" err="1" smtClean="0"/>
              <a:t>ethics</a:t>
            </a:r>
            <a:endParaRPr lang="hr-HR" dirty="0" smtClean="0"/>
          </a:p>
          <a:p>
            <a:r>
              <a:rPr lang="hr-HR" dirty="0"/>
              <a:t>T</a:t>
            </a:r>
            <a:r>
              <a:rPr lang="en-US" dirty="0" smtClean="0"/>
              <a:t>he </a:t>
            </a:r>
            <a:r>
              <a:rPr lang="en-US" dirty="0"/>
              <a:t>quality of being honest and having strong moral </a:t>
            </a:r>
            <a:r>
              <a:rPr lang="en-US" dirty="0" smtClean="0"/>
              <a:t>principles</a:t>
            </a:r>
            <a:endParaRPr lang="hr-HR" dirty="0" smtClean="0"/>
          </a:p>
          <a:p>
            <a:r>
              <a:rPr lang="hr-HR" dirty="0" err="1" smtClean="0"/>
              <a:t>Integrity</a:t>
            </a:r>
            <a:endParaRPr lang="hr-HR" dirty="0" smtClean="0"/>
          </a:p>
          <a:p>
            <a:r>
              <a:rPr lang="hr-HR" dirty="0" err="1" smtClean="0"/>
              <a:t>The</a:t>
            </a:r>
            <a:r>
              <a:rPr lang="hr-HR" dirty="0" smtClean="0"/>
              <a:t> </a:t>
            </a:r>
            <a:r>
              <a:rPr lang="hr-HR" dirty="0" err="1" smtClean="0"/>
              <a:t>quality</a:t>
            </a:r>
            <a:r>
              <a:rPr lang="hr-HR" dirty="0" smtClean="0"/>
              <a:t> </a:t>
            </a:r>
            <a:r>
              <a:rPr lang="hr-HR" dirty="0" err="1" smtClean="0"/>
              <a:t>of</a:t>
            </a:r>
            <a:r>
              <a:rPr lang="hr-HR" dirty="0" smtClean="0"/>
              <a:t> </a:t>
            </a:r>
            <a:r>
              <a:rPr lang="hr-HR" dirty="0" err="1" smtClean="0"/>
              <a:t>being</a:t>
            </a:r>
            <a:r>
              <a:rPr lang="hr-HR" dirty="0" smtClean="0"/>
              <a:t> </a:t>
            </a:r>
            <a:r>
              <a:rPr lang="hr-HR" dirty="0" err="1" smtClean="0"/>
              <a:t>open</a:t>
            </a:r>
            <a:r>
              <a:rPr lang="hr-HR" dirty="0" smtClean="0"/>
              <a:t> to </a:t>
            </a:r>
            <a:r>
              <a:rPr lang="hr-HR" dirty="0" err="1" smtClean="0"/>
              <a:t>public</a:t>
            </a:r>
            <a:r>
              <a:rPr lang="hr-HR" dirty="0" smtClean="0"/>
              <a:t> </a:t>
            </a:r>
            <a:r>
              <a:rPr lang="hr-HR" dirty="0" err="1" smtClean="0"/>
              <a:t>scrutiny</a:t>
            </a:r>
            <a:endParaRPr lang="hr-HR" dirty="0" smtClean="0"/>
          </a:p>
          <a:p>
            <a:r>
              <a:rPr lang="hr-HR" dirty="0" smtClean="0"/>
              <a:t>Transparency</a:t>
            </a:r>
          </a:p>
          <a:p>
            <a:r>
              <a:rPr lang="hr-HR" dirty="0"/>
              <a:t>F</a:t>
            </a:r>
            <a:r>
              <a:rPr lang="hr-HR" dirty="0" smtClean="0"/>
              <a:t>air </a:t>
            </a:r>
            <a:r>
              <a:rPr lang="hr-HR" dirty="0" err="1"/>
              <a:t>and</a:t>
            </a:r>
            <a:r>
              <a:rPr lang="hr-HR" dirty="0"/>
              <a:t> </a:t>
            </a:r>
            <a:r>
              <a:rPr lang="hr-HR" dirty="0" err="1"/>
              <a:t>impartial</a:t>
            </a:r>
            <a:endParaRPr lang="hr-HR" dirty="0"/>
          </a:p>
          <a:p>
            <a:r>
              <a:rPr lang="hr-HR" dirty="0" err="1" smtClean="0"/>
              <a:t>Equitable</a:t>
            </a:r>
            <a:r>
              <a:rPr lang="hr-HR" dirty="0" smtClean="0"/>
              <a:t> </a:t>
            </a:r>
          </a:p>
          <a:p>
            <a:endParaRPr lang="en-US" dirty="0"/>
          </a:p>
          <a:p>
            <a:endParaRPr lang="en-US" dirty="0"/>
          </a:p>
        </p:txBody>
      </p:sp>
    </p:spTree>
    <p:extLst>
      <p:ext uri="{BB962C8B-B14F-4D97-AF65-F5344CB8AC3E}">
        <p14:creationId xmlns:p14="http://schemas.microsoft.com/office/powerpoint/2010/main" val="256802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T</a:t>
            </a:r>
            <a:r>
              <a:rPr lang="en-US" dirty="0" smtClean="0"/>
              <a:t>he </a:t>
            </a:r>
            <a:r>
              <a:rPr lang="en-US" dirty="0"/>
              <a:t>basic principles and laws of a nation, state, or social group that determine the powers and duties of the government and guarantee certain rights to the people </a:t>
            </a:r>
            <a:endParaRPr lang="hr-HR" dirty="0"/>
          </a:p>
          <a:p>
            <a:r>
              <a:rPr lang="hr-HR" dirty="0" err="1" smtClean="0"/>
              <a:t>Constitution</a:t>
            </a:r>
            <a:endParaRPr lang="hr-HR" dirty="0" smtClean="0"/>
          </a:p>
          <a:p>
            <a:r>
              <a:rPr lang="en-US" dirty="0"/>
              <a:t> </a:t>
            </a:r>
            <a:r>
              <a:rPr lang="en-US" dirty="0" smtClean="0"/>
              <a:t> </a:t>
            </a:r>
            <a:r>
              <a:rPr lang="hr-HR" dirty="0" err="1" smtClean="0"/>
              <a:t>Answering</a:t>
            </a:r>
            <a:r>
              <a:rPr lang="hr-HR" dirty="0" smtClean="0"/>
              <a:t> </a:t>
            </a:r>
            <a:r>
              <a:rPr lang="en-US" dirty="0" smtClean="0"/>
              <a:t>readily </a:t>
            </a:r>
            <a:r>
              <a:rPr lang="en-US" dirty="0"/>
              <a:t>and sympathetically to appeals, efforts, </a:t>
            </a:r>
            <a:r>
              <a:rPr lang="en-US" dirty="0" smtClean="0"/>
              <a:t>influences</a:t>
            </a:r>
            <a:endParaRPr lang="hr-HR" dirty="0" smtClean="0"/>
          </a:p>
          <a:p>
            <a:r>
              <a:rPr lang="hr-HR" dirty="0" err="1" smtClean="0"/>
              <a:t>Responsive</a:t>
            </a:r>
            <a:endParaRPr lang="hr-HR" dirty="0" smtClean="0"/>
          </a:p>
          <a:p>
            <a:r>
              <a:rPr lang="hr-HR" dirty="0"/>
              <a:t>A</a:t>
            </a:r>
            <a:r>
              <a:rPr lang="en-US" dirty="0" err="1" smtClean="0"/>
              <a:t>ction</a:t>
            </a:r>
            <a:r>
              <a:rPr lang="en-US" dirty="0" smtClean="0"/>
              <a:t> </a:t>
            </a:r>
            <a:r>
              <a:rPr lang="en-US" dirty="0" err="1"/>
              <a:t>favouring</a:t>
            </a:r>
            <a:r>
              <a:rPr lang="en-US" dirty="0"/>
              <a:t> those who tend to suffer from discrimination; positive </a:t>
            </a:r>
            <a:r>
              <a:rPr lang="en-US" dirty="0" smtClean="0"/>
              <a:t>discrimination</a:t>
            </a:r>
            <a:endParaRPr lang="hr-HR" dirty="0" smtClean="0"/>
          </a:p>
          <a:p>
            <a:r>
              <a:rPr lang="hr-HR" dirty="0" err="1" smtClean="0"/>
              <a:t>Affirmative</a:t>
            </a:r>
            <a:r>
              <a:rPr lang="hr-HR" dirty="0" smtClean="0"/>
              <a:t> </a:t>
            </a:r>
            <a:r>
              <a:rPr lang="hr-HR" dirty="0" err="1" smtClean="0"/>
              <a:t>action</a:t>
            </a:r>
            <a:endParaRPr lang="en-US" dirty="0"/>
          </a:p>
          <a:p>
            <a:endParaRPr lang="en-US" dirty="0"/>
          </a:p>
        </p:txBody>
      </p:sp>
    </p:spTree>
    <p:extLst>
      <p:ext uri="{BB962C8B-B14F-4D97-AF65-F5344CB8AC3E}">
        <p14:creationId xmlns:p14="http://schemas.microsoft.com/office/powerpoint/2010/main" val="198448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Combine</a:t>
            </a:r>
            <a:r>
              <a:rPr lang="hr-HR" dirty="0" smtClean="0"/>
              <a:t> </a:t>
            </a:r>
            <a:r>
              <a:rPr lang="hr-HR" dirty="0" err="1" smtClean="0"/>
              <a:t>the</a:t>
            </a:r>
            <a:r>
              <a:rPr lang="hr-HR" dirty="0" smtClean="0"/>
              <a:t> </a:t>
            </a:r>
            <a:r>
              <a:rPr lang="hr-HR" dirty="0" err="1" smtClean="0"/>
              <a:t>verbs</a:t>
            </a:r>
            <a:r>
              <a:rPr lang="hr-HR" dirty="0" smtClean="0"/>
              <a:t> </a:t>
            </a:r>
            <a:r>
              <a:rPr lang="hr-HR" dirty="0" err="1" smtClean="0"/>
              <a:t>with</a:t>
            </a:r>
            <a:r>
              <a:rPr lang="hr-HR" dirty="0" smtClean="0"/>
              <a:t> </a:t>
            </a:r>
            <a:r>
              <a:rPr lang="hr-HR" dirty="0" err="1" smtClean="0"/>
              <a:t>the</a:t>
            </a:r>
            <a:r>
              <a:rPr lang="hr-HR" dirty="0" smtClean="0"/>
              <a:t> </a:t>
            </a:r>
            <a:r>
              <a:rPr lang="hr-HR" dirty="0" err="1" smtClean="0"/>
              <a:t>appropriate</a:t>
            </a:r>
            <a:r>
              <a:rPr lang="hr-HR" dirty="0" smtClean="0"/>
              <a:t> </a:t>
            </a:r>
            <a:r>
              <a:rPr lang="hr-HR" dirty="0" err="1" smtClean="0"/>
              <a:t>nouns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7650760"/>
              </p:ext>
            </p:extLst>
          </p:nvPr>
        </p:nvGraphicFramePr>
        <p:xfrm>
          <a:off x="1371600" y="2286000"/>
          <a:ext cx="9601200" cy="5191760"/>
        </p:xfrm>
        <a:graphic>
          <a:graphicData uri="http://schemas.openxmlformats.org/drawingml/2006/table">
            <a:tbl>
              <a:tblPr firstRow="1" bandRow="1">
                <a:tableStyleId>{5C22544A-7EE6-4342-B048-85BDC9FD1C3A}</a:tableStyleId>
              </a:tblPr>
              <a:tblGrid>
                <a:gridCol w="4800600"/>
                <a:gridCol w="4800600"/>
              </a:tblGrid>
              <a:tr h="370840">
                <a:tc>
                  <a:txBody>
                    <a:bodyPr/>
                    <a:lstStyle/>
                    <a:p>
                      <a:r>
                        <a:rPr lang="hr-HR" dirty="0" err="1" smtClean="0"/>
                        <a:t>verb</a:t>
                      </a:r>
                      <a:endParaRPr lang="en-US" dirty="0"/>
                    </a:p>
                  </a:txBody>
                  <a:tcPr/>
                </a:tc>
                <a:tc>
                  <a:txBody>
                    <a:bodyPr/>
                    <a:lstStyle/>
                    <a:p>
                      <a:r>
                        <a:rPr lang="hr-HR" dirty="0" err="1" smtClean="0"/>
                        <a:t>noun</a:t>
                      </a:r>
                      <a:endParaRPr lang="en-US" dirty="0"/>
                    </a:p>
                  </a:txBody>
                  <a:tcPr/>
                </a:tc>
              </a:tr>
              <a:tr h="370840">
                <a:tc>
                  <a:txBody>
                    <a:bodyPr/>
                    <a:lstStyle/>
                    <a:p>
                      <a:r>
                        <a:rPr lang="hr-HR" dirty="0" err="1" smtClean="0"/>
                        <a:t>create</a:t>
                      </a:r>
                      <a:endParaRPr lang="en-US" dirty="0"/>
                    </a:p>
                  </a:txBody>
                  <a:tcPr/>
                </a:tc>
                <a:tc>
                  <a:txBody>
                    <a:bodyPr/>
                    <a:lstStyle/>
                    <a:p>
                      <a:r>
                        <a:rPr lang="hr-HR" dirty="0" err="1" smtClean="0"/>
                        <a:t>information</a:t>
                      </a:r>
                      <a:endParaRPr lang="en-US" dirty="0"/>
                    </a:p>
                  </a:txBody>
                  <a:tcPr/>
                </a:tc>
              </a:tr>
              <a:tr h="370840">
                <a:tc>
                  <a:txBody>
                    <a:bodyPr/>
                    <a:lstStyle/>
                    <a:p>
                      <a:r>
                        <a:rPr lang="hr-HR" dirty="0" err="1" smtClean="0"/>
                        <a:t>enter</a:t>
                      </a:r>
                      <a:endParaRPr lang="en-US" dirty="0"/>
                    </a:p>
                  </a:txBody>
                  <a:tcPr/>
                </a:tc>
                <a:tc>
                  <a:txBody>
                    <a:bodyPr/>
                    <a:lstStyle/>
                    <a:p>
                      <a:r>
                        <a:rPr lang="hr-HR" dirty="0" err="1" smtClean="0"/>
                        <a:t>basis</a:t>
                      </a:r>
                      <a:endParaRPr lang="en-US" dirty="0"/>
                    </a:p>
                  </a:txBody>
                  <a:tcPr/>
                </a:tc>
              </a:tr>
              <a:tr h="370840">
                <a:tc>
                  <a:txBody>
                    <a:bodyPr/>
                    <a:lstStyle/>
                    <a:p>
                      <a:r>
                        <a:rPr lang="hr-HR" dirty="0" err="1" smtClean="0"/>
                        <a:t>observe</a:t>
                      </a:r>
                      <a:endParaRPr lang="en-US" dirty="0"/>
                    </a:p>
                  </a:txBody>
                  <a:tcPr/>
                </a:tc>
                <a:tc>
                  <a:txBody>
                    <a:bodyPr/>
                    <a:lstStyle/>
                    <a:p>
                      <a:r>
                        <a:rPr lang="hr-HR" dirty="0" err="1" smtClean="0"/>
                        <a:t>Code</a:t>
                      </a:r>
                      <a:r>
                        <a:rPr lang="hr-HR" dirty="0" smtClean="0"/>
                        <a:t> </a:t>
                      </a:r>
                      <a:r>
                        <a:rPr lang="hr-HR" dirty="0" err="1" smtClean="0"/>
                        <a:t>of</a:t>
                      </a:r>
                      <a:r>
                        <a:rPr lang="hr-HR" dirty="0" smtClean="0"/>
                        <a:t> </a:t>
                      </a:r>
                      <a:r>
                        <a:rPr lang="hr-HR" dirty="0" err="1" smtClean="0"/>
                        <a:t>ethics</a:t>
                      </a:r>
                      <a:endParaRPr lang="en-US" dirty="0"/>
                    </a:p>
                  </a:txBody>
                  <a:tcPr/>
                </a:tc>
              </a:tr>
              <a:tr h="370840">
                <a:tc>
                  <a:txBody>
                    <a:bodyPr/>
                    <a:lstStyle/>
                    <a:p>
                      <a:r>
                        <a:rPr lang="hr-HR" dirty="0" err="1" smtClean="0"/>
                        <a:t>Carry</a:t>
                      </a:r>
                      <a:r>
                        <a:rPr lang="hr-HR" dirty="0" smtClean="0"/>
                        <a:t> </a:t>
                      </a:r>
                      <a:r>
                        <a:rPr lang="hr-HR" dirty="0" err="1" smtClean="0"/>
                        <a:t>out</a:t>
                      </a:r>
                      <a:endParaRPr lang="en-US" dirty="0"/>
                    </a:p>
                  </a:txBody>
                  <a:tcPr/>
                </a:tc>
                <a:tc>
                  <a:txBody>
                    <a:bodyPr/>
                    <a:lstStyle/>
                    <a:p>
                      <a:r>
                        <a:rPr lang="hr-HR" dirty="0" err="1" smtClean="0"/>
                        <a:t>Public</a:t>
                      </a:r>
                      <a:r>
                        <a:rPr lang="hr-HR" dirty="0" smtClean="0"/>
                        <a:t> </a:t>
                      </a:r>
                      <a:r>
                        <a:rPr lang="hr-HR" dirty="0" err="1" smtClean="0"/>
                        <a:t>interest</a:t>
                      </a:r>
                      <a:endParaRPr lang="en-US" dirty="0"/>
                    </a:p>
                  </a:txBody>
                  <a:tcPr/>
                </a:tc>
              </a:tr>
              <a:tr h="370840">
                <a:tc>
                  <a:txBody>
                    <a:bodyPr/>
                    <a:lstStyle/>
                    <a:p>
                      <a:r>
                        <a:rPr lang="hr-HR" dirty="0" err="1" smtClean="0"/>
                        <a:t>enforce</a:t>
                      </a:r>
                      <a:endParaRPr lang="en-US" dirty="0"/>
                    </a:p>
                  </a:txBody>
                  <a:tcPr/>
                </a:tc>
                <a:tc>
                  <a:txBody>
                    <a:bodyPr/>
                    <a:lstStyle/>
                    <a:p>
                      <a:r>
                        <a:rPr lang="hr-HR" dirty="0" err="1" smtClean="0"/>
                        <a:t>Public</a:t>
                      </a:r>
                      <a:r>
                        <a:rPr lang="hr-HR" dirty="0" smtClean="0"/>
                        <a:t> </a:t>
                      </a:r>
                      <a:r>
                        <a:rPr lang="hr-HR" dirty="0" err="1" smtClean="0"/>
                        <a:t>service</a:t>
                      </a:r>
                      <a:endParaRPr lang="en-US" dirty="0"/>
                    </a:p>
                  </a:txBody>
                  <a:tcPr/>
                </a:tc>
              </a:tr>
              <a:tr h="370840">
                <a:tc>
                  <a:txBody>
                    <a:bodyPr/>
                    <a:lstStyle/>
                    <a:p>
                      <a:r>
                        <a:rPr lang="hr-HR" dirty="0" smtClean="0"/>
                        <a:t>provide</a:t>
                      </a:r>
                      <a:endParaRPr lang="en-US" dirty="0"/>
                    </a:p>
                  </a:txBody>
                  <a:tcPr/>
                </a:tc>
                <a:tc>
                  <a:txBody>
                    <a:bodyPr/>
                    <a:lstStyle/>
                    <a:p>
                      <a:r>
                        <a:rPr lang="hr-HR" dirty="0" err="1" smtClean="0"/>
                        <a:t>standards</a:t>
                      </a:r>
                      <a:endParaRPr lang="en-US" dirty="0"/>
                    </a:p>
                  </a:txBody>
                  <a:tcPr/>
                </a:tc>
              </a:tr>
              <a:tr h="370840">
                <a:tc>
                  <a:txBody>
                    <a:bodyPr/>
                    <a:lstStyle/>
                    <a:p>
                      <a:r>
                        <a:rPr lang="hr-HR" dirty="0" err="1" smtClean="0"/>
                        <a:t>serve</a:t>
                      </a:r>
                      <a:endParaRPr lang="en-US" dirty="0"/>
                    </a:p>
                  </a:txBody>
                  <a:tcPr/>
                </a:tc>
                <a:tc>
                  <a:txBody>
                    <a:bodyPr/>
                    <a:lstStyle/>
                    <a:p>
                      <a:r>
                        <a:rPr lang="hr-HR" dirty="0" err="1" smtClean="0"/>
                        <a:t>tasks</a:t>
                      </a:r>
                      <a:endParaRPr lang="en-US" dirty="0"/>
                    </a:p>
                  </a:txBody>
                  <a:tcPr/>
                </a:tc>
              </a:tr>
              <a:tr h="370840">
                <a:tc>
                  <a:txBody>
                    <a:bodyPr/>
                    <a:lstStyle/>
                    <a:p>
                      <a:r>
                        <a:rPr lang="hr-HR" dirty="0" err="1" smtClean="0"/>
                        <a:t>withold</a:t>
                      </a:r>
                      <a:endParaRPr lang="en-US" dirty="0"/>
                    </a:p>
                  </a:txBody>
                  <a:tcPr/>
                </a:tc>
                <a:tc>
                  <a:txBody>
                    <a:bodyPr/>
                    <a:lstStyle/>
                    <a:p>
                      <a:r>
                        <a:rPr lang="hr-HR" dirty="0" err="1" smtClean="0"/>
                        <a:t>Law</a:t>
                      </a:r>
                      <a:r>
                        <a:rPr lang="hr-HR" dirty="0" smtClean="0"/>
                        <a:t> (3x)</a:t>
                      </a:r>
                      <a:endParaRPr lang="en-US" dirty="0"/>
                    </a:p>
                  </a:txBody>
                  <a:tcPr/>
                </a:tc>
              </a:tr>
              <a:tr h="370840">
                <a:tc>
                  <a:txBody>
                    <a:bodyPr/>
                    <a:lstStyle/>
                    <a:p>
                      <a:r>
                        <a:rPr lang="hr-HR" dirty="0" err="1" smtClean="0"/>
                        <a:t>Adher</a:t>
                      </a:r>
                      <a:r>
                        <a:rPr lang="hr-HR" dirty="0" smtClean="0"/>
                        <a:t> to</a:t>
                      </a:r>
                      <a:endParaRPr lang="en-US" dirty="0"/>
                    </a:p>
                  </a:txBody>
                  <a:tcPr/>
                </a:tc>
                <a:tc>
                  <a:txBody>
                    <a:bodyPr/>
                    <a:lstStyle/>
                    <a:p>
                      <a:r>
                        <a:rPr lang="hr-HR" dirty="0" smtClean="0"/>
                        <a:t>trust</a:t>
                      </a:r>
                      <a:endParaRPr lang="en-US" dirty="0"/>
                    </a:p>
                  </a:txBody>
                  <a:tcPr/>
                </a:tc>
              </a:tr>
              <a:tr h="370840">
                <a:tc>
                  <a:txBody>
                    <a:bodyPr/>
                    <a:lstStyle/>
                    <a:p>
                      <a:r>
                        <a:rPr lang="hr-HR" dirty="0" err="1" smtClean="0"/>
                        <a:t>foster</a:t>
                      </a:r>
                      <a:endParaRPr lang="en-US" dirty="0"/>
                    </a:p>
                  </a:txBody>
                  <a:tcPr/>
                </a:tc>
                <a:tc>
                  <a:txBody>
                    <a:bodyPr/>
                    <a:lstStyle/>
                    <a:p>
                      <a:r>
                        <a:rPr lang="hr-HR" dirty="0" err="1" smtClean="0"/>
                        <a:t>confidence</a:t>
                      </a:r>
                      <a:endParaRPr lang="en-US" dirty="0"/>
                    </a:p>
                  </a:txBody>
                  <a:tcPr/>
                </a:tc>
              </a:tr>
              <a:tr h="370840">
                <a:tc>
                  <a:txBody>
                    <a:bodyPr/>
                    <a:lstStyle/>
                    <a:p>
                      <a:r>
                        <a:rPr lang="hr-HR" dirty="0" err="1" smtClean="0"/>
                        <a:t>respect</a:t>
                      </a:r>
                      <a:endParaRPr lang="en-US" dirty="0"/>
                    </a:p>
                  </a:txBody>
                  <a:tcPr/>
                </a:tc>
                <a:tc>
                  <a:txBody>
                    <a:bodyPr/>
                    <a:lstStyle/>
                    <a:p>
                      <a:r>
                        <a:rPr lang="hr-HR" dirty="0" err="1" smtClean="0"/>
                        <a:t>standards</a:t>
                      </a:r>
                      <a:endParaRPr lang="en-US" dirty="0"/>
                    </a:p>
                  </a:txBody>
                  <a:tcPr/>
                </a:tc>
              </a:tr>
              <a:tr h="370840">
                <a:tc>
                  <a:txBody>
                    <a:bodyPr/>
                    <a:lstStyle/>
                    <a:p>
                      <a:r>
                        <a:rPr lang="hr-HR" dirty="0" err="1" smtClean="0"/>
                        <a:t>inspire</a:t>
                      </a:r>
                      <a:endParaRPr lang="en-US" dirty="0"/>
                    </a:p>
                  </a:txBody>
                  <a:tcPr/>
                </a:tc>
                <a:tc>
                  <a:txBody>
                    <a:bodyPr/>
                    <a:lstStyle/>
                    <a:p>
                      <a:endParaRPr lang="en-US" dirty="0"/>
                    </a:p>
                  </a:txBody>
                  <a:tcPr/>
                </a:tc>
              </a:tr>
              <a:tr h="370840">
                <a:tc>
                  <a:txBody>
                    <a:bodyPr/>
                    <a:lstStyle/>
                    <a:p>
                      <a:r>
                        <a:rPr lang="hr-HR" dirty="0" err="1" smtClean="0"/>
                        <a:t>attain</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348744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Public administration ethics is rooted in duty in the sense that persons who seek positions in government or non-profit organizations (or who pursue educational programmes to prepare themselves for such positions) are commonly motivated by a sense of duty to serve, sometimes called the </a:t>
            </a:r>
            <a:r>
              <a:rPr lang="en-GB" b="1" i="1" dirty="0"/>
              <a:t>public service motivation</a:t>
            </a:r>
            <a:r>
              <a:rPr lang="en-GB" dirty="0"/>
              <a:t>. They wish to help others, to benefit society, or to serve the </a:t>
            </a:r>
            <a:r>
              <a:rPr lang="en-GB" b="1" dirty="0"/>
              <a:t>public interest</a:t>
            </a:r>
            <a:r>
              <a:rPr lang="en-GB" dirty="0"/>
              <a:t>. </a:t>
            </a:r>
            <a:endParaRPr lang="en-US" dirty="0"/>
          </a:p>
        </p:txBody>
      </p:sp>
    </p:spTree>
    <p:extLst>
      <p:ext uri="{BB962C8B-B14F-4D97-AF65-F5344CB8AC3E}">
        <p14:creationId xmlns:p14="http://schemas.microsoft.com/office/powerpoint/2010/main" val="4618959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Additionally, a </a:t>
            </a:r>
            <a:r>
              <a:rPr lang="en-GB" b="1" dirty="0"/>
              <a:t>code of ethics</a:t>
            </a:r>
            <a:r>
              <a:rPr lang="en-GB" dirty="0"/>
              <a:t> creates standards of professionalism that co-workers in the public sector can expect from each other — and the public can also expect the same from their leaders. With a strong code of ethics in public administration, leaders have the guidelines they need to carry out their tasks and inspire their employees to enforce laws in a professional and equitable manner.</a:t>
            </a:r>
            <a:endParaRPr lang="hr-HR" dirty="0"/>
          </a:p>
          <a:p>
            <a:endParaRPr lang="en-US" dirty="0"/>
          </a:p>
        </p:txBody>
      </p:sp>
    </p:spTree>
    <p:extLst>
      <p:ext uri="{BB962C8B-B14F-4D97-AF65-F5344CB8AC3E}">
        <p14:creationId xmlns:p14="http://schemas.microsoft.com/office/powerpoint/2010/main" val="3704878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Public </a:t>
            </a:r>
            <a:r>
              <a:rPr lang="en-US" b="1" dirty="0"/>
              <a:t>administration</a:t>
            </a:r>
            <a:r>
              <a:rPr lang="en-US" dirty="0"/>
              <a:t> is an administration approach focused on implementing the </a:t>
            </a:r>
            <a:r>
              <a:rPr lang="en-US" b="1" dirty="0"/>
              <a:t>policy</a:t>
            </a:r>
            <a:r>
              <a:rPr lang="en-US" dirty="0"/>
              <a:t> of the government. It is a </a:t>
            </a:r>
            <a:r>
              <a:rPr lang="en-US" b="1" dirty="0"/>
              <a:t>discipline</a:t>
            </a:r>
            <a:r>
              <a:rPr lang="en-US" dirty="0"/>
              <a:t> that is concerned with the study of how government policies are implemented and seeks to prepare all those seeking to take up public service offices such as </a:t>
            </a:r>
            <a:r>
              <a:rPr lang="en-US" b="1" dirty="0"/>
              <a:t>civil </a:t>
            </a:r>
            <a:r>
              <a:rPr lang="en-US" dirty="0"/>
              <a:t>servants. A Master of Public Administration is a postgraduate degree designed to enhance students’ understanding on the field of </a:t>
            </a:r>
            <a:r>
              <a:rPr lang="en-US" b="1" dirty="0"/>
              <a:t>public</a:t>
            </a:r>
            <a:r>
              <a:rPr lang="en-US" dirty="0"/>
              <a:t> service. The course is meant for sharpening the idea on civil service and the knowledge in handling public offices. Master of Public Administration is a degree to help leaders and administrators acquire quality </a:t>
            </a:r>
            <a:r>
              <a:rPr lang="en-US" b="1" dirty="0"/>
              <a:t>skills </a:t>
            </a:r>
            <a:r>
              <a:rPr lang="en-US" dirty="0"/>
              <a:t>and training in handling public administrative sectors and offices.</a:t>
            </a:r>
          </a:p>
        </p:txBody>
      </p:sp>
    </p:spTree>
    <p:extLst>
      <p:ext uri="{BB962C8B-B14F-4D97-AF65-F5344CB8AC3E}">
        <p14:creationId xmlns:p14="http://schemas.microsoft.com/office/powerpoint/2010/main" val="25059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9141" y="800100"/>
            <a:ext cx="9601200" cy="1485900"/>
          </a:xfrm>
        </p:spPr>
        <p:txBody>
          <a:bodyPr>
            <a:noAutofit/>
          </a:bodyPr>
          <a:lstStyle/>
          <a:p>
            <a:r>
              <a:rPr lang="hr-HR" sz="3600" dirty="0" err="1" smtClean="0"/>
              <a:t>Fill</a:t>
            </a:r>
            <a:r>
              <a:rPr lang="hr-HR" sz="3600" dirty="0" smtClean="0"/>
              <a:t> </a:t>
            </a:r>
            <a:r>
              <a:rPr lang="hr-HR" sz="3600" dirty="0" err="1" smtClean="0"/>
              <a:t>in</a:t>
            </a:r>
            <a:r>
              <a:rPr lang="hr-HR" sz="3600" dirty="0" smtClean="0"/>
              <a:t> </a:t>
            </a:r>
            <a:r>
              <a:rPr lang="hr-HR" sz="3600" dirty="0" err="1" smtClean="0"/>
              <a:t>the</a:t>
            </a:r>
            <a:r>
              <a:rPr lang="hr-HR" sz="3600" dirty="0" smtClean="0"/>
              <a:t> </a:t>
            </a:r>
            <a:r>
              <a:rPr lang="hr-HR" sz="3600" dirty="0" err="1" smtClean="0"/>
              <a:t>missing</a:t>
            </a:r>
            <a:r>
              <a:rPr lang="hr-HR" sz="3600" dirty="0" smtClean="0"/>
              <a:t> </a:t>
            </a:r>
            <a:r>
              <a:rPr lang="hr-HR" sz="3600" dirty="0" err="1" smtClean="0"/>
              <a:t>words</a:t>
            </a:r>
            <a:r>
              <a:rPr lang="hr-HR" sz="3600" dirty="0" smtClean="0"/>
              <a:t>:</a:t>
            </a:r>
            <a:r>
              <a:rPr lang="en-US" sz="3600" dirty="0"/>
              <a:t> </a:t>
            </a:r>
            <a:r>
              <a:rPr lang="en-US" sz="3600" dirty="0" smtClean="0"/>
              <a:t>course</a:t>
            </a:r>
            <a:r>
              <a:rPr lang="hr-HR" sz="3600" dirty="0" smtClean="0"/>
              <a:t>, </a:t>
            </a:r>
            <a:r>
              <a:rPr lang="en-US" sz="3600" dirty="0" smtClean="0"/>
              <a:t>governmental</a:t>
            </a:r>
            <a:r>
              <a:rPr lang="hr-HR" sz="3600" dirty="0" smtClean="0"/>
              <a:t>, i</a:t>
            </a:r>
            <a:r>
              <a:rPr lang="en-US" sz="3600" dirty="0" err="1" smtClean="0"/>
              <a:t>mplementation</a:t>
            </a:r>
            <a:r>
              <a:rPr lang="hr-HR" sz="3600" dirty="0" smtClean="0"/>
              <a:t>, </a:t>
            </a:r>
            <a:r>
              <a:rPr lang="en-US" sz="3600" dirty="0" smtClean="0"/>
              <a:t>leadership</a:t>
            </a:r>
            <a:r>
              <a:rPr lang="hr-HR" sz="3600" dirty="0" smtClean="0"/>
              <a:t>,</a:t>
            </a:r>
            <a:r>
              <a:rPr lang="en-US" sz="3600" dirty="0" smtClean="0"/>
              <a:t> managers</a:t>
            </a:r>
            <a:r>
              <a:rPr lang="hr-HR" sz="3600" dirty="0" smtClean="0"/>
              <a:t>, </a:t>
            </a:r>
            <a:r>
              <a:rPr lang="en-US" sz="3600" dirty="0" smtClean="0"/>
              <a:t>principles</a:t>
            </a:r>
            <a:r>
              <a:rPr lang="hr-HR" sz="3600" dirty="0" smtClean="0"/>
              <a:t>, </a:t>
            </a:r>
            <a:r>
              <a:rPr lang="en-US" sz="3600" dirty="0"/>
              <a:t>resources </a:t>
            </a:r>
          </a:p>
        </p:txBody>
      </p:sp>
      <p:sp>
        <p:nvSpPr>
          <p:cNvPr id="3" name="Content Placeholder 2"/>
          <p:cNvSpPr>
            <a:spLocks noGrp="1"/>
          </p:cNvSpPr>
          <p:nvPr>
            <p:ph idx="1"/>
          </p:nvPr>
        </p:nvSpPr>
        <p:spPr/>
        <p:txBody>
          <a:bodyPr/>
          <a:lstStyle/>
          <a:p>
            <a:r>
              <a:rPr lang="en-US" dirty="0"/>
              <a:t>As a professional </a:t>
            </a:r>
            <a:r>
              <a:rPr lang="hr-HR" dirty="0" smtClean="0"/>
              <a:t>_____________</a:t>
            </a:r>
            <a:r>
              <a:rPr lang="en-US" dirty="0" smtClean="0"/>
              <a:t> </a:t>
            </a:r>
            <a:r>
              <a:rPr lang="en-US" dirty="0"/>
              <a:t>for the postgraduates, Master of Public Administration has been structured to prepare all students for managerial service in </a:t>
            </a:r>
            <a:r>
              <a:rPr lang="hr-HR" dirty="0" smtClean="0"/>
              <a:t>_________________</a:t>
            </a:r>
            <a:r>
              <a:rPr lang="en-US" dirty="0" smtClean="0"/>
              <a:t> </a:t>
            </a:r>
            <a:r>
              <a:rPr lang="en-US" dirty="0"/>
              <a:t>offices as well other </a:t>
            </a:r>
            <a:r>
              <a:rPr lang="en-US" dirty="0" smtClean="0"/>
              <a:t>non</a:t>
            </a:r>
            <a:r>
              <a:rPr lang="hr-HR" dirty="0" smtClean="0"/>
              <a:t>-</a:t>
            </a:r>
            <a:r>
              <a:rPr lang="en-US" dirty="0" smtClean="0"/>
              <a:t>governmental </a:t>
            </a:r>
            <a:r>
              <a:rPr lang="en-US" dirty="0"/>
              <a:t>organizations. The degree has an emphasis on the roles and development as well as the </a:t>
            </a:r>
            <a:r>
              <a:rPr lang="hr-HR" dirty="0" smtClean="0"/>
              <a:t>_____________</a:t>
            </a:r>
            <a:r>
              <a:rPr lang="en-US" dirty="0" smtClean="0"/>
              <a:t>of </a:t>
            </a:r>
            <a:r>
              <a:rPr lang="en-US" dirty="0"/>
              <a:t>public administrators. In taking a Masters degree in Public Administration, one learns </a:t>
            </a:r>
            <a:r>
              <a:rPr lang="en-US" dirty="0" smtClean="0"/>
              <a:t>the</a:t>
            </a:r>
            <a:r>
              <a:rPr lang="hr-HR" dirty="0" smtClean="0"/>
              <a:t> _________________</a:t>
            </a:r>
            <a:r>
              <a:rPr lang="en-US" dirty="0" smtClean="0"/>
              <a:t>  </a:t>
            </a:r>
            <a:r>
              <a:rPr lang="en-US" dirty="0"/>
              <a:t>and management of all public policies for effective utilization of </a:t>
            </a:r>
            <a:r>
              <a:rPr lang="hr-HR" dirty="0" smtClean="0"/>
              <a:t>______________</a:t>
            </a:r>
            <a:r>
              <a:rPr lang="en-US" dirty="0" smtClean="0"/>
              <a:t>in </a:t>
            </a:r>
            <a:r>
              <a:rPr lang="en-US" dirty="0"/>
              <a:t>service delivery. The degree program is designed to help in developing passionate solutions regarding public finances, human resources, </a:t>
            </a:r>
            <a:r>
              <a:rPr lang="en-US" dirty="0" smtClean="0"/>
              <a:t>and</a:t>
            </a:r>
            <a:r>
              <a:rPr lang="hr-HR" dirty="0" smtClean="0"/>
              <a:t> _______________</a:t>
            </a:r>
            <a:r>
              <a:rPr lang="en-US" dirty="0" smtClean="0"/>
              <a:t> as </a:t>
            </a:r>
            <a:r>
              <a:rPr lang="en-US" dirty="0"/>
              <a:t>well as any other emerging managerial complexities in public institutions. Public administration will be an area for </a:t>
            </a:r>
            <a:r>
              <a:rPr lang="hr-HR" dirty="0" smtClean="0"/>
              <a:t>__________________</a:t>
            </a:r>
            <a:r>
              <a:rPr lang="en-US" dirty="0" smtClean="0"/>
              <a:t> </a:t>
            </a:r>
            <a:r>
              <a:rPr lang="en-US" dirty="0"/>
              <a:t>and leaders seeking to handle any public offices.</a:t>
            </a:r>
          </a:p>
        </p:txBody>
      </p:sp>
    </p:spTree>
    <p:extLst>
      <p:ext uri="{BB962C8B-B14F-4D97-AF65-F5344CB8AC3E}">
        <p14:creationId xmlns:p14="http://schemas.microsoft.com/office/powerpoint/2010/main" val="3420648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As a professional </a:t>
            </a:r>
            <a:r>
              <a:rPr lang="en-US" b="1" dirty="0"/>
              <a:t>course</a:t>
            </a:r>
            <a:r>
              <a:rPr lang="en-US" dirty="0"/>
              <a:t> for the postgraduates, Master of Public Administration has been structured to prepare all students for managerial service in </a:t>
            </a:r>
            <a:r>
              <a:rPr lang="en-US" b="1" dirty="0"/>
              <a:t>governmental </a:t>
            </a:r>
            <a:r>
              <a:rPr lang="en-US" dirty="0"/>
              <a:t>offices as well other nongovernmental organizations. The degree has an emphasis on the roles and development as well as the </a:t>
            </a:r>
            <a:r>
              <a:rPr lang="en-US" b="1" dirty="0"/>
              <a:t>principles</a:t>
            </a:r>
            <a:r>
              <a:rPr lang="en-US" dirty="0"/>
              <a:t> of public administrators. In taking a Masters degree in Public Administration, one learns the </a:t>
            </a:r>
            <a:r>
              <a:rPr lang="en-US" b="1" dirty="0"/>
              <a:t>implementation</a:t>
            </a:r>
            <a:r>
              <a:rPr lang="en-US" dirty="0"/>
              <a:t> and management of all public policies for effective utilization of r</a:t>
            </a:r>
            <a:r>
              <a:rPr lang="en-US" b="1" dirty="0"/>
              <a:t>esources </a:t>
            </a:r>
            <a:r>
              <a:rPr lang="en-US" dirty="0"/>
              <a:t>in service delivery. The degree program is designed to help in developing passionate solutions regarding public finances, human resources, and l</a:t>
            </a:r>
            <a:r>
              <a:rPr lang="en-US" b="1" dirty="0"/>
              <a:t>eadership </a:t>
            </a:r>
            <a:r>
              <a:rPr lang="en-US" dirty="0"/>
              <a:t>as well as any other emerging managerial complexities in public institutions. Public administration will be an area for </a:t>
            </a:r>
            <a:r>
              <a:rPr lang="en-US" b="1" dirty="0"/>
              <a:t>managers</a:t>
            </a:r>
            <a:r>
              <a:rPr lang="en-US" dirty="0"/>
              <a:t> and leaders seeking to handle any public offices.</a:t>
            </a:r>
          </a:p>
        </p:txBody>
      </p:sp>
    </p:spTree>
    <p:extLst>
      <p:ext uri="{BB962C8B-B14F-4D97-AF65-F5344CB8AC3E}">
        <p14:creationId xmlns:p14="http://schemas.microsoft.com/office/powerpoint/2010/main" val="280508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hr-HR" dirty="0" err="1" smtClean="0"/>
              <a:t>Related</a:t>
            </a:r>
            <a:r>
              <a:rPr lang="hr-HR" dirty="0" smtClean="0"/>
              <a:t> to</a:t>
            </a:r>
            <a:r>
              <a:rPr lang="en-US" dirty="0" smtClean="0"/>
              <a:t> </a:t>
            </a:r>
            <a:r>
              <a:rPr lang="en-US" dirty="0"/>
              <a:t>training, as through special courses, workshops, etc., given to employees in connection with their </a:t>
            </a:r>
            <a:r>
              <a:rPr lang="en-US" dirty="0" smtClean="0"/>
              <a:t>work</a:t>
            </a:r>
            <a:endParaRPr lang="hr-HR" dirty="0" smtClean="0"/>
          </a:p>
          <a:p>
            <a:r>
              <a:rPr lang="hr-HR" dirty="0" smtClean="0"/>
              <a:t>In-</a:t>
            </a:r>
            <a:r>
              <a:rPr lang="hr-HR" dirty="0" err="1" smtClean="0"/>
              <a:t>service</a:t>
            </a:r>
            <a:endParaRPr lang="hr-HR" dirty="0" smtClean="0"/>
          </a:p>
          <a:p>
            <a:r>
              <a:rPr lang="en-US" dirty="0"/>
              <a:t>relating to the period before a person takes a job that requires </a:t>
            </a:r>
            <a:r>
              <a:rPr lang="en-US" dirty="0" smtClean="0"/>
              <a:t>training</a:t>
            </a:r>
            <a:endParaRPr lang="hr-HR" dirty="0" smtClean="0"/>
          </a:p>
          <a:p>
            <a:r>
              <a:rPr lang="hr-HR" dirty="0" err="1" smtClean="0"/>
              <a:t>Pre-service</a:t>
            </a:r>
            <a:endParaRPr lang="hr-HR" dirty="0" smtClean="0"/>
          </a:p>
          <a:p>
            <a:r>
              <a:rPr lang="hr-HR" dirty="0" smtClean="0"/>
              <a:t>A </a:t>
            </a:r>
            <a:r>
              <a:rPr lang="hr-HR" dirty="0" err="1" smtClean="0"/>
              <a:t>person</a:t>
            </a:r>
            <a:r>
              <a:rPr lang="hr-HR" dirty="0" smtClean="0"/>
              <a:t> </a:t>
            </a:r>
            <a:r>
              <a:rPr lang="hr-HR" dirty="0" err="1" smtClean="0"/>
              <a:t>who</a:t>
            </a:r>
            <a:r>
              <a:rPr lang="en-US" dirty="0" smtClean="0"/>
              <a:t>. </a:t>
            </a:r>
            <a:r>
              <a:rPr lang="en-US" dirty="0"/>
              <a:t>helps organizations and companies manage their </a:t>
            </a:r>
            <a:r>
              <a:rPr lang="en-US" dirty="0" smtClean="0"/>
              <a:t>finances</a:t>
            </a:r>
            <a:endParaRPr lang="hr-HR" dirty="0" smtClean="0"/>
          </a:p>
          <a:p>
            <a:r>
              <a:rPr lang="hr-HR" dirty="0" smtClean="0"/>
              <a:t>Budget </a:t>
            </a:r>
            <a:r>
              <a:rPr lang="hr-HR" dirty="0" err="1" smtClean="0"/>
              <a:t>analyst</a:t>
            </a:r>
            <a:endParaRPr lang="en-US" dirty="0"/>
          </a:p>
          <a:p>
            <a:endParaRPr lang="en-US" dirty="0"/>
          </a:p>
        </p:txBody>
      </p:sp>
    </p:spTree>
    <p:extLst>
      <p:ext uri="{BB962C8B-B14F-4D97-AF65-F5344CB8AC3E}">
        <p14:creationId xmlns:p14="http://schemas.microsoft.com/office/powerpoint/2010/main" val="134437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a:t>A</a:t>
            </a:r>
            <a:r>
              <a:rPr lang="hr-HR" dirty="0" smtClean="0"/>
              <a:t> </a:t>
            </a:r>
            <a:r>
              <a:rPr lang="hr-HR" dirty="0" err="1" smtClean="0"/>
              <a:t>person</a:t>
            </a:r>
            <a:r>
              <a:rPr lang="hr-HR" dirty="0" smtClean="0"/>
              <a:t> </a:t>
            </a:r>
            <a:r>
              <a:rPr lang="hr-HR" dirty="0" err="1" smtClean="0"/>
              <a:t>who</a:t>
            </a:r>
            <a:r>
              <a:rPr lang="hr-HR" dirty="0" smtClean="0"/>
              <a:t> </a:t>
            </a:r>
            <a:r>
              <a:rPr lang="en-US" dirty="0" smtClean="0"/>
              <a:t>performs </a:t>
            </a:r>
            <a:r>
              <a:rPr lang="en-US" dirty="0"/>
              <a:t>work that involves human resources, compensation, labor relations, information systems, benefits and job </a:t>
            </a:r>
            <a:r>
              <a:rPr lang="en-US" dirty="0" smtClean="0"/>
              <a:t>analysis</a:t>
            </a:r>
            <a:endParaRPr lang="hr-HR" dirty="0" smtClean="0"/>
          </a:p>
          <a:p>
            <a:r>
              <a:rPr lang="hr-HR" dirty="0" smtClean="0"/>
              <a:t>P</a:t>
            </a:r>
            <a:r>
              <a:rPr lang="en-US" dirty="0" err="1" smtClean="0"/>
              <a:t>ersonnel</a:t>
            </a:r>
            <a:r>
              <a:rPr lang="en-US" dirty="0" smtClean="0"/>
              <a:t> analyst</a:t>
            </a:r>
            <a:endParaRPr lang="hr-HR" dirty="0" smtClean="0"/>
          </a:p>
          <a:p>
            <a:r>
              <a:rPr lang="en-US" dirty="0"/>
              <a:t>A person responsible for providing various kinds of administrative </a:t>
            </a:r>
            <a:r>
              <a:rPr lang="en-US" dirty="0" smtClean="0"/>
              <a:t>assistance</a:t>
            </a:r>
            <a:endParaRPr lang="hr-HR" dirty="0" smtClean="0"/>
          </a:p>
          <a:p>
            <a:r>
              <a:rPr lang="hr-HR" dirty="0" err="1" smtClean="0"/>
              <a:t>Administrative</a:t>
            </a:r>
            <a:r>
              <a:rPr lang="hr-HR" dirty="0" smtClean="0"/>
              <a:t> </a:t>
            </a:r>
            <a:r>
              <a:rPr lang="hr-HR" dirty="0" err="1" smtClean="0"/>
              <a:t>assistant</a:t>
            </a:r>
            <a:endParaRPr lang="hr-HR" dirty="0" smtClean="0"/>
          </a:p>
          <a:p>
            <a:r>
              <a:rPr lang="hr-HR" dirty="0" smtClean="0"/>
              <a:t>O</a:t>
            </a:r>
            <a:r>
              <a:rPr lang="en-US" dirty="0" smtClean="0"/>
              <a:t>f</a:t>
            </a:r>
            <a:r>
              <a:rPr lang="en-US" dirty="0"/>
              <a:t>, relating to, being, or involving conscious intellectual activity (such as thinking, reasoning, or </a:t>
            </a:r>
            <a:r>
              <a:rPr lang="en-US" dirty="0" smtClean="0"/>
              <a:t>remembering</a:t>
            </a:r>
            <a:endParaRPr lang="hr-HR" dirty="0" smtClean="0"/>
          </a:p>
          <a:p>
            <a:r>
              <a:rPr lang="hr-HR" dirty="0" err="1"/>
              <a:t>C</a:t>
            </a:r>
            <a:r>
              <a:rPr lang="hr-HR" dirty="0" err="1" smtClean="0"/>
              <a:t>ognitive</a:t>
            </a:r>
            <a:endParaRPr lang="en-US" dirty="0"/>
          </a:p>
        </p:txBody>
      </p:sp>
    </p:spTree>
    <p:extLst>
      <p:ext uri="{BB962C8B-B14F-4D97-AF65-F5344CB8AC3E}">
        <p14:creationId xmlns:p14="http://schemas.microsoft.com/office/powerpoint/2010/main" val="269950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a:t>T</a:t>
            </a:r>
            <a:r>
              <a:rPr lang="en-US" dirty="0" smtClean="0"/>
              <a:t>he </a:t>
            </a:r>
            <a:r>
              <a:rPr lang="en-US" dirty="0"/>
              <a:t>ability to communicate or interact well with other people</a:t>
            </a:r>
            <a:r>
              <a:rPr lang="en-US" dirty="0" smtClean="0"/>
              <a:t>.</a:t>
            </a:r>
            <a:endParaRPr lang="hr-HR" dirty="0" smtClean="0"/>
          </a:p>
          <a:p>
            <a:r>
              <a:rPr lang="hr-HR" dirty="0" err="1" smtClean="0"/>
              <a:t>Interpersonal</a:t>
            </a:r>
            <a:r>
              <a:rPr lang="hr-HR" dirty="0" smtClean="0"/>
              <a:t> </a:t>
            </a:r>
            <a:r>
              <a:rPr lang="hr-HR" dirty="0" err="1" smtClean="0"/>
              <a:t>skills</a:t>
            </a:r>
            <a:endParaRPr lang="hr-HR" dirty="0" smtClean="0"/>
          </a:p>
          <a:p>
            <a:r>
              <a:rPr lang="en-US" dirty="0"/>
              <a:t> </a:t>
            </a:r>
            <a:r>
              <a:rPr lang="hr-HR" dirty="0" smtClean="0"/>
              <a:t>I</a:t>
            </a:r>
            <a:r>
              <a:rPr lang="en-US" dirty="0" err="1" smtClean="0"/>
              <a:t>nternal</a:t>
            </a:r>
            <a:r>
              <a:rPr lang="en-US" dirty="0" smtClean="0"/>
              <a:t> </a:t>
            </a:r>
            <a:r>
              <a:rPr lang="en-US" dirty="0"/>
              <a:t>skills, perceptions and attitudes that occur within a person’s own </a:t>
            </a:r>
            <a:r>
              <a:rPr lang="en-US" dirty="0" smtClean="0"/>
              <a:t>mind</a:t>
            </a:r>
            <a:r>
              <a:rPr lang="hr-HR" dirty="0"/>
              <a:t> </a:t>
            </a:r>
            <a:r>
              <a:rPr lang="hr-HR" dirty="0" err="1" smtClean="0"/>
              <a:t>and</a:t>
            </a:r>
            <a:r>
              <a:rPr lang="en-US" dirty="0" smtClean="0"/>
              <a:t> </a:t>
            </a:r>
            <a:r>
              <a:rPr lang="en-US" dirty="0"/>
              <a:t>allow individuals to respond using awareness, thought, and intentional strategy in order to gain positive outcomes</a:t>
            </a:r>
            <a:r>
              <a:rPr lang="en-US" dirty="0" smtClean="0"/>
              <a:t>.</a:t>
            </a:r>
            <a:endParaRPr lang="hr-HR" dirty="0" smtClean="0"/>
          </a:p>
          <a:p>
            <a:r>
              <a:rPr lang="en-US" dirty="0"/>
              <a:t>Intra-personal </a:t>
            </a:r>
            <a:r>
              <a:rPr lang="hr-HR" dirty="0" smtClean="0"/>
              <a:t>s</a:t>
            </a:r>
            <a:r>
              <a:rPr lang="en-US" dirty="0" smtClean="0"/>
              <a:t>kills</a:t>
            </a:r>
            <a:endParaRPr lang="hr-HR" dirty="0" smtClean="0"/>
          </a:p>
          <a:p>
            <a:r>
              <a:rPr lang="hr-HR" dirty="0" smtClean="0"/>
              <a:t>T</a:t>
            </a:r>
            <a:r>
              <a:rPr lang="en-US" dirty="0" smtClean="0"/>
              <a:t>he </a:t>
            </a:r>
            <a:r>
              <a:rPr lang="en-US" dirty="0"/>
              <a:t>assignment of any responsibility or authority to another person (normally from a manager to a subordinate) to carry out specific </a:t>
            </a:r>
            <a:r>
              <a:rPr lang="en-US" dirty="0" smtClean="0"/>
              <a:t>activities</a:t>
            </a:r>
            <a:endParaRPr lang="hr-HR" dirty="0" smtClean="0"/>
          </a:p>
          <a:p>
            <a:r>
              <a:rPr lang="hr-HR" dirty="0" err="1"/>
              <a:t>D</a:t>
            </a:r>
            <a:r>
              <a:rPr lang="hr-HR" dirty="0" err="1" smtClean="0"/>
              <a:t>elegation</a:t>
            </a:r>
            <a:endParaRPr lang="en-US" dirty="0"/>
          </a:p>
          <a:p>
            <a:endParaRPr lang="en-US" dirty="0"/>
          </a:p>
        </p:txBody>
      </p:sp>
    </p:spTree>
    <p:extLst>
      <p:ext uri="{BB962C8B-B14F-4D97-AF65-F5344CB8AC3E}">
        <p14:creationId xmlns:p14="http://schemas.microsoft.com/office/powerpoint/2010/main" val="422100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emplate>TM10001105[[fn=Crop]]</Template>
  <TotalTime>630</TotalTime>
  <Words>3097</Words>
  <Application>Microsoft Office PowerPoint</Application>
  <PresentationFormat>Widescreen</PresentationFormat>
  <Paragraphs>241</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Franklin Gothic Book</vt:lpstr>
      <vt:lpstr>Roboto Slab</vt:lpstr>
      <vt:lpstr>Source Sans Pro</vt:lpstr>
      <vt:lpstr>Crop</vt:lpstr>
      <vt:lpstr>English for public administration iii</vt:lpstr>
      <vt:lpstr>Answer the following questions:</vt:lpstr>
      <vt:lpstr>Fill in the missing words: administration, civil, degree, discipline, policy, public, skills </vt:lpstr>
      <vt:lpstr>key</vt:lpstr>
      <vt:lpstr>Fill in the missing words: course, governmental, implementation, leadership, managers, principles, resources </vt:lpstr>
      <vt:lpstr>Key</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Match the verbs with the appropriate nouns</vt:lpstr>
      <vt:lpstr>Translate into Croatian</vt:lpstr>
      <vt:lpstr>Translate into Croatian</vt:lpstr>
      <vt:lpstr>Answer the following</vt:lpstr>
      <vt:lpstr>Answer the following:</vt:lpstr>
      <vt:lpstr>Fill in the missing words: employed, employees, examinations, government, merit, political, service</vt:lpstr>
      <vt:lpstr>Key</vt:lpstr>
      <vt:lpstr>Fill in the missing words: competent conduct , limits, partiality, performance, public, right</vt:lpstr>
      <vt:lpstr>Key</vt:lpstr>
      <vt:lpstr>Provide words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Match the verbs with the appropriate nouns</vt:lpstr>
      <vt:lpstr>Answer the following:</vt:lpstr>
      <vt:lpstr>Fill in the missing words: Adhering, code, ethics, moral, professional, rules, state</vt:lpstr>
      <vt:lpstr>Key</vt:lpstr>
      <vt:lpstr>Fill in the missing words: administration, accountability, code, fair, integrity, public, trust</vt:lpstr>
      <vt:lpstr>Key</vt:lpstr>
      <vt:lpstr>Provide the terms matching the definitions:</vt:lpstr>
      <vt:lpstr>Provide the terms matching the definitions:</vt:lpstr>
      <vt:lpstr>Provide the terms matching the following definitions:</vt:lpstr>
      <vt:lpstr>Combine the verbs with the appropriate nouns</vt:lpstr>
      <vt:lpstr>Translate into Croatian</vt:lpstr>
      <vt:lpstr>Translate into Croatian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Lelija Socanac</dc:creator>
  <cp:lastModifiedBy>Lelija Socanac</cp:lastModifiedBy>
  <cp:revision>40</cp:revision>
  <dcterms:created xsi:type="dcterms:W3CDTF">2018-11-18T07:47:55Z</dcterms:created>
  <dcterms:modified xsi:type="dcterms:W3CDTF">2018-11-19T00:13:05Z</dcterms:modified>
</cp:coreProperties>
</file>