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4" r:id="rId1"/>
  </p:sldMasterIdLst>
  <p:notesMasterIdLst>
    <p:notesMasterId r:id="rId33"/>
  </p:notesMasterIdLst>
  <p:handoutMasterIdLst>
    <p:handoutMasterId r:id="rId34"/>
  </p:handoutMasterIdLst>
  <p:sldIdLst>
    <p:sldId id="288" r:id="rId2"/>
    <p:sldId id="289" r:id="rId3"/>
    <p:sldId id="290" r:id="rId4"/>
    <p:sldId id="367" r:id="rId5"/>
    <p:sldId id="316" r:id="rId6"/>
    <p:sldId id="317" r:id="rId7"/>
    <p:sldId id="353" r:id="rId8"/>
    <p:sldId id="318" r:id="rId9"/>
    <p:sldId id="327" r:id="rId10"/>
    <p:sldId id="368" r:id="rId11"/>
    <p:sldId id="319" r:id="rId12"/>
    <p:sldId id="320" r:id="rId13"/>
    <p:sldId id="321" r:id="rId14"/>
    <p:sldId id="328" r:id="rId15"/>
    <p:sldId id="322" r:id="rId16"/>
    <p:sldId id="329" r:id="rId17"/>
    <p:sldId id="348" r:id="rId18"/>
    <p:sldId id="349" r:id="rId19"/>
    <p:sldId id="350" r:id="rId20"/>
    <p:sldId id="351" r:id="rId21"/>
    <p:sldId id="352" r:id="rId22"/>
    <p:sldId id="330" r:id="rId23"/>
    <p:sldId id="291" r:id="rId24"/>
    <p:sldId id="292" r:id="rId25"/>
    <p:sldId id="323" r:id="rId26"/>
    <p:sldId id="324" r:id="rId27"/>
    <p:sldId id="325" r:id="rId28"/>
    <p:sldId id="370" r:id="rId29"/>
    <p:sldId id="347" r:id="rId30"/>
    <p:sldId id="371" r:id="rId31"/>
    <p:sldId id="372" r:id="rId32"/>
  </p:sldIdLst>
  <p:sldSz cx="9144000" cy="6858000" type="screen4x3"/>
  <p:notesSz cx="6761163" cy="9942513"/>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6E8E710E-7354-4905-B9AF-D227127B4822}" type="datetimeFigureOut">
              <a:rPr lang="hr-HR" smtClean="0"/>
              <a:t>2.10.2019.</a:t>
            </a:fld>
            <a:endParaRPr lang="hr-HR"/>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31A43522-D42A-4B15-B132-167F84C473BC}" type="slidenum">
              <a:rPr lang="hr-HR" smtClean="0"/>
              <a:t>‹#›</a:t>
            </a:fld>
            <a:endParaRPr lang="hr-HR"/>
          </a:p>
        </p:txBody>
      </p:sp>
    </p:spTree>
    <p:extLst>
      <p:ext uri="{BB962C8B-B14F-4D97-AF65-F5344CB8AC3E}">
        <p14:creationId xmlns:p14="http://schemas.microsoft.com/office/powerpoint/2010/main" val="943259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7D10960B-3644-4EAC-B5A9-944188D98649}" type="datetimeFigureOut">
              <a:rPr lang="hr-HR" smtClean="0"/>
              <a:t>2.10.2019.</a:t>
            </a:fld>
            <a:endParaRPr lang="hr-HR"/>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7C702D19-7A83-44C9-983E-0A73A6629D85}" type="slidenum">
              <a:rPr lang="hr-HR" smtClean="0"/>
              <a:t>‹#›</a:t>
            </a:fld>
            <a:endParaRPr lang="hr-HR"/>
          </a:p>
        </p:txBody>
      </p:sp>
    </p:spTree>
    <p:extLst>
      <p:ext uri="{BB962C8B-B14F-4D97-AF65-F5344CB8AC3E}">
        <p14:creationId xmlns:p14="http://schemas.microsoft.com/office/powerpoint/2010/main" val="1994956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7C702D19-7A83-44C9-983E-0A73A6629D85}" type="slidenum">
              <a:rPr lang="hr-HR" smtClean="0"/>
              <a:t>20</a:t>
            </a:fld>
            <a:endParaRPr lang="hr-HR"/>
          </a:p>
        </p:txBody>
      </p:sp>
    </p:spTree>
    <p:extLst>
      <p:ext uri="{BB962C8B-B14F-4D97-AF65-F5344CB8AC3E}">
        <p14:creationId xmlns:p14="http://schemas.microsoft.com/office/powerpoint/2010/main" val="3037368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7685D6-33E2-48C5-98C3-0E497E9BD34F}" type="datetimeFigureOut">
              <a:rPr lang="sr-Latn-CS" smtClean="0"/>
              <a:pPr/>
              <a:t>2.10.2019.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54A0B7C-3704-473B-A9EC-2D11254D2927}" type="slidenum">
              <a:rPr lang="hr-HR" smtClean="0"/>
              <a:pPr/>
              <a:t>‹#›</a:t>
            </a:fld>
            <a:endParaRPr lang="hr-H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767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7685D6-33E2-48C5-98C3-0E497E9BD34F}" type="datetimeFigureOut">
              <a:rPr lang="sr-Latn-CS" smtClean="0"/>
              <a:pPr/>
              <a:t>2.10.2019.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343577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685D6-33E2-48C5-98C3-0E497E9BD34F}" type="datetimeFigureOut">
              <a:rPr lang="sr-Latn-CS" smtClean="0"/>
              <a:pPr/>
              <a:t>2.10.2019.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115609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7685D6-33E2-48C5-98C3-0E497E9BD34F}" type="datetimeFigureOut">
              <a:rPr lang="sr-Latn-CS" smtClean="0"/>
              <a:pPr/>
              <a:t>2.10.2019.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1438816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7685D6-33E2-48C5-98C3-0E497E9BD34F}" type="datetimeFigureOut">
              <a:rPr lang="sr-Latn-CS" smtClean="0"/>
              <a:pPr/>
              <a:t>2.10.2019.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54A0B7C-3704-473B-A9EC-2D11254D2927}" type="slidenum">
              <a:rPr lang="hr-HR" smtClean="0"/>
              <a:pPr/>
              <a:t>‹#›</a:t>
            </a:fld>
            <a:endParaRPr lang="hr-H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99717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7685D6-33E2-48C5-98C3-0E497E9BD34F}" type="datetimeFigureOut">
              <a:rPr lang="sr-Latn-CS" smtClean="0"/>
              <a:pPr/>
              <a:t>2.10.2019.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390934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7685D6-33E2-48C5-98C3-0E497E9BD34F}" type="datetimeFigureOut">
              <a:rPr lang="sr-Latn-CS" smtClean="0"/>
              <a:pPr/>
              <a:t>2.10.2019.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54A0B7C-3704-473B-A9EC-2D11254D2927}" type="slidenum">
              <a:rPr lang="hr-HR" smtClean="0"/>
              <a:pPr/>
              <a:t>‹#›</a:t>
            </a:fld>
            <a:endParaRPr lang="hr-H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275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7685D6-33E2-48C5-98C3-0E497E9BD34F}" type="datetimeFigureOut">
              <a:rPr lang="sr-Latn-CS" smtClean="0"/>
              <a:pPr/>
              <a:t>2.10.2019.</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1891515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685D6-33E2-48C5-98C3-0E497E9BD34F}" type="datetimeFigureOut">
              <a:rPr lang="sr-Latn-CS" smtClean="0"/>
              <a:pPr/>
              <a:t>2.10.2019.</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2208510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A7685D6-33E2-48C5-98C3-0E497E9BD34F}" type="datetimeFigureOut">
              <a:rPr lang="sr-Latn-CS" smtClean="0"/>
              <a:pPr/>
              <a:t>2.10.2019.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54A0B7C-3704-473B-A9EC-2D11254D2927}" type="slidenum">
              <a:rPr lang="hr-HR" smtClean="0"/>
              <a:pPr/>
              <a:t>‹#›</a:t>
            </a:fld>
            <a:endParaRPr lang="hr-H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795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A7685D6-33E2-48C5-98C3-0E497E9BD34F}" type="datetimeFigureOut">
              <a:rPr lang="sr-Latn-CS" smtClean="0"/>
              <a:pPr/>
              <a:t>2.10.2019.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54A0B7C-3704-473B-A9EC-2D11254D2927}" type="slidenum">
              <a:rPr lang="hr-HR" smtClean="0"/>
              <a:pPr/>
              <a:t>‹#›</a:t>
            </a:fld>
            <a:endParaRPr lang="hr-HR"/>
          </a:p>
        </p:txBody>
      </p:sp>
    </p:spTree>
    <p:extLst>
      <p:ext uri="{BB962C8B-B14F-4D97-AF65-F5344CB8AC3E}">
        <p14:creationId xmlns:p14="http://schemas.microsoft.com/office/powerpoint/2010/main" val="3034640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A7685D6-33E2-48C5-98C3-0E497E9BD34F}" type="datetimeFigureOut">
              <a:rPr lang="sr-Latn-CS" smtClean="0"/>
              <a:pPr/>
              <a:t>2.10.2019.</a:t>
            </a:fld>
            <a:endParaRPr lang="hr-H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hr-H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54A0B7C-3704-473B-A9EC-2D11254D2927}" type="slidenum">
              <a:rPr lang="hr-HR" smtClean="0"/>
              <a:pPr/>
              <a:t>‹#›</a:t>
            </a:fld>
            <a:endParaRPr lang="hr-HR"/>
          </a:p>
        </p:txBody>
      </p:sp>
    </p:spTree>
    <p:extLst>
      <p:ext uri="{BB962C8B-B14F-4D97-AF65-F5344CB8AC3E}">
        <p14:creationId xmlns:p14="http://schemas.microsoft.com/office/powerpoint/2010/main" val="12179601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628800"/>
            <a:ext cx="7620000" cy="1872208"/>
          </a:xfrm>
        </p:spPr>
        <p:txBody>
          <a:bodyPr>
            <a:normAutofit/>
          </a:bodyPr>
          <a:lstStyle/>
          <a:p>
            <a:r>
              <a:rPr lang="hr-HR" dirty="0"/>
              <a:t>RELIGIJA, Pravo i Društvo</a:t>
            </a:r>
            <a:r>
              <a:rPr lang="en-US" dirty="0"/>
              <a:t> – I.</a:t>
            </a:r>
            <a:endParaRPr lang="hr-HR" dirty="0"/>
          </a:p>
        </p:txBody>
      </p:sp>
      <p:sp>
        <p:nvSpPr>
          <p:cNvPr id="3" name="Subtitle 2"/>
          <p:cNvSpPr>
            <a:spLocks noGrp="1"/>
          </p:cNvSpPr>
          <p:nvPr>
            <p:ph type="body" idx="1"/>
          </p:nvPr>
        </p:nvSpPr>
        <p:spPr/>
        <p:txBody>
          <a:bodyPr/>
          <a:lstStyle/>
          <a:p>
            <a:r>
              <a:rPr lang="hr-HR" dirty="0"/>
              <a:t>S. </a:t>
            </a:r>
            <a:r>
              <a:rPr lang="hr-HR" dirty="0" err="1"/>
              <a:t>Zrinščak</a:t>
            </a:r>
            <a:r>
              <a:rPr lang="hr-HR" dirty="0"/>
              <a:t> – listopad 2020.</a:t>
            </a:r>
          </a:p>
        </p:txBody>
      </p:sp>
    </p:spTree>
    <p:extLst>
      <p:ext uri="{BB962C8B-B14F-4D97-AF65-F5344CB8AC3E}">
        <p14:creationId xmlns:p14="http://schemas.microsoft.com/office/powerpoint/2010/main" val="1364058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Teorija religijsko-sekularnog konflikta</a:t>
            </a:r>
          </a:p>
        </p:txBody>
      </p:sp>
      <p:sp>
        <p:nvSpPr>
          <p:cNvPr id="3" name="Content Placeholder 2"/>
          <p:cNvSpPr>
            <a:spLocks noGrp="1"/>
          </p:cNvSpPr>
          <p:nvPr>
            <p:ph idx="1"/>
          </p:nvPr>
        </p:nvSpPr>
        <p:spPr/>
        <p:txBody>
          <a:bodyPr/>
          <a:lstStyle/>
          <a:p>
            <a:r>
              <a:rPr lang="hr-HR" dirty="0"/>
              <a:t>Trendovi u religioznosti pod bitnim utjecajem konflikta između crkvenog i sekularnog autoriteta</a:t>
            </a:r>
          </a:p>
          <a:p>
            <a:r>
              <a:rPr lang="hr-HR" dirty="0"/>
              <a:t>Svjetovna država preuzima niz funkcija</a:t>
            </a:r>
          </a:p>
          <a:p>
            <a:r>
              <a:rPr lang="hr-HR" dirty="0"/>
              <a:t>Ali, mogućnosti i religije u zadovoljavanju potreba / osiguravanju resursa</a:t>
            </a:r>
          </a:p>
          <a:p>
            <a:r>
              <a:rPr lang="hr-HR" dirty="0"/>
              <a:t>Koliko, što i kako u kojim sredinama?</a:t>
            </a:r>
          </a:p>
          <a:p>
            <a:endParaRPr lang="hr-HR" dirty="0"/>
          </a:p>
        </p:txBody>
      </p:sp>
    </p:spTree>
    <p:extLst>
      <p:ext uri="{BB962C8B-B14F-4D97-AF65-F5344CB8AC3E}">
        <p14:creationId xmlns:p14="http://schemas.microsoft.com/office/powerpoint/2010/main" val="2332276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buNone/>
            </a:pPr>
            <a:r>
              <a:rPr lang="hr-HR" sz="3200" dirty="0"/>
              <a:t>Sekularizacija i drukčiji (suprotni?) trendovi</a:t>
            </a:r>
            <a:endParaRPr lang="en-GB" sz="3200" dirty="0"/>
          </a:p>
        </p:txBody>
      </p:sp>
      <p:sp>
        <p:nvSpPr>
          <p:cNvPr id="3" name="Content Placeholder 2"/>
          <p:cNvSpPr>
            <a:spLocks noGrp="1"/>
          </p:cNvSpPr>
          <p:nvPr>
            <p:ph idx="1"/>
          </p:nvPr>
        </p:nvSpPr>
        <p:spPr>
          <a:xfrm>
            <a:off x="323528" y="1412776"/>
            <a:ext cx="8424936" cy="4608512"/>
          </a:xfrm>
          <a:prstGeom prst="rect">
            <a:avLst/>
          </a:prstGeom>
        </p:spPr>
        <p:txBody>
          <a:bodyPr>
            <a:normAutofit/>
          </a:bodyPr>
          <a:lstStyle/>
          <a:p>
            <a:pPr>
              <a:lnSpc>
                <a:spcPct val="110000"/>
              </a:lnSpc>
              <a:spcBef>
                <a:spcPts val="0"/>
              </a:spcBef>
            </a:pPr>
            <a:endParaRPr lang="hr-HR" dirty="0"/>
          </a:p>
          <a:p>
            <a:pPr>
              <a:lnSpc>
                <a:spcPct val="110000"/>
              </a:lnSpc>
              <a:spcBef>
                <a:spcPts val="0"/>
              </a:spcBef>
            </a:pPr>
            <a:r>
              <a:rPr lang="hr-HR" dirty="0"/>
              <a:t>Novi religijski pokreti!</a:t>
            </a:r>
          </a:p>
          <a:p>
            <a:pPr>
              <a:lnSpc>
                <a:spcPct val="110000"/>
              </a:lnSpc>
              <a:spcBef>
                <a:spcPts val="0"/>
              </a:spcBef>
            </a:pPr>
            <a:r>
              <a:rPr lang="hr-HR" dirty="0"/>
              <a:t>Karizmatička obnova – unutar KC do svjetskog širenja pentekostalizma</a:t>
            </a:r>
          </a:p>
          <a:p>
            <a:pPr>
              <a:lnSpc>
                <a:spcPct val="110000"/>
              </a:lnSpc>
              <a:spcBef>
                <a:spcPts val="0"/>
              </a:spcBef>
            </a:pPr>
            <a:r>
              <a:rPr lang="hr-HR" dirty="0"/>
              <a:t>Fundamentalizmi</a:t>
            </a:r>
          </a:p>
          <a:p>
            <a:pPr>
              <a:lnSpc>
                <a:spcPct val="110000"/>
              </a:lnSpc>
              <a:spcBef>
                <a:spcPts val="0"/>
              </a:spcBef>
            </a:pPr>
            <a:r>
              <a:rPr lang="hr-HR" dirty="0"/>
              <a:t>Revitalizacija religije u postkomunizmu</a:t>
            </a:r>
          </a:p>
          <a:p>
            <a:endParaRPr lang="hr-HR" b="1" dirty="0"/>
          </a:p>
        </p:txBody>
      </p:sp>
    </p:spTree>
    <p:extLst>
      <p:ext uri="{BB962C8B-B14F-4D97-AF65-F5344CB8AC3E}">
        <p14:creationId xmlns:p14="http://schemas.microsoft.com/office/powerpoint/2010/main" val="3077913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sz="3200" dirty="0" err="1"/>
              <a:t>Desekularizacija</a:t>
            </a:r>
            <a:r>
              <a:rPr lang="hr-HR" sz="3200" dirty="0"/>
              <a:t>?</a:t>
            </a:r>
            <a:endParaRPr lang="en-GB" sz="3200" dirty="0"/>
          </a:p>
        </p:txBody>
      </p:sp>
      <p:sp>
        <p:nvSpPr>
          <p:cNvPr id="3" name="Content Placeholder 2"/>
          <p:cNvSpPr>
            <a:spLocks noGrp="1"/>
          </p:cNvSpPr>
          <p:nvPr>
            <p:ph idx="1"/>
          </p:nvPr>
        </p:nvSpPr>
        <p:spPr>
          <a:xfrm>
            <a:off x="323528" y="1484784"/>
            <a:ext cx="8424936" cy="4536504"/>
          </a:xfrm>
          <a:prstGeom prst="rect">
            <a:avLst/>
          </a:prstGeom>
        </p:spPr>
        <p:txBody>
          <a:bodyPr>
            <a:noAutofit/>
          </a:bodyPr>
          <a:lstStyle/>
          <a:p>
            <a:pPr>
              <a:spcBef>
                <a:spcPts val="0"/>
              </a:spcBef>
            </a:pPr>
            <a:endParaRPr lang="hr-HR" dirty="0"/>
          </a:p>
          <a:p>
            <a:pPr>
              <a:spcBef>
                <a:spcPts val="0"/>
              </a:spcBef>
            </a:pPr>
            <a:r>
              <a:rPr lang="hr-HR" dirty="0"/>
              <a:t>P. Berger (2001.): Kako ja vidim činjenice, svijet je, uz neke važne izuzetke (...) jednako religiozan kao što je uvijek i bio, a na nekim mjestima i više religiozan nego ikad. To, međutim, ne znači da ne postoji sekularizacija; to samo znači da taj fenomen nije nikako direktan i neizbježan rezultat modernizacije. Za sociologiju religije postaje važan zadatak da se </a:t>
            </a:r>
            <a:r>
              <a:rPr lang="hr-HR" i="1" dirty="0"/>
              <a:t>mapira fenomen sekularizacije</a:t>
            </a:r>
            <a:r>
              <a:rPr lang="hr-HR" dirty="0"/>
              <a:t> – zemljopisno i sociološki – ne kao paradigmatska situacija religije u suvremenom društvu, nego kao jedna situacija među mnogima“</a:t>
            </a:r>
          </a:p>
        </p:txBody>
      </p:sp>
    </p:spTree>
    <p:extLst>
      <p:ext uri="{BB962C8B-B14F-4D97-AF65-F5344CB8AC3E}">
        <p14:creationId xmlns:p14="http://schemas.microsoft.com/office/powerpoint/2010/main" val="79745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endParaRPr lang="en-GB" dirty="0"/>
          </a:p>
        </p:txBody>
      </p:sp>
      <p:sp>
        <p:nvSpPr>
          <p:cNvPr id="3" name="Content Placeholder 2"/>
          <p:cNvSpPr>
            <a:spLocks noGrp="1"/>
          </p:cNvSpPr>
          <p:nvPr>
            <p:ph idx="1"/>
          </p:nvPr>
        </p:nvSpPr>
        <p:spPr>
          <a:xfrm>
            <a:off x="289573" y="1628800"/>
            <a:ext cx="8424936" cy="4497288"/>
          </a:xfrm>
          <a:prstGeom prst="rect">
            <a:avLst/>
          </a:prstGeom>
        </p:spPr>
        <p:txBody>
          <a:bodyPr>
            <a:normAutofit/>
          </a:bodyPr>
          <a:lstStyle/>
          <a:p>
            <a:pPr>
              <a:spcBef>
                <a:spcPts val="0"/>
              </a:spcBef>
            </a:pPr>
            <a:r>
              <a:rPr lang="hr-HR" dirty="0"/>
              <a:t>Je li sekularizirana Europa paradigma modernizacije ili samo mogući obrazac odnosa modernizacije i religije?</a:t>
            </a:r>
          </a:p>
          <a:p>
            <a:pPr>
              <a:spcBef>
                <a:spcPts val="0"/>
              </a:spcBef>
            </a:pPr>
            <a:r>
              <a:rPr lang="hr-HR" dirty="0"/>
              <a:t>Različitost religijske situacije u svijetu (globalni pogled!), ali i različitost situacije unutar E</a:t>
            </a:r>
          </a:p>
          <a:p>
            <a:pPr>
              <a:spcBef>
                <a:spcPts val="0"/>
              </a:spcBef>
            </a:pPr>
            <a:r>
              <a:rPr lang="hr-HR" dirty="0"/>
              <a:t>Koncepti: vjerovanje bez pripadanja, pripadanje bez vjerovanja, vjerovanje u pripadanje....</a:t>
            </a:r>
          </a:p>
          <a:p>
            <a:pPr>
              <a:spcBef>
                <a:spcPts val="0"/>
              </a:spcBef>
            </a:pPr>
            <a:endParaRPr lang="hr-HR" dirty="0"/>
          </a:p>
        </p:txBody>
      </p:sp>
    </p:spTree>
    <p:extLst>
      <p:ext uri="{BB962C8B-B14F-4D97-AF65-F5344CB8AC3E}">
        <p14:creationId xmlns:p14="http://schemas.microsoft.com/office/powerpoint/2010/main" val="164047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Revizija sekularizacijske teorije</a:t>
            </a:r>
            <a:endParaRPr lang="en-GB" dirty="0"/>
          </a:p>
        </p:txBody>
      </p:sp>
      <p:sp>
        <p:nvSpPr>
          <p:cNvPr id="3" name="Content Placeholder 2"/>
          <p:cNvSpPr>
            <a:spLocks noGrp="1"/>
          </p:cNvSpPr>
          <p:nvPr>
            <p:ph idx="1"/>
          </p:nvPr>
        </p:nvSpPr>
        <p:spPr/>
        <p:txBody>
          <a:bodyPr/>
          <a:lstStyle/>
          <a:p>
            <a:pPr>
              <a:spcBef>
                <a:spcPts val="0"/>
              </a:spcBef>
            </a:pPr>
            <a:r>
              <a:rPr lang="hr-HR" dirty="0"/>
              <a:t>Casanova: jačanje javne uloge religije danas! </a:t>
            </a:r>
          </a:p>
          <a:p>
            <a:pPr>
              <a:spcBef>
                <a:spcPts val="0"/>
              </a:spcBef>
              <a:buFontTx/>
              <a:buChar char="-"/>
            </a:pPr>
            <a:r>
              <a:rPr lang="hr-HR" dirty="0"/>
              <a:t>Funkcionalna diferencijacija = strukturalan trend</a:t>
            </a:r>
          </a:p>
          <a:p>
            <a:pPr>
              <a:spcBef>
                <a:spcPts val="0"/>
              </a:spcBef>
              <a:buFontTx/>
              <a:buChar char="-"/>
            </a:pPr>
            <a:r>
              <a:rPr lang="hr-HR" dirty="0"/>
              <a:t>Privatizacija i zalaz religije = samo povijesne opcije, ostvarivost ovisi o nizu društvenih čimbenika </a:t>
            </a:r>
          </a:p>
          <a:p>
            <a:pPr>
              <a:spcBef>
                <a:spcPts val="0"/>
              </a:spcBef>
            </a:pPr>
            <a:endParaRPr lang="hr-HR" dirty="0"/>
          </a:p>
          <a:p>
            <a:endParaRPr lang="en-GB" dirty="0"/>
          </a:p>
        </p:txBody>
      </p:sp>
    </p:spTree>
    <p:extLst>
      <p:ext uri="{BB962C8B-B14F-4D97-AF65-F5344CB8AC3E}">
        <p14:creationId xmlns:p14="http://schemas.microsoft.com/office/powerpoint/2010/main" val="964788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Ili duhovnost?</a:t>
            </a:r>
            <a:endParaRPr lang="en-GB" dirty="0"/>
          </a:p>
        </p:txBody>
      </p:sp>
      <p:sp>
        <p:nvSpPr>
          <p:cNvPr id="3" name="Content Placeholder 2"/>
          <p:cNvSpPr>
            <a:spLocks noGrp="1"/>
          </p:cNvSpPr>
          <p:nvPr>
            <p:ph idx="1"/>
          </p:nvPr>
        </p:nvSpPr>
        <p:spPr>
          <a:xfrm>
            <a:off x="323528" y="1556792"/>
            <a:ext cx="8424936" cy="4752528"/>
          </a:xfrm>
          <a:prstGeom prst="rect">
            <a:avLst/>
          </a:prstGeom>
        </p:spPr>
        <p:txBody>
          <a:bodyPr>
            <a:noAutofit/>
          </a:bodyPr>
          <a:lstStyle/>
          <a:p>
            <a:pPr>
              <a:spcBef>
                <a:spcPts val="0"/>
              </a:spcBef>
            </a:pPr>
            <a:r>
              <a:rPr lang="hr-HR" dirty="0"/>
              <a:t>Duhovna revolucija? Spiritualnost a ne religioznost?</a:t>
            </a:r>
          </a:p>
          <a:p>
            <a:pPr>
              <a:spcBef>
                <a:spcPts val="0"/>
              </a:spcBef>
            </a:pPr>
            <a:r>
              <a:rPr lang="hr-HR" dirty="0"/>
              <a:t>Ljudi se žele definirati kao duhovne, a ne religiozne osobe? Duhovnost – unutar i izvan vj. z.</a:t>
            </a:r>
          </a:p>
          <a:p>
            <a:pPr>
              <a:spcBef>
                <a:spcPts val="0"/>
              </a:spcBef>
            </a:pPr>
            <a:r>
              <a:rPr lang="hr-HR" dirty="0"/>
              <a:t>Raste li duhovnost </a:t>
            </a:r>
            <a:r>
              <a:rPr lang="hr-HR" i="1" dirty="0"/>
              <a:t>New Agea</a:t>
            </a:r>
            <a:r>
              <a:rPr lang="hr-HR" dirty="0"/>
              <a:t>?</a:t>
            </a:r>
          </a:p>
          <a:p>
            <a:pPr>
              <a:spcBef>
                <a:spcPts val="0"/>
              </a:spcBef>
            </a:pPr>
            <a:endParaRPr lang="hr-HR" dirty="0"/>
          </a:p>
          <a:p>
            <a:pPr>
              <a:spcBef>
                <a:spcPts val="0"/>
              </a:spcBef>
            </a:pPr>
            <a:r>
              <a:rPr lang="hr-HR" dirty="0"/>
              <a:t>P. Heelas:(1) duhovnost </a:t>
            </a:r>
            <a:r>
              <a:rPr lang="hr-HR" i="1" dirty="0"/>
              <a:t>New Agea </a:t>
            </a:r>
            <a:r>
              <a:rPr lang="hr-HR" dirty="0"/>
              <a:t> se povećava, (2) nejasno artikulirani oblici duhovnosti života – izraženi u pojmovima duše, životne snage, duha – sve više se pojavljuju unutar glavnih kulturoloških tijekova, te se čak povećavaju u nekim zemljama, i (3) postoje dokazi da se unutar tradicionalnih religija teistička duhovnost sasvim dobro održava, mada ne u svim zemljama. </a:t>
            </a:r>
          </a:p>
          <a:p>
            <a:pPr>
              <a:spcBef>
                <a:spcPts val="0"/>
              </a:spcBef>
            </a:pPr>
            <a:endParaRPr lang="en-GB" dirty="0"/>
          </a:p>
        </p:txBody>
      </p:sp>
    </p:spTree>
    <p:extLst>
      <p:ext uri="{BB962C8B-B14F-4D97-AF65-F5344CB8AC3E}">
        <p14:creationId xmlns:p14="http://schemas.microsoft.com/office/powerpoint/2010/main" val="53693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hr-HR" dirty="0"/>
              <a:t>Niti sekularizacija niti revitalizacija, već samo religijske promjene sukladno društvenim promjenama?</a:t>
            </a:r>
          </a:p>
          <a:p>
            <a:endParaRPr lang="hr-HR" dirty="0"/>
          </a:p>
          <a:p>
            <a:r>
              <a:rPr lang="hr-HR" dirty="0"/>
              <a:t>Ali, koje točno i kakve promjene?</a:t>
            </a:r>
          </a:p>
          <a:p>
            <a:endParaRPr lang="hr-HR" dirty="0"/>
          </a:p>
          <a:p>
            <a:r>
              <a:rPr lang="hr-HR" dirty="0"/>
              <a:t>Je li moguće jednom teorijom objasniti varijacije?</a:t>
            </a:r>
          </a:p>
          <a:p>
            <a:endParaRPr lang="hr-HR" dirty="0"/>
          </a:p>
          <a:p>
            <a:r>
              <a:rPr lang="hr-HR" dirty="0"/>
              <a:t>Religija je vidljiva, koliko je utjecajna.. u različitim društvima / kontekstima</a:t>
            </a:r>
          </a:p>
          <a:p>
            <a:endParaRPr lang="hr-HR" dirty="0"/>
          </a:p>
          <a:p>
            <a:r>
              <a:rPr lang="hr-HR" dirty="0"/>
              <a:t>Empirijski uvid…</a:t>
            </a:r>
          </a:p>
          <a:p>
            <a:endParaRPr lang="en-GB" dirty="0"/>
          </a:p>
        </p:txBody>
      </p:sp>
    </p:spTree>
    <p:extLst>
      <p:ext uri="{BB962C8B-B14F-4D97-AF65-F5344CB8AC3E}">
        <p14:creationId xmlns:p14="http://schemas.microsoft.com/office/powerpoint/2010/main" val="1674605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47328"/>
          </a:xfrm>
        </p:spPr>
        <p:txBody>
          <a:bodyPr>
            <a:normAutofit fontScale="90000"/>
          </a:bodyPr>
          <a:lstStyle/>
          <a:p>
            <a:endParaRPr lang="en-GB" dirty="0"/>
          </a:p>
        </p:txBody>
      </p:sp>
      <p:pic>
        <p:nvPicPr>
          <p:cNvPr id="8194" name="Picture 2" descr="Christians are the largest religious group in 201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980728"/>
            <a:ext cx="6840760" cy="5760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3360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9218" name="Picture 2" descr="Muslims projected to be fastest-growing major religious grou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524000"/>
            <a:ext cx="7128792" cy="5001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116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75320"/>
          </a:xfrm>
        </p:spPr>
        <p:txBody>
          <a:bodyPr>
            <a:normAutofit fontScale="90000"/>
          </a:bodyPr>
          <a:lstStyle/>
          <a:p>
            <a:endParaRPr lang="en-GB" dirty="0"/>
          </a:p>
        </p:txBody>
      </p:sp>
      <p:pic>
        <p:nvPicPr>
          <p:cNvPr id="10242" name="Picture 2" descr="Projected change in global population, 2015-2060"/>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764704"/>
            <a:ext cx="6840759" cy="5976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8550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buNone/>
            </a:pPr>
            <a:r>
              <a:rPr lang="hr-HR" dirty="0"/>
              <a:t>Sociološki pristup</a:t>
            </a:r>
          </a:p>
        </p:txBody>
      </p:sp>
      <p:sp>
        <p:nvSpPr>
          <p:cNvPr id="3" name="Content Placeholder 2"/>
          <p:cNvSpPr>
            <a:spLocks noGrp="1"/>
          </p:cNvSpPr>
          <p:nvPr>
            <p:ph idx="1"/>
          </p:nvPr>
        </p:nvSpPr>
        <p:spPr>
          <a:xfrm>
            <a:off x="323528" y="1844824"/>
            <a:ext cx="8424936" cy="4727448"/>
          </a:xfrm>
          <a:prstGeom prst="rect">
            <a:avLst/>
          </a:prstGeom>
        </p:spPr>
        <p:txBody>
          <a:bodyPr>
            <a:normAutofit/>
          </a:bodyPr>
          <a:lstStyle/>
          <a:p>
            <a:pPr>
              <a:spcBef>
                <a:spcPts val="0"/>
              </a:spcBef>
            </a:pPr>
            <a:r>
              <a:rPr lang="hr-HR" dirty="0"/>
              <a:t>Što je religija, što znači biti religiozan? Tko i kako defnira? Kako obuhvatiti različitost religija i oblika religioznosti?</a:t>
            </a:r>
          </a:p>
          <a:p>
            <a:pPr>
              <a:spcBef>
                <a:spcPts val="0"/>
              </a:spcBef>
            </a:pPr>
            <a:r>
              <a:rPr lang="hr-HR" dirty="0"/>
              <a:t>Sociologija # teologija (religijsko-crkveni pristup) # ostale znanosti o religiji</a:t>
            </a:r>
          </a:p>
          <a:p>
            <a:pPr>
              <a:spcBef>
                <a:spcPts val="0"/>
              </a:spcBef>
            </a:pPr>
            <a:endParaRPr lang="hr-HR" dirty="0"/>
          </a:p>
          <a:p>
            <a:pPr>
              <a:spcBef>
                <a:spcPts val="0"/>
              </a:spcBef>
            </a:pPr>
            <a:r>
              <a:rPr lang="hr-HR" dirty="0"/>
              <a:t>Supstantivni pristup – što religija </a:t>
            </a:r>
            <a:r>
              <a:rPr lang="hr-HR" i="1" dirty="0"/>
              <a:t>jest, </a:t>
            </a:r>
            <a:r>
              <a:rPr lang="hr-HR" dirty="0"/>
              <a:t>bit religije – npr. Bog ili sveto </a:t>
            </a:r>
          </a:p>
          <a:p>
            <a:pPr>
              <a:spcBef>
                <a:spcPts val="0"/>
              </a:spcBef>
              <a:buNone/>
            </a:pPr>
            <a:r>
              <a:rPr lang="hr-HR" dirty="0"/>
              <a:t>- P. Berger: „religija je ljudska tvorevina kojom se uspostavlja sveti kozmos“ </a:t>
            </a:r>
          </a:p>
          <a:p>
            <a:pPr>
              <a:spcBef>
                <a:spcPts val="0"/>
              </a:spcBef>
            </a:pPr>
            <a:endParaRPr lang="hr-HR" dirty="0"/>
          </a:p>
          <a:p>
            <a:pPr>
              <a:spcBef>
                <a:spcPts val="0"/>
              </a:spcBef>
            </a:pPr>
            <a:r>
              <a:rPr lang="hr-HR" dirty="0" err="1"/>
              <a:t>Funkcionalistički</a:t>
            </a:r>
            <a:r>
              <a:rPr lang="hr-HR" dirty="0"/>
              <a:t>  - što religija </a:t>
            </a:r>
            <a:r>
              <a:rPr lang="hr-HR" i="1" dirty="0"/>
              <a:t>čini</a:t>
            </a:r>
            <a:r>
              <a:rPr lang="hr-HR" dirty="0"/>
              <a:t>, funkcije!</a:t>
            </a:r>
          </a:p>
          <a:p>
            <a:endParaRPr lang="hr-HR" sz="2400" b="1" dirty="0"/>
          </a:p>
        </p:txBody>
      </p:sp>
    </p:spTree>
    <p:extLst>
      <p:ext uri="{BB962C8B-B14F-4D97-AF65-F5344CB8AC3E}">
        <p14:creationId xmlns:p14="http://schemas.microsoft.com/office/powerpoint/2010/main" val="2004469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1266" name="Picture 2" descr="Muslims and Hindus are the youngest religious population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1440161"/>
            <a:ext cx="8003232" cy="5445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606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2290" name="Picture 2" descr="In many European countries, unaffiliated births exceeded deaths 2010-201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268760"/>
            <a:ext cx="8003231" cy="54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547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ctr"/>
            <a:r>
              <a:rPr lang="hr-HR" sz="4000" dirty="0"/>
              <a:t>KAKO SOCIOLOŠKI </a:t>
            </a:r>
          </a:p>
          <a:p>
            <a:pPr algn="ctr"/>
            <a:r>
              <a:rPr lang="hr-HR" sz="4000" dirty="0"/>
              <a:t>ISTRAŽIVATI RELIGIJU?</a:t>
            </a:r>
            <a:endParaRPr lang="en-GB" sz="4000" dirty="0"/>
          </a:p>
        </p:txBody>
      </p:sp>
    </p:spTree>
    <p:extLst>
      <p:ext uri="{BB962C8B-B14F-4D97-AF65-F5344CB8AC3E}">
        <p14:creationId xmlns:p14="http://schemas.microsoft.com/office/powerpoint/2010/main" val="962378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hr-HR" dirty="0"/>
              <a:t>Dimenzije religije</a:t>
            </a:r>
            <a:endParaRPr lang="en-GB" dirty="0"/>
          </a:p>
        </p:txBody>
      </p:sp>
      <p:sp>
        <p:nvSpPr>
          <p:cNvPr id="3" name="Content Placeholder 2"/>
          <p:cNvSpPr>
            <a:spLocks noGrp="1"/>
          </p:cNvSpPr>
          <p:nvPr>
            <p:ph idx="1"/>
          </p:nvPr>
        </p:nvSpPr>
        <p:spPr>
          <a:xfrm>
            <a:off x="323528" y="1628800"/>
            <a:ext cx="8424936" cy="4657720"/>
          </a:xfrm>
          <a:prstGeom prst="rect">
            <a:avLst/>
          </a:prstGeom>
        </p:spPr>
        <p:txBody>
          <a:bodyPr>
            <a:normAutofit/>
          </a:bodyPr>
          <a:lstStyle/>
          <a:p>
            <a:pPr>
              <a:spcBef>
                <a:spcPts val="0"/>
              </a:spcBef>
            </a:pPr>
            <a:r>
              <a:rPr lang="hr-HR" sz="2400" dirty="0"/>
              <a:t>Višedimenzionalni pristup!</a:t>
            </a:r>
          </a:p>
          <a:p>
            <a:pPr>
              <a:spcBef>
                <a:spcPts val="0"/>
              </a:spcBef>
            </a:pPr>
            <a:endParaRPr lang="hr-HR" sz="2400" dirty="0"/>
          </a:p>
          <a:p>
            <a:pPr>
              <a:spcBef>
                <a:spcPts val="0"/>
              </a:spcBef>
            </a:pPr>
            <a:r>
              <a:rPr lang="hr-HR" sz="2400" dirty="0" err="1"/>
              <a:t>Glock-Stark</a:t>
            </a:r>
            <a:r>
              <a:rPr lang="hr-HR" sz="2400" dirty="0"/>
              <a:t>: </a:t>
            </a:r>
          </a:p>
          <a:p>
            <a:pPr>
              <a:spcBef>
                <a:spcPts val="0"/>
              </a:spcBef>
            </a:pPr>
            <a:r>
              <a:rPr lang="hr-HR" sz="2400" dirty="0"/>
              <a:t>- vjerovanje (ideologijska)</a:t>
            </a:r>
          </a:p>
          <a:p>
            <a:pPr>
              <a:spcBef>
                <a:spcPts val="0"/>
              </a:spcBef>
            </a:pPr>
            <a:r>
              <a:rPr lang="hr-HR" sz="2400" dirty="0"/>
              <a:t>- praksa (obredna)</a:t>
            </a:r>
          </a:p>
          <a:p>
            <a:pPr>
              <a:spcBef>
                <a:spcPts val="0"/>
              </a:spcBef>
            </a:pPr>
            <a:r>
              <a:rPr lang="hr-HR" sz="2400" dirty="0"/>
              <a:t>- osjećaji (iskustvena)</a:t>
            </a:r>
          </a:p>
          <a:p>
            <a:pPr>
              <a:spcBef>
                <a:spcPts val="0"/>
              </a:spcBef>
            </a:pPr>
            <a:r>
              <a:rPr lang="hr-HR" sz="2400" dirty="0"/>
              <a:t>- znanje (intelektualna)</a:t>
            </a:r>
          </a:p>
          <a:p>
            <a:pPr>
              <a:spcBef>
                <a:spcPts val="0"/>
              </a:spcBef>
            </a:pPr>
            <a:r>
              <a:rPr lang="hr-HR" sz="2400" dirty="0"/>
              <a:t>- efekti (posljedična)</a:t>
            </a:r>
          </a:p>
          <a:p>
            <a:pPr>
              <a:spcBef>
                <a:spcPts val="0"/>
              </a:spcBef>
            </a:pPr>
            <a:endParaRPr lang="hr-HR" sz="2400" dirty="0"/>
          </a:p>
        </p:txBody>
      </p:sp>
    </p:spTree>
    <p:extLst>
      <p:ext uri="{BB962C8B-B14F-4D97-AF65-F5344CB8AC3E}">
        <p14:creationId xmlns:p14="http://schemas.microsoft.com/office/powerpoint/2010/main" val="1826412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endParaRPr lang="en-GB" dirty="0"/>
          </a:p>
        </p:txBody>
      </p:sp>
      <p:sp>
        <p:nvSpPr>
          <p:cNvPr id="3" name="Content Placeholder 2"/>
          <p:cNvSpPr>
            <a:spLocks noGrp="1"/>
          </p:cNvSpPr>
          <p:nvPr>
            <p:ph idx="1"/>
          </p:nvPr>
        </p:nvSpPr>
        <p:spPr>
          <a:xfrm>
            <a:off x="323528" y="1628800"/>
            <a:ext cx="8424936" cy="4392488"/>
          </a:xfrm>
          <a:prstGeom prst="rect">
            <a:avLst/>
          </a:prstGeom>
        </p:spPr>
        <p:txBody>
          <a:bodyPr>
            <a:normAutofit/>
          </a:bodyPr>
          <a:lstStyle/>
          <a:p>
            <a:pPr>
              <a:spcBef>
                <a:spcPts val="0"/>
              </a:spcBef>
            </a:pPr>
            <a:r>
              <a:rPr lang="hr-HR" dirty="0"/>
              <a:t>Različitost primjene – primjer: EVS</a:t>
            </a:r>
          </a:p>
          <a:p>
            <a:pPr>
              <a:spcBef>
                <a:spcPts val="0"/>
              </a:spcBef>
              <a:buNone/>
            </a:pPr>
            <a:r>
              <a:rPr lang="hr-HR" dirty="0"/>
              <a:t>1. Vjerovanje (Bog, raj, pakao, grijeh... reinkarnacija...)</a:t>
            </a:r>
          </a:p>
          <a:p>
            <a:pPr>
              <a:spcBef>
                <a:spcPts val="0"/>
              </a:spcBef>
              <a:buNone/>
            </a:pPr>
            <a:r>
              <a:rPr lang="hr-HR" dirty="0"/>
              <a:t>2. Iskustvo – religioznost u užem značenju (samoidentifikacija religioznosti, važnost Boga u životu, religija kao izvor utjehe, ohrabrenja, molitva...)</a:t>
            </a:r>
          </a:p>
          <a:p>
            <a:pPr>
              <a:spcBef>
                <a:spcPts val="0"/>
              </a:spcBef>
              <a:buNone/>
            </a:pPr>
            <a:r>
              <a:rPr lang="hr-HR" dirty="0"/>
              <a:t>3. Crkvenost, ritualna d. (pripadnost, pohađanje obreda, crkveno obilježavanje ž. ciklusa...)</a:t>
            </a:r>
          </a:p>
          <a:p>
            <a:pPr>
              <a:spcBef>
                <a:spcPts val="0"/>
              </a:spcBef>
              <a:buNone/>
            </a:pPr>
            <a:r>
              <a:rPr lang="hr-HR" dirty="0"/>
              <a:t>4. Javna uloga C. (povjerenje u C., na koja pitanja C. odgovara / može odgovarati)</a:t>
            </a:r>
          </a:p>
          <a:p>
            <a:pPr>
              <a:spcBef>
                <a:spcPts val="0"/>
              </a:spcBef>
              <a:buNone/>
            </a:pPr>
            <a:r>
              <a:rPr lang="hr-HR" dirty="0"/>
              <a:t>5. Posljedična d. (ponašanja i stavovi o etičkim i uopće društvenim pitanjima)</a:t>
            </a:r>
            <a:endParaRPr lang="en-GB" dirty="0"/>
          </a:p>
        </p:txBody>
      </p:sp>
    </p:spTree>
    <p:extLst>
      <p:ext uri="{BB962C8B-B14F-4D97-AF65-F5344CB8AC3E}">
        <p14:creationId xmlns:p14="http://schemas.microsoft.com/office/powerpoint/2010/main" val="19577883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24936" cy="454848"/>
          </a:xfrm>
        </p:spPr>
        <p:txBody>
          <a:bodyPr>
            <a:normAutofit fontScale="90000"/>
          </a:bodyPr>
          <a:lstStyle/>
          <a:p>
            <a:pPr>
              <a:buNone/>
            </a:pPr>
            <a:r>
              <a:rPr lang="hr-HR" dirty="0"/>
              <a:t>EVS podaci...</a:t>
            </a:r>
            <a:endParaRPr lang="en-GB" dirty="0"/>
          </a:p>
        </p:txBody>
      </p:sp>
      <p:graphicFrame>
        <p:nvGraphicFramePr>
          <p:cNvPr id="4" name="Content Placeholder 3"/>
          <p:cNvGraphicFramePr>
            <a:graphicFrameLocks noGrp="1"/>
          </p:cNvGraphicFramePr>
          <p:nvPr>
            <p:ph idx="1"/>
            <p:extLst/>
          </p:nvPr>
        </p:nvGraphicFramePr>
        <p:xfrm>
          <a:off x="323850" y="642923"/>
          <a:ext cx="8424864" cy="6215070"/>
        </p:xfrm>
        <a:graphic>
          <a:graphicData uri="http://schemas.openxmlformats.org/drawingml/2006/table">
            <a:tbl>
              <a:tblPr firstRow="1" bandRow="1">
                <a:tableStyleId>{5C22544A-7EE6-4342-B048-85BDC9FD1C3A}</a:tableStyleId>
              </a:tblPr>
              <a:tblGrid>
                <a:gridCol w="2808288">
                  <a:extLst>
                    <a:ext uri="{9D8B030D-6E8A-4147-A177-3AD203B41FA5}">
                      <a16:colId xmlns:a16="http://schemas.microsoft.com/office/drawing/2014/main" val="20000"/>
                    </a:ext>
                  </a:extLst>
                </a:gridCol>
                <a:gridCol w="2808288">
                  <a:extLst>
                    <a:ext uri="{9D8B030D-6E8A-4147-A177-3AD203B41FA5}">
                      <a16:colId xmlns:a16="http://schemas.microsoft.com/office/drawing/2014/main" val="20001"/>
                    </a:ext>
                  </a:extLst>
                </a:gridCol>
                <a:gridCol w="2808288">
                  <a:extLst>
                    <a:ext uri="{9D8B030D-6E8A-4147-A177-3AD203B41FA5}">
                      <a16:colId xmlns:a16="http://schemas.microsoft.com/office/drawing/2014/main" val="20002"/>
                    </a:ext>
                  </a:extLst>
                </a:gridCol>
              </a:tblGrid>
              <a:tr h="414338">
                <a:tc>
                  <a:txBody>
                    <a:bodyPr/>
                    <a:lstStyle/>
                    <a:p>
                      <a:pPr algn="just">
                        <a:lnSpc>
                          <a:spcPct val="100000"/>
                        </a:lnSpc>
                        <a:spcBef>
                          <a:spcPts val="0"/>
                        </a:spcBef>
                        <a:spcAft>
                          <a:spcPts val="0"/>
                        </a:spcAft>
                      </a:pPr>
                      <a:r>
                        <a:rPr lang="hr-HR" sz="1800" b="0" dirty="0">
                          <a:latin typeface="Times New Roman"/>
                          <a:ea typeface="Times New Roman"/>
                          <a:cs typeface="Times New Roman"/>
                        </a:rPr>
                        <a:t>Zemlja</a:t>
                      </a:r>
                      <a:endParaRPr lang="hr-HR" sz="1800" b="0" dirty="0">
                        <a:latin typeface="Calibri"/>
                        <a:ea typeface="Times New Roman"/>
                        <a:cs typeface="Times New Roman"/>
                      </a:endParaRPr>
                    </a:p>
                  </a:txBody>
                  <a:tcPr marL="68580" marR="68580" marT="0" marB="0"/>
                </a:tc>
                <a:tc gridSpan="2">
                  <a:txBody>
                    <a:bodyPr/>
                    <a:lstStyle/>
                    <a:p>
                      <a:pPr algn="ctr">
                        <a:lnSpc>
                          <a:spcPct val="100000"/>
                        </a:lnSpc>
                        <a:spcBef>
                          <a:spcPts val="0"/>
                        </a:spcBef>
                        <a:spcAft>
                          <a:spcPts val="0"/>
                        </a:spcAft>
                      </a:pPr>
                      <a:r>
                        <a:rPr lang="hr-HR" sz="1800" b="0">
                          <a:latin typeface="Times New Roman"/>
                          <a:ea typeface="Times New Roman"/>
                          <a:cs typeface="Times New Roman"/>
                        </a:rPr>
                        <a:t>Pripadnost vjerskoj zajednici</a:t>
                      </a:r>
                      <a:endParaRPr lang="hr-HR" sz="1800" b="0">
                        <a:latin typeface="Calibri"/>
                        <a:ea typeface="Times New Roman"/>
                        <a:cs typeface="Times New Roman"/>
                      </a:endParaRPr>
                    </a:p>
                  </a:txBody>
                  <a:tcPr marL="68580" marR="68580" marT="0" marB="0"/>
                </a:tc>
                <a:tc hMerge="1">
                  <a:txBody>
                    <a:bodyPr/>
                    <a:lstStyle/>
                    <a:p>
                      <a:endParaRPr lang="en-GB"/>
                    </a:p>
                  </a:txBody>
                  <a:tcPr/>
                </a:tc>
                <a:extLst>
                  <a:ext uri="{0D108BD9-81ED-4DB2-BD59-A6C34878D82A}">
                    <a16:rowId xmlns:a16="http://schemas.microsoft.com/office/drawing/2014/main" val="10000"/>
                  </a:ext>
                </a:extLst>
              </a:tr>
              <a:tr h="414338">
                <a:tc>
                  <a:txBody>
                    <a:bodyPr/>
                    <a:lstStyle/>
                    <a:p>
                      <a:pPr algn="just">
                        <a:lnSpc>
                          <a:spcPct val="100000"/>
                        </a:lnSpc>
                        <a:spcBef>
                          <a:spcPts val="0"/>
                        </a:spcBef>
                        <a:spcAft>
                          <a:spcPts val="0"/>
                        </a:spcAft>
                      </a:pPr>
                      <a:endParaRPr lang="hr-HR" sz="1800" b="0" dirty="0">
                        <a:latin typeface="Times New Roman"/>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1999.-2001.</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Promjena 2008.</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414338">
                <a:tc>
                  <a:txBody>
                    <a:bodyPr/>
                    <a:lstStyle/>
                    <a:p>
                      <a:pPr algn="just">
                        <a:lnSpc>
                          <a:spcPct val="100000"/>
                        </a:lnSpc>
                        <a:spcBef>
                          <a:spcPts val="0"/>
                        </a:spcBef>
                        <a:spcAft>
                          <a:spcPts val="0"/>
                        </a:spcAft>
                      </a:pPr>
                      <a:r>
                        <a:rPr lang="hr-HR" sz="1800" b="0" dirty="0">
                          <a:latin typeface="Times New Roman"/>
                          <a:ea typeface="Times New Roman"/>
                          <a:cs typeface="Times New Roman"/>
                        </a:rPr>
                        <a:t>Austrija</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88,1</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-5,3</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2"/>
                  </a:ext>
                </a:extLst>
              </a:tr>
              <a:tr h="414338">
                <a:tc>
                  <a:txBody>
                    <a:bodyPr/>
                    <a:lstStyle/>
                    <a:p>
                      <a:pPr algn="just">
                        <a:lnSpc>
                          <a:spcPct val="100000"/>
                        </a:lnSpc>
                        <a:spcBef>
                          <a:spcPts val="0"/>
                        </a:spcBef>
                        <a:spcAft>
                          <a:spcPts val="0"/>
                        </a:spcAft>
                      </a:pPr>
                      <a:r>
                        <a:rPr lang="hr-HR" sz="1800" b="0" dirty="0">
                          <a:latin typeface="Times New Roman"/>
                          <a:ea typeface="Times New Roman"/>
                          <a:cs typeface="Times New Roman"/>
                        </a:rPr>
                        <a:t>Hrvatska</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88,7</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-4,5</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3"/>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Češka R.</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33,7</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-5,8</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4"/>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Finska </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88,1</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-12,4</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5"/>
                  </a:ext>
                </a:extLst>
              </a:tr>
              <a:tr h="414338">
                <a:tc>
                  <a:txBody>
                    <a:bodyPr/>
                    <a:lstStyle/>
                    <a:p>
                      <a:pPr algn="just">
                        <a:lnSpc>
                          <a:spcPct val="100000"/>
                        </a:lnSpc>
                        <a:spcBef>
                          <a:spcPts val="0"/>
                        </a:spcBef>
                        <a:spcAft>
                          <a:spcPts val="0"/>
                        </a:spcAft>
                      </a:pPr>
                      <a:r>
                        <a:rPr lang="hr-HR" sz="1800" b="0" dirty="0">
                          <a:latin typeface="Times New Roman"/>
                          <a:ea typeface="Times New Roman"/>
                          <a:cs typeface="Times New Roman"/>
                        </a:rPr>
                        <a:t>Francuska </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57,5</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-6,5</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6"/>
                  </a:ext>
                </a:extLst>
              </a:tr>
              <a:tr h="414338">
                <a:tc>
                  <a:txBody>
                    <a:bodyPr/>
                    <a:lstStyle/>
                    <a:p>
                      <a:pPr algn="just">
                        <a:lnSpc>
                          <a:spcPct val="100000"/>
                        </a:lnSpc>
                        <a:spcBef>
                          <a:spcPts val="0"/>
                        </a:spcBef>
                        <a:spcAft>
                          <a:spcPts val="0"/>
                        </a:spcAft>
                      </a:pPr>
                      <a:r>
                        <a:rPr lang="hr-HR" sz="1800" b="0" dirty="0">
                          <a:latin typeface="Times New Roman"/>
                          <a:ea typeface="Times New Roman"/>
                          <a:cs typeface="Times New Roman"/>
                        </a:rPr>
                        <a:t>Grčka</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96,0</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+0,9</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7"/>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Mađarska </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57,1</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-3,8</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8"/>
                  </a:ext>
                </a:extLst>
              </a:tr>
              <a:tr h="414338">
                <a:tc>
                  <a:txBody>
                    <a:bodyPr/>
                    <a:lstStyle/>
                    <a:p>
                      <a:pPr algn="just">
                        <a:lnSpc>
                          <a:spcPct val="100000"/>
                        </a:lnSpc>
                        <a:spcBef>
                          <a:spcPts val="0"/>
                        </a:spcBef>
                        <a:spcAft>
                          <a:spcPts val="0"/>
                        </a:spcAft>
                      </a:pPr>
                      <a:r>
                        <a:rPr lang="hr-HR" sz="1800" b="0" dirty="0">
                          <a:latin typeface="Times New Roman"/>
                          <a:ea typeface="Times New Roman"/>
                          <a:cs typeface="Times New Roman"/>
                        </a:rPr>
                        <a:t>Italija </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82,2</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-3,0</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9"/>
                  </a:ext>
                </a:extLst>
              </a:tr>
              <a:tr h="414338">
                <a:tc>
                  <a:txBody>
                    <a:bodyPr/>
                    <a:lstStyle/>
                    <a:p>
                      <a:pPr algn="just">
                        <a:lnSpc>
                          <a:spcPct val="100000"/>
                        </a:lnSpc>
                        <a:spcBef>
                          <a:spcPts val="0"/>
                        </a:spcBef>
                        <a:spcAft>
                          <a:spcPts val="0"/>
                        </a:spcAft>
                      </a:pPr>
                      <a:r>
                        <a:rPr lang="hr-HR" sz="1800" b="0" dirty="0">
                          <a:latin typeface="Times New Roman"/>
                          <a:ea typeface="Times New Roman"/>
                          <a:cs typeface="Times New Roman"/>
                        </a:rPr>
                        <a:t>Poljska</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95,7</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-1,5</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10"/>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Portugal</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89,0</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-2,1</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11"/>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Ruska f.</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50,5</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+12,5</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12"/>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Slovačka</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76,8</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+3,0</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13"/>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Slovenija </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70,0</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+1,0</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506353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24936" cy="454848"/>
          </a:xfrm>
        </p:spPr>
        <p:txBody>
          <a:bodyPr>
            <a:normAutofit fontScale="90000"/>
          </a:bodyPr>
          <a:lstStyle/>
          <a:p>
            <a:pPr>
              <a:buNone/>
            </a:pPr>
            <a:r>
              <a:rPr lang="hr-HR" dirty="0"/>
              <a:t>EVS podaci...</a:t>
            </a:r>
            <a:endParaRPr lang="en-GB" dirty="0"/>
          </a:p>
        </p:txBody>
      </p:sp>
      <p:graphicFrame>
        <p:nvGraphicFramePr>
          <p:cNvPr id="4" name="Content Placeholder 3"/>
          <p:cNvGraphicFramePr>
            <a:graphicFrameLocks noGrp="1"/>
          </p:cNvGraphicFramePr>
          <p:nvPr>
            <p:ph idx="1"/>
            <p:extLst/>
          </p:nvPr>
        </p:nvGraphicFramePr>
        <p:xfrm>
          <a:off x="323850" y="642923"/>
          <a:ext cx="8424864" cy="6215070"/>
        </p:xfrm>
        <a:graphic>
          <a:graphicData uri="http://schemas.openxmlformats.org/drawingml/2006/table">
            <a:tbl>
              <a:tblPr firstRow="1" bandRow="1">
                <a:tableStyleId>{5C22544A-7EE6-4342-B048-85BDC9FD1C3A}</a:tableStyleId>
              </a:tblPr>
              <a:tblGrid>
                <a:gridCol w="2808288">
                  <a:extLst>
                    <a:ext uri="{9D8B030D-6E8A-4147-A177-3AD203B41FA5}">
                      <a16:colId xmlns:a16="http://schemas.microsoft.com/office/drawing/2014/main" val="20000"/>
                    </a:ext>
                  </a:extLst>
                </a:gridCol>
                <a:gridCol w="2808288">
                  <a:extLst>
                    <a:ext uri="{9D8B030D-6E8A-4147-A177-3AD203B41FA5}">
                      <a16:colId xmlns:a16="http://schemas.microsoft.com/office/drawing/2014/main" val="20001"/>
                    </a:ext>
                  </a:extLst>
                </a:gridCol>
                <a:gridCol w="2808288">
                  <a:extLst>
                    <a:ext uri="{9D8B030D-6E8A-4147-A177-3AD203B41FA5}">
                      <a16:colId xmlns:a16="http://schemas.microsoft.com/office/drawing/2014/main" val="20002"/>
                    </a:ext>
                  </a:extLst>
                </a:gridCol>
              </a:tblGrid>
              <a:tr h="414338">
                <a:tc>
                  <a:txBody>
                    <a:bodyPr/>
                    <a:lstStyle/>
                    <a:p>
                      <a:pPr algn="just">
                        <a:lnSpc>
                          <a:spcPct val="100000"/>
                        </a:lnSpc>
                        <a:spcBef>
                          <a:spcPts val="0"/>
                        </a:spcBef>
                        <a:spcAft>
                          <a:spcPts val="0"/>
                        </a:spcAft>
                      </a:pPr>
                      <a:r>
                        <a:rPr lang="hr-HR" sz="1800" b="0" dirty="0">
                          <a:latin typeface="Times New Roman"/>
                          <a:ea typeface="Times New Roman"/>
                          <a:cs typeface="Times New Roman"/>
                        </a:rPr>
                        <a:t>Zemlja</a:t>
                      </a:r>
                      <a:endParaRPr lang="hr-HR" sz="1800" b="0" dirty="0">
                        <a:latin typeface="Calibri"/>
                        <a:ea typeface="Times New Roman"/>
                        <a:cs typeface="Times New Roman"/>
                      </a:endParaRPr>
                    </a:p>
                  </a:txBody>
                  <a:tcPr marL="68580" marR="68580" marT="0" marB="0"/>
                </a:tc>
                <a:tc gridSpan="2">
                  <a:txBody>
                    <a:bodyPr/>
                    <a:lstStyle/>
                    <a:p>
                      <a:pPr algn="ctr">
                        <a:lnSpc>
                          <a:spcPct val="100000"/>
                        </a:lnSpc>
                        <a:spcBef>
                          <a:spcPts val="0"/>
                        </a:spcBef>
                        <a:spcAft>
                          <a:spcPts val="0"/>
                        </a:spcAft>
                      </a:pPr>
                      <a:r>
                        <a:rPr lang="hr-HR" sz="1800" b="0" dirty="0">
                          <a:latin typeface="Times New Roman"/>
                          <a:ea typeface="Times New Roman"/>
                          <a:cs typeface="Times New Roman"/>
                        </a:rPr>
                        <a:t>Osobe koje su se identificirale kao religiozne osobe</a:t>
                      </a:r>
                      <a:endParaRPr lang="hr-HR" sz="1800" b="0" dirty="0">
                        <a:latin typeface="Calibri"/>
                        <a:ea typeface="Times New Roman"/>
                        <a:cs typeface="Times New Roman"/>
                      </a:endParaRPr>
                    </a:p>
                  </a:txBody>
                  <a:tcPr marL="68580" marR="68580" marT="0" marB="0"/>
                </a:tc>
                <a:tc hMerge="1">
                  <a:txBody>
                    <a:bodyPr/>
                    <a:lstStyle/>
                    <a:p>
                      <a:endParaRPr lang="en-GB"/>
                    </a:p>
                  </a:txBody>
                  <a:tcPr/>
                </a:tc>
                <a:extLst>
                  <a:ext uri="{0D108BD9-81ED-4DB2-BD59-A6C34878D82A}">
                    <a16:rowId xmlns:a16="http://schemas.microsoft.com/office/drawing/2014/main" val="10000"/>
                  </a:ext>
                </a:extLst>
              </a:tr>
              <a:tr h="414338">
                <a:tc>
                  <a:txBody>
                    <a:bodyPr/>
                    <a:lstStyle/>
                    <a:p>
                      <a:pPr algn="just">
                        <a:lnSpc>
                          <a:spcPct val="100000"/>
                        </a:lnSpc>
                        <a:spcBef>
                          <a:spcPts val="0"/>
                        </a:spcBef>
                        <a:spcAft>
                          <a:spcPts val="0"/>
                        </a:spcAft>
                      </a:pPr>
                      <a:endParaRPr lang="hr-HR" sz="1800" b="0" dirty="0">
                        <a:latin typeface="Times New Roman"/>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1999.-2001.</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Promjena 2008.</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414338">
                <a:tc>
                  <a:txBody>
                    <a:bodyPr/>
                    <a:lstStyle/>
                    <a:p>
                      <a:pPr algn="just">
                        <a:lnSpc>
                          <a:spcPct val="100000"/>
                        </a:lnSpc>
                        <a:spcBef>
                          <a:spcPts val="0"/>
                        </a:spcBef>
                        <a:spcAft>
                          <a:spcPts val="0"/>
                        </a:spcAft>
                      </a:pPr>
                      <a:r>
                        <a:rPr lang="hr-HR" sz="1800" b="0" dirty="0">
                          <a:latin typeface="Times New Roman"/>
                          <a:ea typeface="Times New Roman"/>
                          <a:cs typeface="Times New Roman"/>
                        </a:rPr>
                        <a:t>Austrija</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75,0</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-14,3</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2"/>
                  </a:ext>
                </a:extLst>
              </a:tr>
              <a:tr h="414338">
                <a:tc>
                  <a:txBody>
                    <a:bodyPr/>
                    <a:lstStyle/>
                    <a:p>
                      <a:pPr algn="just">
                        <a:lnSpc>
                          <a:spcPct val="100000"/>
                        </a:lnSpc>
                        <a:spcBef>
                          <a:spcPts val="0"/>
                        </a:spcBef>
                        <a:spcAft>
                          <a:spcPts val="0"/>
                        </a:spcAft>
                      </a:pPr>
                      <a:r>
                        <a:rPr lang="hr-HR" sz="1800" b="0" dirty="0">
                          <a:latin typeface="Times New Roman"/>
                          <a:ea typeface="Times New Roman"/>
                          <a:cs typeface="Times New Roman"/>
                        </a:rPr>
                        <a:t>Hrvatska</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79,9</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-0,9</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3"/>
                  </a:ext>
                </a:extLst>
              </a:tr>
              <a:tr h="414338">
                <a:tc>
                  <a:txBody>
                    <a:bodyPr/>
                    <a:lstStyle/>
                    <a:p>
                      <a:pPr algn="just">
                        <a:lnSpc>
                          <a:spcPct val="100000"/>
                        </a:lnSpc>
                        <a:spcBef>
                          <a:spcPts val="0"/>
                        </a:spcBef>
                        <a:spcAft>
                          <a:spcPts val="0"/>
                        </a:spcAft>
                      </a:pPr>
                      <a:r>
                        <a:rPr lang="hr-HR" sz="1800" b="0" dirty="0">
                          <a:latin typeface="Times New Roman"/>
                          <a:ea typeface="Times New Roman"/>
                          <a:cs typeface="Times New Roman"/>
                        </a:rPr>
                        <a:t>Češka R.</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40,4</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-9,1</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4"/>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Finska </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61,6</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-12,6</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5"/>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Francuska </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44,4</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-1,8</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06"/>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Grčka</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74,8</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+11,9</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07"/>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Mađarska </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57,6</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-5,2</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08"/>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Italija </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83,2</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-1,7</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09"/>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Poljska</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91,8</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-8,2</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10"/>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Portugal</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85,4</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-3,9</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11"/>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Ruska f.</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60,1</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+11.1</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12"/>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Slovačka</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76,7</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+0,3</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13"/>
                  </a:ext>
                </a:extLst>
              </a:tr>
              <a:tr h="414338">
                <a:tc>
                  <a:txBody>
                    <a:bodyPr/>
                    <a:lstStyle/>
                    <a:p>
                      <a:pPr algn="just">
                        <a:lnSpc>
                          <a:spcPct val="100000"/>
                        </a:lnSpc>
                        <a:spcBef>
                          <a:spcPts val="0"/>
                        </a:spcBef>
                        <a:spcAft>
                          <a:spcPts val="0"/>
                        </a:spcAft>
                      </a:pPr>
                      <a:r>
                        <a:rPr lang="hr-HR" sz="1800" b="0">
                          <a:latin typeface="Times New Roman"/>
                          <a:ea typeface="Times New Roman"/>
                          <a:cs typeface="Times New Roman"/>
                        </a:rPr>
                        <a:t>Slovenija </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64,6</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+3,0</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1515354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24936" cy="454848"/>
          </a:xfrm>
        </p:spPr>
        <p:txBody>
          <a:bodyPr>
            <a:normAutofit fontScale="90000"/>
          </a:bodyPr>
          <a:lstStyle/>
          <a:p>
            <a:pPr>
              <a:buNone/>
            </a:pPr>
            <a:r>
              <a:rPr lang="hr-HR" dirty="0"/>
              <a:t>EVS podaci...</a:t>
            </a:r>
            <a:endParaRPr lang="en-GB" dirty="0"/>
          </a:p>
        </p:txBody>
      </p:sp>
      <p:graphicFrame>
        <p:nvGraphicFramePr>
          <p:cNvPr id="4" name="Content Placeholder 3"/>
          <p:cNvGraphicFramePr>
            <a:graphicFrameLocks noGrp="1"/>
          </p:cNvGraphicFramePr>
          <p:nvPr>
            <p:ph idx="1"/>
            <p:extLst/>
          </p:nvPr>
        </p:nvGraphicFramePr>
        <p:xfrm>
          <a:off x="323850" y="642923"/>
          <a:ext cx="8177241" cy="6357979"/>
        </p:xfrm>
        <a:graphic>
          <a:graphicData uri="http://schemas.openxmlformats.org/drawingml/2006/table">
            <a:tbl>
              <a:tblPr firstRow="1" bandRow="1">
                <a:tableStyleId>{5C22544A-7EE6-4342-B048-85BDC9FD1C3A}</a:tableStyleId>
              </a:tblPr>
              <a:tblGrid>
                <a:gridCol w="1676382">
                  <a:extLst>
                    <a:ext uri="{9D8B030D-6E8A-4147-A177-3AD203B41FA5}">
                      <a16:colId xmlns:a16="http://schemas.microsoft.com/office/drawing/2014/main" val="20000"/>
                    </a:ext>
                  </a:extLst>
                </a:gridCol>
                <a:gridCol w="3174989">
                  <a:extLst>
                    <a:ext uri="{9D8B030D-6E8A-4147-A177-3AD203B41FA5}">
                      <a16:colId xmlns:a16="http://schemas.microsoft.com/office/drawing/2014/main" val="20001"/>
                    </a:ext>
                  </a:extLst>
                </a:gridCol>
                <a:gridCol w="3325870">
                  <a:extLst>
                    <a:ext uri="{9D8B030D-6E8A-4147-A177-3AD203B41FA5}">
                      <a16:colId xmlns:a16="http://schemas.microsoft.com/office/drawing/2014/main" val="20002"/>
                    </a:ext>
                  </a:extLst>
                </a:gridCol>
              </a:tblGrid>
              <a:tr h="739583">
                <a:tc>
                  <a:txBody>
                    <a:bodyPr/>
                    <a:lstStyle/>
                    <a:p>
                      <a:pPr algn="just">
                        <a:lnSpc>
                          <a:spcPct val="100000"/>
                        </a:lnSpc>
                        <a:spcBef>
                          <a:spcPts val="0"/>
                        </a:spcBef>
                        <a:spcAft>
                          <a:spcPts val="0"/>
                        </a:spcAft>
                      </a:pPr>
                      <a:r>
                        <a:rPr lang="hr-HR" sz="1800" b="0" dirty="0">
                          <a:latin typeface="Times New Roman"/>
                          <a:ea typeface="Times New Roman"/>
                          <a:cs typeface="Times New Roman"/>
                        </a:rPr>
                        <a:t>Zemlja</a:t>
                      </a:r>
                      <a:endParaRPr lang="hr-HR" sz="1800" b="0" dirty="0">
                        <a:latin typeface="Calibri"/>
                        <a:ea typeface="Times New Roman"/>
                        <a:cs typeface="Times New Roman"/>
                      </a:endParaRPr>
                    </a:p>
                  </a:txBody>
                  <a:tcPr marL="68580" marR="68580" marT="0" marB="0"/>
                </a:tc>
                <a:tc gridSpan="2">
                  <a:txBody>
                    <a:bodyPr/>
                    <a:lstStyle/>
                    <a:p>
                      <a:pPr algn="ctr">
                        <a:lnSpc>
                          <a:spcPct val="100000"/>
                        </a:lnSpc>
                        <a:spcBef>
                          <a:spcPts val="0"/>
                        </a:spcBef>
                        <a:spcAft>
                          <a:spcPts val="0"/>
                        </a:spcAft>
                      </a:pPr>
                      <a:r>
                        <a:rPr lang="hr-HR" sz="1800" b="0">
                          <a:latin typeface="Times New Roman"/>
                          <a:ea typeface="Times New Roman"/>
                          <a:cs typeface="Times New Roman"/>
                        </a:rPr>
                        <a:t>Učestalost pohađanja vjerskih obreda, jednom mjesečno i češće</a:t>
                      </a:r>
                      <a:endParaRPr lang="hr-HR" sz="1800" b="0">
                        <a:latin typeface="Calibri"/>
                        <a:ea typeface="Times New Roman"/>
                        <a:cs typeface="Times New Roman"/>
                      </a:endParaRPr>
                    </a:p>
                  </a:txBody>
                  <a:tcPr marL="68580" marR="68580" marT="0" marB="0"/>
                </a:tc>
                <a:tc hMerge="1">
                  <a:txBody>
                    <a:bodyPr/>
                    <a:lstStyle/>
                    <a:p>
                      <a:endParaRPr lang="en-GB"/>
                    </a:p>
                  </a:txBody>
                  <a:tcPr/>
                </a:tc>
                <a:extLst>
                  <a:ext uri="{0D108BD9-81ED-4DB2-BD59-A6C34878D82A}">
                    <a16:rowId xmlns:a16="http://schemas.microsoft.com/office/drawing/2014/main" val="10000"/>
                  </a:ext>
                </a:extLst>
              </a:tr>
              <a:tr h="401314">
                <a:tc>
                  <a:txBody>
                    <a:bodyPr/>
                    <a:lstStyle/>
                    <a:p>
                      <a:pPr algn="just">
                        <a:lnSpc>
                          <a:spcPct val="100000"/>
                        </a:lnSpc>
                        <a:spcBef>
                          <a:spcPts val="0"/>
                        </a:spcBef>
                        <a:spcAft>
                          <a:spcPts val="0"/>
                        </a:spcAft>
                      </a:pPr>
                      <a:endParaRPr lang="hr-HR" sz="1800" b="0" dirty="0">
                        <a:latin typeface="Times New Roman"/>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1999.-2001.</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Promjena 2008.</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401314">
                <a:tc>
                  <a:txBody>
                    <a:bodyPr/>
                    <a:lstStyle/>
                    <a:p>
                      <a:pPr algn="just">
                        <a:lnSpc>
                          <a:spcPct val="100000"/>
                        </a:lnSpc>
                        <a:spcBef>
                          <a:spcPts val="0"/>
                        </a:spcBef>
                        <a:spcAft>
                          <a:spcPts val="0"/>
                        </a:spcAft>
                      </a:pPr>
                      <a:r>
                        <a:rPr lang="hr-HR" sz="1800" b="0" dirty="0">
                          <a:latin typeface="Times New Roman"/>
                          <a:ea typeface="Times New Roman"/>
                          <a:cs typeface="Times New Roman"/>
                        </a:rPr>
                        <a:t>Austrija</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42,5</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-14,4</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2"/>
                  </a:ext>
                </a:extLst>
              </a:tr>
              <a:tr h="401314">
                <a:tc>
                  <a:txBody>
                    <a:bodyPr/>
                    <a:lstStyle/>
                    <a:p>
                      <a:pPr algn="just">
                        <a:lnSpc>
                          <a:spcPct val="100000"/>
                        </a:lnSpc>
                        <a:spcBef>
                          <a:spcPts val="0"/>
                        </a:spcBef>
                        <a:spcAft>
                          <a:spcPts val="0"/>
                        </a:spcAft>
                      </a:pPr>
                      <a:r>
                        <a:rPr lang="hr-HR" sz="1800" b="0" dirty="0">
                          <a:latin typeface="Times New Roman"/>
                          <a:ea typeface="Times New Roman"/>
                          <a:cs typeface="Times New Roman"/>
                        </a:rPr>
                        <a:t>Hrvatska</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52,5</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-9,9</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3"/>
                  </a:ext>
                </a:extLst>
              </a:tr>
              <a:tr h="401314">
                <a:tc>
                  <a:txBody>
                    <a:bodyPr/>
                    <a:lstStyle/>
                    <a:p>
                      <a:pPr algn="just">
                        <a:lnSpc>
                          <a:spcPct val="100000"/>
                        </a:lnSpc>
                        <a:spcBef>
                          <a:spcPts val="0"/>
                        </a:spcBef>
                        <a:spcAft>
                          <a:spcPts val="0"/>
                        </a:spcAft>
                      </a:pPr>
                      <a:r>
                        <a:rPr lang="hr-HR" sz="1800" b="0" dirty="0">
                          <a:latin typeface="Times New Roman"/>
                          <a:ea typeface="Times New Roman"/>
                          <a:cs typeface="Times New Roman"/>
                        </a:rPr>
                        <a:t>Češka R.</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11,7</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+1,1</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4"/>
                  </a:ext>
                </a:extLst>
              </a:tr>
              <a:tr h="401314">
                <a:tc>
                  <a:txBody>
                    <a:bodyPr/>
                    <a:lstStyle/>
                    <a:p>
                      <a:pPr algn="just">
                        <a:lnSpc>
                          <a:spcPct val="100000"/>
                        </a:lnSpc>
                        <a:spcBef>
                          <a:spcPts val="0"/>
                        </a:spcBef>
                        <a:spcAft>
                          <a:spcPts val="0"/>
                        </a:spcAft>
                      </a:pPr>
                      <a:r>
                        <a:rPr lang="hr-HR" sz="1800" b="0" dirty="0">
                          <a:latin typeface="Times New Roman"/>
                          <a:ea typeface="Times New Roman"/>
                          <a:cs typeface="Times New Roman"/>
                        </a:rPr>
                        <a:t>Finska </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14,0</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-4,0</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5"/>
                  </a:ext>
                </a:extLst>
              </a:tr>
              <a:tr h="401314">
                <a:tc>
                  <a:txBody>
                    <a:bodyPr/>
                    <a:lstStyle/>
                    <a:p>
                      <a:pPr algn="just">
                        <a:lnSpc>
                          <a:spcPct val="100000"/>
                        </a:lnSpc>
                        <a:spcBef>
                          <a:spcPts val="0"/>
                        </a:spcBef>
                        <a:spcAft>
                          <a:spcPts val="0"/>
                        </a:spcAft>
                      </a:pPr>
                      <a:r>
                        <a:rPr lang="hr-HR" sz="1800" b="0" dirty="0">
                          <a:latin typeface="Times New Roman"/>
                          <a:ea typeface="Times New Roman"/>
                          <a:cs typeface="Times New Roman"/>
                        </a:rPr>
                        <a:t>Francuska </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11,9</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+0,6</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6"/>
                  </a:ext>
                </a:extLst>
              </a:tr>
              <a:tr h="401314">
                <a:tc>
                  <a:txBody>
                    <a:bodyPr/>
                    <a:lstStyle/>
                    <a:p>
                      <a:pPr algn="just">
                        <a:lnSpc>
                          <a:spcPct val="100000"/>
                        </a:lnSpc>
                        <a:spcBef>
                          <a:spcPts val="0"/>
                        </a:spcBef>
                        <a:spcAft>
                          <a:spcPts val="0"/>
                        </a:spcAft>
                      </a:pPr>
                      <a:r>
                        <a:rPr lang="hr-HR" sz="1800" b="0" dirty="0">
                          <a:latin typeface="Times New Roman"/>
                          <a:ea typeface="Times New Roman"/>
                          <a:cs typeface="Times New Roman"/>
                        </a:rPr>
                        <a:t>Grčka</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33,5</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+9,9</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7"/>
                  </a:ext>
                </a:extLst>
              </a:tr>
              <a:tr h="401314">
                <a:tc>
                  <a:txBody>
                    <a:bodyPr/>
                    <a:lstStyle/>
                    <a:p>
                      <a:pPr algn="just">
                        <a:lnSpc>
                          <a:spcPct val="100000"/>
                        </a:lnSpc>
                        <a:spcBef>
                          <a:spcPts val="0"/>
                        </a:spcBef>
                        <a:spcAft>
                          <a:spcPts val="0"/>
                        </a:spcAft>
                      </a:pPr>
                      <a:r>
                        <a:rPr lang="hr-HR" sz="1800" b="0" dirty="0">
                          <a:latin typeface="Times New Roman"/>
                          <a:ea typeface="Times New Roman"/>
                          <a:cs typeface="Times New Roman"/>
                        </a:rPr>
                        <a:t>Mađarska </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17,6</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-3,0</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8"/>
                  </a:ext>
                </a:extLst>
              </a:tr>
              <a:tr h="401314">
                <a:tc>
                  <a:txBody>
                    <a:bodyPr/>
                    <a:lstStyle/>
                    <a:p>
                      <a:pPr algn="just">
                        <a:lnSpc>
                          <a:spcPct val="100000"/>
                        </a:lnSpc>
                        <a:spcBef>
                          <a:spcPts val="0"/>
                        </a:spcBef>
                        <a:spcAft>
                          <a:spcPts val="0"/>
                        </a:spcAft>
                      </a:pPr>
                      <a:r>
                        <a:rPr lang="hr-HR" sz="1800" b="0" dirty="0">
                          <a:latin typeface="Times New Roman"/>
                          <a:ea typeface="Times New Roman"/>
                          <a:cs typeface="Times New Roman"/>
                        </a:rPr>
                        <a:t>Italija </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53,7</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-6,1</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09"/>
                  </a:ext>
                </a:extLst>
              </a:tr>
              <a:tr h="401314">
                <a:tc>
                  <a:txBody>
                    <a:bodyPr/>
                    <a:lstStyle/>
                    <a:p>
                      <a:pPr algn="just">
                        <a:lnSpc>
                          <a:spcPct val="100000"/>
                        </a:lnSpc>
                        <a:spcBef>
                          <a:spcPts val="0"/>
                        </a:spcBef>
                        <a:spcAft>
                          <a:spcPts val="0"/>
                        </a:spcAft>
                      </a:pPr>
                      <a:r>
                        <a:rPr lang="hr-HR" sz="1800" b="0">
                          <a:latin typeface="Times New Roman"/>
                          <a:ea typeface="Times New Roman"/>
                          <a:cs typeface="Times New Roman"/>
                        </a:rPr>
                        <a:t>Poljska</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78,2</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-8,4</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10"/>
                  </a:ext>
                </a:extLst>
              </a:tr>
              <a:tr h="401314">
                <a:tc>
                  <a:txBody>
                    <a:bodyPr/>
                    <a:lstStyle/>
                    <a:p>
                      <a:pPr algn="just">
                        <a:lnSpc>
                          <a:spcPct val="100000"/>
                        </a:lnSpc>
                        <a:spcBef>
                          <a:spcPts val="0"/>
                        </a:spcBef>
                        <a:spcAft>
                          <a:spcPts val="0"/>
                        </a:spcAft>
                      </a:pPr>
                      <a:r>
                        <a:rPr lang="hr-HR" sz="1800" b="0" dirty="0">
                          <a:latin typeface="Times New Roman"/>
                          <a:ea typeface="Times New Roman"/>
                          <a:cs typeface="Times New Roman"/>
                        </a:rPr>
                        <a:t>Portugal</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51,2</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-3,7</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11"/>
                  </a:ext>
                </a:extLst>
              </a:tr>
              <a:tr h="401314">
                <a:tc>
                  <a:txBody>
                    <a:bodyPr/>
                    <a:lstStyle/>
                    <a:p>
                      <a:pPr algn="just">
                        <a:lnSpc>
                          <a:spcPct val="100000"/>
                        </a:lnSpc>
                        <a:spcBef>
                          <a:spcPts val="0"/>
                        </a:spcBef>
                        <a:spcAft>
                          <a:spcPts val="0"/>
                        </a:spcAft>
                      </a:pPr>
                      <a:r>
                        <a:rPr lang="hr-HR" sz="1800" b="0" dirty="0">
                          <a:latin typeface="Times New Roman"/>
                          <a:ea typeface="Times New Roman"/>
                          <a:cs typeface="Times New Roman"/>
                        </a:rPr>
                        <a:t>Ruska f.</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9,1</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+5,3</a:t>
                      </a:r>
                      <a:endParaRPr lang="hr-HR" sz="1800" b="0">
                        <a:latin typeface="Calibri"/>
                        <a:ea typeface="Times New Roman"/>
                        <a:cs typeface="Times New Roman"/>
                      </a:endParaRPr>
                    </a:p>
                  </a:txBody>
                  <a:tcPr marL="68580" marR="68580" marT="0" marB="0"/>
                </a:tc>
                <a:extLst>
                  <a:ext uri="{0D108BD9-81ED-4DB2-BD59-A6C34878D82A}">
                    <a16:rowId xmlns:a16="http://schemas.microsoft.com/office/drawing/2014/main" val="10012"/>
                  </a:ext>
                </a:extLst>
              </a:tr>
              <a:tr h="401314">
                <a:tc>
                  <a:txBody>
                    <a:bodyPr/>
                    <a:lstStyle/>
                    <a:p>
                      <a:pPr algn="just">
                        <a:lnSpc>
                          <a:spcPct val="100000"/>
                        </a:lnSpc>
                        <a:spcBef>
                          <a:spcPts val="0"/>
                        </a:spcBef>
                        <a:spcAft>
                          <a:spcPts val="0"/>
                        </a:spcAft>
                      </a:pPr>
                      <a:r>
                        <a:rPr lang="hr-HR" sz="1800" b="0" dirty="0">
                          <a:latin typeface="Times New Roman"/>
                          <a:ea typeface="Times New Roman"/>
                          <a:cs typeface="Times New Roman"/>
                        </a:rPr>
                        <a:t>Slovačka</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49,8</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-1,5</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13"/>
                  </a:ext>
                </a:extLst>
              </a:tr>
              <a:tr h="401314">
                <a:tc>
                  <a:txBody>
                    <a:bodyPr/>
                    <a:lstStyle/>
                    <a:p>
                      <a:pPr algn="just">
                        <a:lnSpc>
                          <a:spcPct val="100000"/>
                        </a:lnSpc>
                        <a:spcBef>
                          <a:spcPts val="0"/>
                        </a:spcBef>
                        <a:spcAft>
                          <a:spcPts val="0"/>
                        </a:spcAft>
                      </a:pPr>
                      <a:r>
                        <a:rPr lang="hr-HR" sz="1800" b="0" dirty="0">
                          <a:latin typeface="Times New Roman"/>
                          <a:ea typeface="Times New Roman"/>
                          <a:cs typeface="Times New Roman"/>
                        </a:rPr>
                        <a:t>Slovenija </a:t>
                      </a:r>
                      <a:endParaRPr lang="hr-HR" sz="1800" b="0" dirty="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a:latin typeface="Times New Roman"/>
                          <a:ea typeface="Times New Roman"/>
                          <a:cs typeface="Times New Roman"/>
                        </a:rPr>
                        <a:t>30,7</a:t>
                      </a:r>
                      <a:endParaRPr lang="hr-HR" sz="1800" b="0">
                        <a:latin typeface="Calibri"/>
                        <a:ea typeface="Times New Roman"/>
                        <a:cs typeface="Times New Roman"/>
                      </a:endParaRPr>
                    </a:p>
                  </a:txBody>
                  <a:tcPr marL="68580" marR="68580" marT="0" marB="0"/>
                </a:tc>
                <a:tc>
                  <a:txBody>
                    <a:bodyPr/>
                    <a:lstStyle/>
                    <a:p>
                      <a:pPr algn="ctr">
                        <a:lnSpc>
                          <a:spcPct val="100000"/>
                        </a:lnSpc>
                        <a:spcBef>
                          <a:spcPts val="0"/>
                        </a:spcBef>
                        <a:spcAft>
                          <a:spcPts val="0"/>
                        </a:spcAft>
                      </a:pPr>
                      <a:r>
                        <a:rPr lang="hr-HR" sz="1800" b="0" dirty="0">
                          <a:latin typeface="Times New Roman"/>
                          <a:ea typeface="Times New Roman"/>
                          <a:cs typeface="Times New Roman"/>
                        </a:rPr>
                        <a:t>-4,8</a:t>
                      </a:r>
                      <a:endParaRPr lang="hr-HR" sz="1800" b="0" dirty="0">
                        <a:latin typeface="Calibri"/>
                        <a:ea typeface="Times New Roman"/>
                        <a:cs typeface="Times New Roman"/>
                      </a:endParaRPr>
                    </a:p>
                  </a:txBody>
                  <a:tcPr marL="68580" marR="68580" marT="0" marB="0"/>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3523615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78366-3395-47E9-950E-E41BCF4E3DAB}"/>
              </a:ext>
            </a:extLst>
          </p:cNvPr>
          <p:cNvSpPr>
            <a:spLocks noGrp="1"/>
          </p:cNvSpPr>
          <p:nvPr>
            <p:ph type="title"/>
          </p:nvPr>
        </p:nvSpPr>
        <p:spPr/>
        <p:txBody>
          <a:bodyPr/>
          <a:lstStyle/>
          <a:p>
            <a:pPr>
              <a:defRPr/>
            </a:pPr>
            <a:endParaRPr lang="en-GB"/>
          </a:p>
        </p:txBody>
      </p:sp>
      <p:pic>
        <p:nvPicPr>
          <p:cNvPr id="23555" name="Picture 5" descr="Europeâs Christians split among Orthodox, Catholics and Protestants">
            <a:extLst>
              <a:ext uri="{FF2B5EF4-FFF2-40B4-BE49-F238E27FC236}">
                <a16:creationId xmlns:a16="http://schemas.microsoft.com/office/drawing/2014/main" id="{5AD76982-38DB-4A28-B1F4-DBB498E2E62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8275" y="533400"/>
            <a:ext cx="9069388" cy="6324600"/>
          </a:xfr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AB124-F954-4DD6-9FBF-906526DFA903}"/>
              </a:ext>
            </a:extLst>
          </p:cNvPr>
          <p:cNvSpPr>
            <a:spLocks noGrp="1"/>
          </p:cNvSpPr>
          <p:nvPr>
            <p:ph type="title"/>
          </p:nvPr>
        </p:nvSpPr>
        <p:spPr/>
        <p:txBody>
          <a:bodyPr/>
          <a:lstStyle/>
          <a:p>
            <a:pPr>
              <a:defRPr/>
            </a:pPr>
            <a:endParaRPr lang="en-GB"/>
          </a:p>
        </p:txBody>
      </p:sp>
      <p:pic>
        <p:nvPicPr>
          <p:cNvPr id="25603" name="Content Placeholder 5">
            <a:extLst>
              <a:ext uri="{FF2B5EF4-FFF2-40B4-BE49-F238E27FC236}">
                <a16:creationId xmlns:a16="http://schemas.microsoft.com/office/drawing/2014/main" id="{23E431CD-DA03-41BB-85AA-77FB37FA19E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52550" y="533400"/>
            <a:ext cx="5924550" cy="63246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endParaRPr lang="en-GB" sz="3200" dirty="0"/>
          </a:p>
        </p:txBody>
      </p:sp>
      <p:sp>
        <p:nvSpPr>
          <p:cNvPr id="3" name="Content Placeholder 2"/>
          <p:cNvSpPr>
            <a:spLocks noGrp="1"/>
          </p:cNvSpPr>
          <p:nvPr>
            <p:ph idx="1"/>
          </p:nvPr>
        </p:nvSpPr>
        <p:spPr>
          <a:xfrm>
            <a:off x="323528" y="1268760"/>
            <a:ext cx="8424936" cy="5328592"/>
          </a:xfrm>
          <a:prstGeom prst="rect">
            <a:avLst/>
          </a:prstGeom>
        </p:spPr>
        <p:txBody>
          <a:bodyPr>
            <a:normAutofit fontScale="92500" lnSpcReduction="20000"/>
          </a:bodyPr>
          <a:lstStyle/>
          <a:p>
            <a:pPr>
              <a:lnSpc>
                <a:spcPct val="110000"/>
              </a:lnSpc>
              <a:spcBef>
                <a:spcPts val="0"/>
              </a:spcBef>
              <a:buNone/>
            </a:pPr>
            <a:r>
              <a:rPr lang="hr-HR" sz="2400" b="1" dirty="0"/>
              <a:t>- </a:t>
            </a:r>
            <a:r>
              <a:rPr lang="hr-HR" sz="2600" dirty="0"/>
              <a:t>M. </a:t>
            </a:r>
            <a:r>
              <a:rPr lang="hr-HR" sz="2600" dirty="0" err="1"/>
              <a:t>Yinger</a:t>
            </a:r>
            <a:r>
              <a:rPr lang="hr-HR" sz="2600" dirty="0"/>
              <a:t>: „.. sustav vjerovanja i praksi pomoću kojega se grupa ljudi suočava s .... posljednjim problemima ljudskog života. Ona je odbijanje kapitulacije pred smrću, odbijanje odustajanja zbog frustracije, odbijanje da neprijateljstvo uništi ljudske zajednice“ </a:t>
            </a:r>
          </a:p>
          <a:p>
            <a:pPr>
              <a:lnSpc>
                <a:spcPct val="110000"/>
              </a:lnSpc>
              <a:spcBef>
                <a:spcPts val="0"/>
              </a:spcBef>
            </a:pPr>
            <a:endParaRPr lang="hr-HR" sz="2600" dirty="0"/>
          </a:p>
          <a:p>
            <a:pPr>
              <a:lnSpc>
                <a:spcPct val="110000"/>
              </a:lnSpc>
              <a:spcBef>
                <a:spcPts val="0"/>
              </a:spcBef>
            </a:pPr>
            <a:r>
              <a:rPr lang="hr-HR" sz="2600" dirty="0"/>
              <a:t>Problemi oba pristupa</a:t>
            </a:r>
          </a:p>
          <a:p>
            <a:pPr>
              <a:lnSpc>
                <a:spcPct val="110000"/>
              </a:lnSpc>
              <a:spcBef>
                <a:spcPts val="0"/>
              </a:spcBef>
            </a:pPr>
            <a:r>
              <a:rPr lang="hr-HR" sz="2600" dirty="0"/>
              <a:t>Mjerenje svetoga - </a:t>
            </a:r>
            <a:r>
              <a:rPr lang="hr-HR" sz="2600" dirty="0" err="1"/>
              <a:t>zapadnocentričnost</a:t>
            </a:r>
            <a:r>
              <a:rPr lang="hr-HR" sz="2600" dirty="0"/>
              <a:t>, religioznost izvan vjerskih zajednica # funkcije i specifičnost religijskog </a:t>
            </a:r>
            <a:r>
              <a:rPr lang="hr-HR" sz="2600" dirty="0">
                <a:latin typeface="Arial"/>
                <a:cs typeface="Arial"/>
              </a:rPr>
              <a:t>→ kombinacija!</a:t>
            </a:r>
            <a:endParaRPr lang="hr-HR" sz="2600" dirty="0"/>
          </a:p>
          <a:p>
            <a:pPr>
              <a:lnSpc>
                <a:spcPct val="110000"/>
              </a:lnSpc>
              <a:spcBef>
                <a:spcPts val="0"/>
              </a:spcBef>
            </a:pPr>
            <a:r>
              <a:rPr lang="hr-HR" sz="2600" dirty="0" err="1"/>
              <a:t>Durkheim</a:t>
            </a:r>
            <a:r>
              <a:rPr lang="hr-HR" sz="2600" dirty="0"/>
              <a:t>: “religija čvrsto povezan sustav vjerovanja i običaja koji se odnose na svete, to jest izdvojene i zabranjene stvari, naime sustav vjerovanja i običaja koji sve svoje pristalice sjedinjuje u istu moralnu zajednicu zvana Crkva”</a:t>
            </a:r>
          </a:p>
        </p:txBody>
      </p:sp>
    </p:spTree>
    <p:extLst>
      <p:ext uri="{BB962C8B-B14F-4D97-AF65-F5344CB8AC3E}">
        <p14:creationId xmlns:p14="http://schemas.microsoft.com/office/powerpoint/2010/main" val="326548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3558A-9D8C-4579-97F0-F0AC2E712E99}"/>
              </a:ext>
            </a:extLst>
          </p:cNvPr>
          <p:cNvSpPr>
            <a:spLocks noGrp="1"/>
          </p:cNvSpPr>
          <p:nvPr>
            <p:ph type="title"/>
          </p:nvPr>
        </p:nvSpPr>
        <p:spPr/>
        <p:txBody>
          <a:bodyPr/>
          <a:lstStyle/>
          <a:p>
            <a:pPr>
              <a:defRPr/>
            </a:pPr>
            <a:endParaRPr lang="en-GB"/>
          </a:p>
        </p:txBody>
      </p:sp>
      <p:pic>
        <p:nvPicPr>
          <p:cNvPr id="26627" name="Content Placeholder 3">
            <a:extLst>
              <a:ext uri="{FF2B5EF4-FFF2-40B4-BE49-F238E27FC236}">
                <a16:creationId xmlns:a16="http://schemas.microsoft.com/office/drawing/2014/main" id="{0001B87B-4887-43E9-B3B3-71F57F4EAB6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31900" y="533400"/>
            <a:ext cx="5645150" cy="59436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224ED-2CD2-41CC-9D38-FDAC4614BEC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5414AF1-AA5A-40CF-B104-1EA15531EC22}"/>
              </a:ext>
            </a:extLst>
          </p:cNvPr>
          <p:cNvSpPr>
            <a:spLocks noGrp="1"/>
          </p:cNvSpPr>
          <p:nvPr>
            <p:ph idx="1"/>
          </p:nvPr>
        </p:nvSpPr>
        <p:spPr/>
        <p:txBody>
          <a:bodyPr/>
          <a:lstStyle/>
          <a:p>
            <a:r>
              <a:rPr lang="en-US" dirty="0"/>
              <a:t>= </a:t>
            </a:r>
            <a:r>
              <a:rPr lang="hr-HR" dirty="0"/>
              <a:t>Važnost društvenog konteksta</a:t>
            </a:r>
          </a:p>
          <a:p>
            <a:r>
              <a:rPr lang="hr-HR" dirty="0"/>
              <a:t>= Opća religijska slika # uloga religija u pojedinim društvenim područjima </a:t>
            </a:r>
          </a:p>
        </p:txBody>
      </p:sp>
    </p:spTree>
    <p:extLst>
      <p:ext uri="{BB962C8B-B14F-4D97-AF65-F5344CB8AC3E}">
        <p14:creationId xmlns:p14="http://schemas.microsoft.com/office/powerpoint/2010/main" val="813406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a:spcBef>
                <a:spcPts val="0"/>
              </a:spcBef>
            </a:pPr>
            <a:r>
              <a:rPr lang="hr-HR" dirty="0"/>
              <a:t>Ali i dalje…. Uporaba / zlouporaba religije…</a:t>
            </a:r>
          </a:p>
          <a:p>
            <a:pPr>
              <a:spcBef>
                <a:spcPts val="0"/>
              </a:spcBef>
            </a:pPr>
            <a:r>
              <a:rPr lang="hr-HR" dirty="0"/>
              <a:t>Dva paradigmatska pristupa u odnosu religije i nasilja:</a:t>
            </a:r>
          </a:p>
          <a:p>
            <a:pPr>
              <a:spcBef>
                <a:spcPts val="0"/>
              </a:spcBef>
            </a:pPr>
            <a:endParaRPr lang="hr-HR" dirty="0"/>
          </a:p>
          <a:p>
            <a:pPr>
              <a:spcBef>
                <a:spcPts val="0"/>
              </a:spcBef>
            </a:pPr>
            <a:r>
              <a:rPr lang="en-US" dirty="0"/>
              <a:t>They follow a strange religion”; “It is not religion at all”: “It was all about political power”…</a:t>
            </a:r>
          </a:p>
          <a:p>
            <a:pPr>
              <a:spcBef>
                <a:spcPts val="0"/>
              </a:spcBef>
            </a:pPr>
            <a:r>
              <a:rPr lang="en-US" dirty="0"/>
              <a:t>(</a:t>
            </a:r>
            <a:r>
              <a:rPr lang="en-US" dirty="0" err="1"/>
              <a:t>Juergensmayer</a:t>
            </a:r>
            <a:r>
              <a:rPr lang="en-US" dirty="0"/>
              <a:t>, 2018: 21) </a:t>
            </a:r>
          </a:p>
          <a:p>
            <a:pPr>
              <a:spcBef>
                <a:spcPts val="0"/>
              </a:spcBef>
            </a:pPr>
            <a:r>
              <a:rPr lang="en-US" dirty="0"/>
              <a:t>#</a:t>
            </a:r>
          </a:p>
          <a:p>
            <a:pPr>
              <a:spcBef>
                <a:spcPts val="0"/>
              </a:spcBef>
            </a:pPr>
            <a:r>
              <a:rPr lang="en-US" dirty="0"/>
              <a:t>“After the cold war, religions have become central conduits of conflict. Their conflict-based paradigms have become repositories of power for the perpetuation of violence, claiming of territory, and rewriting of history through the rewriting of the textuality of the land itself. (Sells, 2003:329)</a:t>
            </a:r>
          </a:p>
          <a:p>
            <a:endParaRPr lang="hr-HR" dirty="0"/>
          </a:p>
        </p:txBody>
      </p:sp>
    </p:spTree>
    <p:extLst>
      <p:ext uri="{BB962C8B-B14F-4D97-AF65-F5344CB8AC3E}">
        <p14:creationId xmlns:p14="http://schemas.microsoft.com/office/powerpoint/2010/main" val="3007649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ctr"/>
            <a:r>
              <a:rPr lang="hr-HR" sz="4000" dirty="0"/>
              <a:t>RELIGIJA U SUVREMENOM DRUŠTVU</a:t>
            </a:r>
            <a:endParaRPr lang="en-GB" sz="4000" dirty="0"/>
          </a:p>
        </p:txBody>
      </p:sp>
    </p:spTree>
    <p:extLst>
      <p:ext uri="{BB962C8B-B14F-4D97-AF65-F5344CB8AC3E}">
        <p14:creationId xmlns:p14="http://schemas.microsoft.com/office/powerpoint/2010/main" val="1984930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endParaRPr lang="en-GB" dirty="0"/>
          </a:p>
        </p:txBody>
      </p:sp>
      <p:sp>
        <p:nvSpPr>
          <p:cNvPr id="3" name="Content Placeholder 2"/>
          <p:cNvSpPr>
            <a:spLocks noGrp="1"/>
          </p:cNvSpPr>
          <p:nvPr>
            <p:ph idx="1"/>
          </p:nvPr>
        </p:nvSpPr>
        <p:spPr>
          <a:xfrm>
            <a:off x="323528" y="1772816"/>
            <a:ext cx="8424936" cy="4968552"/>
          </a:xfrm>
          <a:prstGeom prst="rect">
            <a:avLst/>
          </a:prstGeom>
        </p:spPr>
        <p:txBody>
          <a:bodyPr>
            <a:normAutofit/>
          </a:bodyPr>
          <a:lstStyle/>
          <a:p>
            <a:pPr>
              <a:spcBef>
                <a:spcPts val="0"/>
              </a:spcBef>
            </a:pPr>
            <a:r>
              <a:rPr lang="hr-HR" dirty="0"/>
              <a:t>Jača, nestaje, mijenja se...??? Je li svijet danas više ili manje religiozan nego ranije?</a:t>
            </a:r>
          </a:p>
          <a:p>
            <a:pPr>
              <a:spcBef>
                <a:spcPts val="0"/>
              </a:spcBef>
            </a:pPr>
            <a:r>
              <a:rPr lang="hr-HR" dirty="0"/>
              <a:t>Klasici sociologije – slabi, nestaje…</a:t>
            </a:r>
          </a:p>
          <a:p>
            <a:pPr>
              <a:spcBef>
                <a:spcPts val="0"/>
              </a:spcBef>
            </a:pPr>
            <a:r>
              <a:rPr lang="hr-HR" dirty="0"/>
              <a:t>Durkheim – integrativna funkcija – slabi zbog društvenih promjena + integrativnu funkciju preuzimaju druge institucije</a:t>
            </a:r>
          </a:p>
          <a:p>
            <a:pPr>
              <a:spcBef>
                <a:spcPts val="0"/>
              </a:spcBef>
            </a:pPr>
            <a:r>
              <a:rPr lang="hr-HR" dirty="0"/>
              <a:t>Weber – racionalizacija svijeta kao opći trend</a:t>
            </a:r>
          </a:p>
          <a:p>
            <a:pPr>
              <a:spcBef>
                <a:spcPts val="0"/>
              </a:spcBef>
            </a:pPr>
            <a:r>
              <a:rPr lang="hr-HR" dirty="0"/>
              <a:t>Marx – religija je klasna činjenica, pa će nestati s nestankom klasa</a:t>
            </a:r>
          </a:p>
          <a:p>
            <a:pPr>
              <a:spcBef>
                <a:spcPts val="0"/>
              </a:spcBef>
            </a:pPr>
            <a:endParaRPr lang="hr-HR" dirty="0"/>
          </a:p>
        </p:txBody>
      </p:sp>
    </p:spTree>
    <p:extLst>
      <p:ext uri="{BB962C8B-B14F-4D97-AF65-F5344CB8AC3E}">
        <p14:creationId xmlns:p14="http://schemas.microsoft.com/office/powerpoint/2010/main" val="38728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Sekularizacija</a:t>
            </a:r>
            <a:endParaRPr lang="en-GB" dirty="0"/>
          </a:p>
        </p:txBody>
      </p:sp>
      <p:sp>
        <p:nvSpPr>
          <p:cNvPr id="3" name="Content Placeholder 2"/>
          <p:cNvSpPr>
            <a:spLocks noGrp="1"/>
          </p:cNvSpPr>
          <p:nvPr>
            <p:ph idx="1"/>
          </p:nvPr>
        </p:nvSpPr>
        <p:spPr/>
        <p:txBody>
          <a:bodyPr>
            <a:normAutofit lnSpcReduction="10000"/>
          </a:bodyPr>
          <a:lstStyle/>
          <a:p>
            <a:pPr>
              <a:spcBef>
                <a:spcPts val="0"/>
              </a:spcBef>
            </a:pPr>
            <a:r>
              <a:rPr lang="hr-HR" dirty="0"/>
              <a:t>Prevladavajući </a:t>
            </a:r>
            <a:r>
              <a:rPr lang="hr-HR" dirty="0" err="1"/>
              <a:t>narativ</a:t>
            </a:r>
            <a:r>
              <a:rPr lang="hr-HR" dirty="0"/>
              <a:t> od 1960-ih</a:t>
            </a:r>
          </a:p>
          <a:p>
            <a:pPr>
              <a:spcBef>
                <a:spcPts val="0"/>
              </a:spcBef>
            </a:pPr>
            <a:r>
              <a:rPr lang="hr-HR" dirty="0"/>
              <a:t>Povezana (kod velikog dijela teoretičara) s teorijom funkcionalne diferencijacije (</a:t>
            </a:r>
            <a:r>
              <a:rPr lang="hr-HR" dirty="0" err="1"/>
              <a:t>Luhmann</a:t>
            </a:r>
            <a:r>
              <a:rPr lang="hr-HR" dirty="0"/>
              <a:t>) – autonomnost pod-sustava, međuovisnost, ali bez zajedničkog integrativnog središta </a:t>
            </a:r>
          </a:p>
          <a:p>
            <a:pPr>
              <a:spcBef>
                <a:spcPts val="0"/>
              </a:spcBef>
            </a:pPr>
            <a:endParaRPr lang="hr-HR" dirty="0"/>
          </a:p>
          <a:p>
            <a:r>
              <a:rPr lang="hr-HR" dirty="0"/>
              <a:t>P. </a:t>
            </a:r>
            <a:r>
              <a:rPr lang="hr-HR" dirty="0" err="1"/>
              <a:t>Berger</a:t>
            </a:r>
            <a:r>
              <a:rPr lang="hr-HR" dirty="0"/>
              <a:t> – religija je tip simboličkog svemira, sveti svod nasuprot besmislenoj stvarnosti, ali:</a:t>
            </a:r>
          </a:p>
          <a:p>
            <a:r>
              <a:rPr lang="hr-HR" dirty="0"/>
              <a:t>- racionalizacija (tehnologija, kapitalizam)</a:t>
            </a:r>
          </a:p>
          <a:p>
            <a:r>
              <a:rPr lang="hr-HR" dirty="0"/>
              <a:t>- </a:t>
            </a:r>
            <a:r>
              <a:rPr lang="hr-HR" dirty="0" err="1"/>
              <a:t>pluralizacija</a:t>
            </a:r>
            <a:r>
              <a:rPr lang="hr-HR" dirty="0"/>
              <a:t> (pluralno društvo)</a:t>
            </a:r>
          </a:p>
          <a:p>
            <a:endParaRPr lang="hr-HR" dirty="0"/>
          </a:p>
          <a:p>
            <a:r>
              <a:rPr lang="hr-HR" dirty="0"/>
              <a:t>T. </a:t>
            </a:r>
            <a:r>
              <a:rPr lang="hr-HR" dirty="0" err="1"/>
              <a:t>Luckmann</a:t>
            </a:r>
            <a:r>
              <a:rPr lang="hr-HR" dirty="0"/>
              <a:t> – sekularizacija, ali religija ostaje u privatnoj čovjekovoj sferi – privatizacija – teorija nevidljive religije</a:t>
            </a:r>
          </a:p>
          <a:p>
            <a:pPr>
              <a:spcBef>
                <a:spcPts val="0"/>
              </a:spcBef>
            </a:pPr>
            <a:endParaRPr lang="hr-HR" dirty="0"/>
          </a:p>
          <a:p>
            <a:endParaRPr lang="en-GB" dirty="0"/>
          </a:p>
        </p:txBody>
      </p:sp>
    </p:spTree>
    <p:extLst>
      <p:ext uri="{BB962C8B-B14F-4D97-AF65-F5344CB8AC3E}">
        <p14:creationId xmlns:p14="http://schemas.microsoft.com/office/powerpoint/2010/main" val="1095253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uNone/>
            </a:pPr>
            <a:endParaRPr lang="en-GB" sz="3200" dirty="0"/>
          </a:p>
        </p:txBody>
      </p:sp>
      <p:sp>
        <p:nvSpPr>
          <p:cNvPr id="3" name="Content Placeholder 2"/>
          <p:cNvSpPr>
            <a:spLocks noGrp="1"/>
          </p:cNvSpPr>
          <p:nvPr>
            <p:ph idx="1"/>
          </p:nvPr>
        </p:nvSpPr>
        <p:spPr>
          <a:xfrm>
            <a:off x="323528" y="1412776"/>
            <a:ext cx="8424936" cy="5016620"/>
          </a:xfrm>
          <a:prstGeom prst="rect">
            <a:avLst/>
          </a:prstGeom>
        </p:spPr>
        <p:txBody>
          <a:bodyPr>
            <a:normAutofit/>
          </a:bodyPr>
          <a:lstStyle/>
          <a:p>
            <a:pPr marL="0" indent="0">
              <a:spcBef>
                <a:spcPts val="0"/>
              </a:spcBef>
              <a:buNone/>
            </a:pPr>
            <a:endParaRPr lang="hr-HR" dirty="0"/>
          </a:p>
          <a:p>
            <a:pPr>
              <a:spcBef>
                <a:spcPts val="0"/>
              </a:spcBef>
            </a:pPr>
            <a:r>
              <a:rPr lang="hr-HR" dirty="0"/>
              <a:t>K. Dobbelaere –multidimenzionalni koncept:</a:t>
            </a:r>
          </a:p>
          <a:p>
            <a:pPr>
              <a:spcBef>
                <a:spcPts val="0"/>
              </a:spcBef>
              <a:buFontTx/>
              <a:buChar char="-"/>
            </a:pPr>
            <a:r>
              <a:rPr lang="hr-HR" dirty="0"/>
              <a:t>Societalna razina (diferencijacija, laicizacija)</a:t>
            </a:r>
          </a:p>
          <a:p>
            <a:pPr>
              <a:spcBef>
                <a:spcPts val="0"/>
              </a:spcBef>
              <a:buFontTx/>
              <a:buChar char="-"/>
            </a:pPr>
            <a:r>
              <a:rPr lang="hr-HR" dirty="0"/>
              <a:t>Grupna (promjene unutar religijskih organizacija)</a:t>
            </a:r>
          </a:p>
          <a:p>
            <a:pPr>
              <a:spcBef>
                <a:spcPts val="0"/>
              </a:spcBef>
              <a:buFontTx/>
              <a:buChar char="-"/>
            </a:pPr>
            <a:r>
              <a:rPr lang="hr-HR" dirty="0"/>
              <a:t>Individualna (religioznost pojedinca)</a:t>
            </a:r>
          </a:p>
          <a:p>
            <a:pPr>
              <a:spcBef>
                <a:spcPts val="0"/>
              </a:spcBef>
              <a:buFontTx/>
              <a:buChar char="-"/>
            </a:pPr>
            <a:r>
              <a:rPr lang="hr-HR" dirty="0"/>
              <a:t>Odnos među dimenzijama nije / ne mora biti jednoznačan – trendovi mogu biti reverzibilni – uloga aktera…</a:t>
            </a:r>
          </a:p>
          <a:p>
            <a:pPr>
              <a:spcBef>
                <a:spcPts val="0"/>
              </a:spcBef>
              <a:buFontTx/>
              <a:buChar char="-"/>
            </a:pPr>
            <a:endParaRPr lang="hr-HR" dirty="0"/>
          </a:p>
          <a:p>
            <a:pPr>
              <a:spcBef>
                <a:spcPts val="0"/>
              </a:spcBef>
              <a:buFontTx/>
              <a:buChar char="-"/>
            </a:pPr>
            <a:r>
              <a:rPr lang="hr-HR" dirty="0"/>
              <a:t>D. Martin – opća teorija sekularizacije – utjecaj drugih čimbenika – odnos religije i nacije, religije i politike, strategije države …važnost društvenog konteksta</a:t>
            </a:r>
          </a:p>
          <a:p>
            <a:pPr>
              <a:spcBef>
                <a:spcPts val="0"/>
              </a:spcBef>
              <a:buFontTx/>
              <a:buChar char="-"/>
            </a:pPr>
            <a:endParaRPr lang="hr-HR" dirty="0"/>
          </a:p>
          <a:p>
            <a:pPr>
              <a:spcBef>
                <a:spcPts val="0"/>
              </a:spcBef>
              <a:buFontTx/>
              <a:buChar char="-"/>
            </a:pPr>
            <a:r>
              <a:rPr lang="hr-HR" dirty="0"/>
              <a:t>Koncepti - </a:t>
            </a:r>
            <a:r>
              <a:rPr lang="hr-HR" i="1" dirty="0" err="1"/>
              <a:t>religion</a:t>
            </a:r>
            <a:r>
              <a:rPr lang="hr-HR" i="1" dirty="0"/>
              <a:t> à la </a:t>
            </a:r>
            <a:r>
              <a:rPr lang="hr-HR" i="1" dirty="0" err="1"/>
              <a:t>carte</a:t>
            </a:r>
            <a:r>
              <a:rPr lang="hr-HR" dirty="0"/>
              <a:t>, </a:t>
            </a:r>
            <a:r>
              <a:rPr lang="hr-HR" i="1" dirty="0" err="1"/>
              <a:t>bricolage</a:t>
            </a:r>
            <a:r>
              <a:rPr lang="hr-HR" dirty="0"/>
              <a:t>, </a:t>
            </a:r>
            <a:r>
              <a:rPr lang="hr-HR" i="1" dirty="0" err="1"/>
              <a:t>patchwork</a:t>
            </a:r>
            <a:r>
              <a:rPr lang="hr-HR" dirty="0"/>
              <a:t> </a:t>
            </a:r>
          </a:p>
          <a:p>
            <a:pPr>
              <a:spcBef>
                <a:spcPts val="0"/>
              </a:spcBef>
              <a:buFontTx/>
              <a:buChar char="-"/>
            </a:pPr>
            <a:endParaRPr lang="hr-HR" dirty="0"/>
          </a:p>
        </p:txBody>
      </p:sp>
    </p:spTree>
    <p:extLst>
      <p:ext uri="{BB962C8B-B14F-4D97-AF65-F5344CB8AC3E}">
        <p14:creationId xmlns:p14="http://schemas.microsoft.com/office/powerpoint/2010/main" val="3164442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Teorija racionalnog izbora</a:t>
            </a:r>
            <a:endParaRPr lang="en-GB" dirty="0"/>
          </a:p>
        </p:txBody>
      </p:sp>
      <p:sp>
        <p:nvSpPr>
          <p:cNvPr id="3" name="Content Placeholder 2"/>
          <p:cNvSpPr>
            <a:spLocks noGrp="1"/>
          </p:cNvSpPr>
          <p:nvPr>
            <p:ph idx="1"/>
          </p:nvPr>
        </p:nvSpPr>
        <p:spPr/>
        <p:txBody>
          <a:bodyPr/>
          <a:lstStyle/>
          <a:p>
            <a:pPr>
              <a:spcBef>
                <a:spcPts val="0"/>
              </a:spcBef>
            </a:pPr>
            <a:r>
              <a:rPr lang="hr-HR" dirty="0"/>
              <a:t>Drugi dominantan </a:t>
            </a:r>
            <a:r>
              <a:rPr lang="hr-HR" dirty="0" err="1"/>
              <a:t>narativ</a:t>
            </a:r>
            <a:r>
              <a:rPr lang="hr-HR" dirty="0"/>
              <a:t>, od 1980s, osobito u SAD</a:t>
            </a:r>
          </a:p>
          <a:p>
            <a:pPr>
              <a:spcBef>
                <a:spcPts val="0"/>
              </a:spcBef>
            </a:pPr>
            <a:r>
              <a:rPr lang="hr-HR" dirty="0"/>
              <a:t>Dominantna uloga religije u SAD – religioznost SAD-a nasuprot sekulariziranoj Europi (ali opadanje unazad nekoliko godina)</a:t>
            </a:r>
          </a:p>
          <a:p>
            <a:pPr>
              <a:spcBef>
                <a:spcPts val="0"/>
              </a:spcBef>
            </a:pPr>
            <a:r>
              <a:rPr lang="hr-HR" dirty="0"/>
              <a:t>Odnos ponude i potražnje – potražnja je konstantna pa stupanj religioznosti ovisi o ponudi</a:t>
            </a:r>
          </a:p>
          <a:p>
            <a:pPr>
              <a:spcBef>
                <a:spcPts val="0"/>
              </a:spcBef>
            </a:pPr>
            <a:r>
              <a:rPr lang="hr-HR" dirty="0"/>
              <a:t>Pluralna religijska slika SAD = visoka religioznost</a:t>
            </a:r>
          </a:p>
          <a:p>
            <a:pPr>
              <a:spcBef>
                <a:spcPts val="0"/>
              </a:spcBef>
            </a:pPr>
            <a:r>
              <a:rPr lang="hr-HR" dirty="0" err="1"/>
              <a:t>Monopolne</a:t>
            </a:r>
            <a:r>
              <a:rPr lang="hr-HR" dirty="0"/>
              <a:t> europske države = niska religioznost</a:t>
            </a:r>
            <a:endParaRPr lang="en-GB" dirty="0"/>
          </a:p>
        </p:txBody>
      </p:sp>
    </p:spTree>
    <p:extLst>
      <p:ext uri="{BB962C8B-B14F-4D97-AF65-F5344CB8AC3E}">
        <p14:creationId xmlns:p14="http://schemas.microsoft.com/office/powerpoint/2010/main" val="2077044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SOCIOLOGIJA_11_Devijantnost_SSR_2016_2017</Template>
  <TotalTime>1894</TotalTime>
  <Words>1342</Words>
  <Application>Microsoft Office PowerPoint</Application>
  <PresentationFormat>On-screen Show (4:3)</PresentationFormat>
  <Paragraphs>241</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Times New Roman</vt:lpstr>
      <vt:lpstr>Clarity</vt:lpstr>
      <vt:lpstr>RELIGIJA, Pravo i Društvo – I.</vt:lpstr>
      <vt:lpstr>Sociološki pristup</vt:lpstr>
      <vt:lpstr>PowerPoint Presentation</vt:lpstr>
      <vt:lpstr>PowerPoint Presentation</vt:lpstr>
      <vt:lpstr>PowerPoint Presentation</vt:lpstr>
      <vt:lpstr>PowerPoint Presentation</vt:lpstr>
      <vt:lpstr>Sekularizacija</vt:lpstr>
      <vt:lpstr>PowerPoint Presentation</vt:lpstr>
      <vt:lpstr>Teorija racionalnog izbora</vt:lpstr>
      <vt:lpstr>Teorija religijsko-sekularnog konflikta</vt:lpstr>
      <vt:lpstr>Sekularizacija i drukčiji (suprotni?) trendovi</vt:lpstr>
      <vt:lpstr>Desekularizacija?</vt:lpstr>
      <vt:lpstr>PowerPoint Presentation</vt:lpstr>
      <vt:lpstr>Revizija sekularizacijske teorije</vt:lpstr>
      <vt:lpstr>Ili duhovnost?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Dimenzije religije</vt:lpstr>
      <vt:lpstr>PowerPoint Presentation</vt:lpstr>
      <vt:lpstr>EVS podaci...</vt:lpstr>
      <vt:lpstr>EVS podaci...</vt:lpstr>
      <vt:lpstr>EVS podaci...</vt:lpstr>
      <vt:lpstr>PowerPoint Presentation</vt:lpstr>
      <vt:lpstr>PowerPoint Presentation</vt:lpstr>
      <vt:lpstr>PowerPoint Presentation</vt:lpstr>
      <vt:lpstr>PowerPoint Presentation</vt:lpstr>
    </vt:vector>
  </TitlesOfParts>
  <Company>Pravni fakultet u Zagrebu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SOCIOLOGIJA</dc:title>
  <cp:lastModifiedBy>Siniša</cp:lastModifiedBy>
  <cp:revision>175</cp:revision>
  <cp:lastPrinted>2014-11-19T20:37:49Z</cp:lastPrinted>
  <dcterms:created xsi:type="dcterms:W3CDTF">2009-10-30T12:42:25Z</dcterms:created>
  <dcterms:modified xsi:type="dcterms:W3CDTF">2019-10-02T16:18:49Z</dcterms:modified>
</cp:coreProperties>
</file>