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handoutMasterIdLst>
    <p:handoutMasterId r:id="rId23"/>
  </p:handoutMasterIdLst>
  <p:sldIdLst>
    <p:sldId id="288" r:id="rId2"/>
    <p:sldId id="289" r:id="rId3"/>
    <p:sldId id="317" r:id="rId4"/>
    <p:sldId id="318" r:id="rId5"/>
    <p:sldId id="319" r:id="rId6"/>
    <p:sldId id="320" r:id="rId7"/>
    <p:sldId id="321" r:id="rId8"/>
    <p:sldId id="303" r:id="rId9"/>
    <p:sldId id="304" r:id="rId10"/>
    <p:sldId id="305" r:id="rId11"/>
    <p:sldId id="307" r:id="rId12"/>
    <p:sldId id="308" r:id="rId13"/>
    <p:sldId id="309" r:id="rId14"/>
    <p:sldId id="322" r:id="rId15"/>
    <p:sldId id="326" r:id="rId16"/>
    <p:sldId id="323" r:id="rId17"/>
    <p:sldId id="324" r:id="rId18"/>
    <p:sldId id="325" r:id="rId19"/>
    <p:sldId id="327" r:id="rId20"/>
    <p:sldId id="316" r:id="rId21"/>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6E8E710E-7354-4905-B9AF-D227127B4822}" type="datetimeFigureOut">
              <a:rPr lang="hr-HR" smtClean="0"/>
              <a:t>3.10.2019.</a:t>
            </a:fld>
            <a:endParaRPr lang="hr-H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31A43522-D42A-4B15-B132-167F84C473BC}" type="slidenum">
              <a:rPr lang="hr-HR" smtClean="0"/>
              <a:t>‹#›</a:t>
            </a:fld>
            <a:endParaRPr lang="hr-HR"/>
          </a:p>
        </p:txBody>
      </p:sp>
    </p:spTree>
    <p:extLst>
      <p:ext uri="{BB962C8B-B14F-4D97-AF65-F5344CB8AC3E}">
        <p14:creationId xmlns:p14="http://schemas.microsoft.com/office/powerpoint/2010/main" val="943259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7D10960B-3644-4EAC-B5A9-944188D98649}" type="datetimeFigureOut">
              <a:rPr lang="hr-HR" smtClean="0"/>
              <a:t>3.10.2019.</a:t>
            </a:fld>
            <a:endParaRPr lang="hr-HR"/>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C702D19-7A83-44C9-983E-0A73A6629D85}" type="slidenum">
              <a:rPr lang="hr-HR" smtClean="0"/>
              <a:t>‹#›</a:t>
            </a:fld>
            <a:endParaRPr lang="hr-HR"/>
          </a:p>
        </p:txBody>
      </p:sp>
    </p:spTree>
    <p:extLst>
      <p:ext uri="{BB962C8B-B14F-4D97-AF65-F5344CB8AC3E}">
        <p14:creationId xmlns:p14="http://schemas.microsoft.com/office/powerpoint/2010/main" val="199495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zervirano mjesto bilježaka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r-Latn-RS"/>
          </a:p>
        </p:txBody>
      </p:sp>
      <p:sp>
        <p:nvSpPr>
          <p:cNvPr id="28676" name="Rezervirano mjesto broja slajd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D2578FAB-E54B-4BF4-AE69-19B342785C0F}" type="slidenum">
              <a:rPr lang="hr-HR" altLang="sr-Latn-RS" smtClean="0"/>
              <a:pPr fontAlgn="base">
                <a:spcBef>
                  <a:spcPct val="0"/>
                </a:spcBef>
                <a:spcAft>
                  <a:spcPct val="0"/>
                </a:spcAft>
              </a:pPr>
              <a:t>8</a:t>
            </a:fld>
            <a:endParaRPr lang="hr-HR" altLang="sr-Latn-RS"/>
          </a:p>
        </p:txBody>
      </p:sp>
    </p:spTree>
    <p:extLst>
      <p:ext uri="{BB962C8B-B14F-4D97-AF65-F5344CB8AC3E}">
        <p14:creationId xmlns:p14="http://schemas.microsoft.com/office/powerpoint/2010/main" val="3559892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67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34357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115609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143881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9971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390934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54A0B7C-3704-473B-A9EC-2D11254D2927}" type="slidenum">
              <a:rPr lang="hr-HR" smtClean="0"/>
              <a:pPr/>
              <a:t>‹#›</a:t>
            </a:fld>
            <a:endParaRPr lang="hr-H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75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189151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2208510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54A0B7C-3704-473B-A9EC-2D11254D2927}" type="slidenum">
              <a:rPr lang="hr-HR" smtClean="0"/>
              <a:pPr/>
              <a:t>‹#›</a:t>
            </a:fld>
            <a:endParaRPr lang="hr-H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95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7685D6-33E2-48C5-98C3-0E497E9BD34F}" type="datetimeFigureOut">
              <a:rPr lang="sr-Latn-CS" smtClean="0"/>
              <a:pPr/>
              <a:t>3.10.2019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303464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7685D6-33E2-48C5-98C3-0E497E9BD34F}" type="datetimeFigureOut">
              <a:rPr lang="sr-Latn-CS" smtClean="0"/>
              <a:pPr/>
              <a:t>3.10.2019</a:t>
            </a:fld>
            <a:endParaRPr lang="hr-H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r-H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54A0B7C-3704-473B-A9EC-2D11254D2927}" type="slidenum">
              <a:rPr lang="hr-HR" smtClean="0"/>
              <a:pPr/>
              <a:t>‹#›</a:t>
            </a:fld>
            <a:endParaRPr lang="hr-HR"/>
          </a:p>
        </p:txBody>
      </p:sp>
    </p:spTree>
    <p:extLst>
      <p:ext uri="{BB962C8B-B14F-4D97-AF65-F5344CB8AC3E}">
        <p14:creationId xmlns:p14="http://schemas.microsoft.com/office/powerpoint/2010/main" val="12179601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28800"/>
            <a:ext cx="7620000" cy="1872208"/>
          </a:xfrm>
        </p:spPr>
        <p:txBody>
          <a:bodyPr>
            <a:normAutofit/>
          </a:bodyPr>
          <a:lstStyle/>
          <a:p>
            <a:r>
              <a:rPr lang="hr-HR" dirty="0"/>
              <a:t>RELIGIJA, Pravo i </a:t>
            </a:r>
            <a:r>
              <a:rPr lang="hr-HR" dirty="0" smtClean="0"/>
              <a:t>Društvo – III.</a:t>
            </a:r>
            <a:endParaRPr lang="hr-HR" dirty="0"/>
          </a:p>
        </p:txBody>
      </p:sp>
      <p:sp>
        <p:nvSpPr>
          <p:cNvPr id="3" name="Subtitle 2"/>
          <p:cNvSpPr>
            <a:spLocks noGrp="1"/>
          </p:cNvSpPr>
          <p:nvPr>
            <p:ph type="body" idx="1"/>
          </p:nvPr>
        </p:nvSpPr>
        <p:spPr/>
        <p:txBody>
          <a:bodyPr/>
          <a:lstStyle/>
          <a:p>
            <a:r>
              <a:rPr lang="hr-HR" dirty="0"/>
              <a:t>S. </a:t>
            </a:r>
            <a:r>
              <a:rPr lang="hr-HR" dirty="0" err="1"/>
              <a:t>Zrinščak</a:t>
            </a:r>
            <a:r>
              <a:rPr lang="hr-HR" dirty="0"/>
              <a:t> –</a:t>
            </a:r>
            <a:r>
              <a:rPr lang="en-US" dirty="0"/>
              <a:t> </a:t>
            </a:r>
            <a:r>
              <a:rPr lang="hr-HR" dirty="0" smtClean="0"/>
              <a:t>listopad 201</a:t>
            </a:r>
            <a:r>
              <a:rPr lang="hr-HR" dirty="0"/>
              <a:t>9</a:t>
            </a:r>
            <a:r>
              <a:rPr lang="hr-HR" dirty="0" smtClean="0"/>
              <a:t>.</a:t>
            </a:r>
            <a:endParaRPr lang="hr-HR" dirty="0"/>
          </a:p>
        </p:txBody>
      </p:sp>
    </p:spTree>
    <p:extLst>
      <p:ext uri="{BB962C8B-B14F-4D97-AF65-F5344CB8AC3E}">
        <p14:creationId xmlns:p14="http://schemas.microsoft.com/office/powerpoint/2010/main" val="136405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hr-HR" altLang="en-US"/>
          </a:p>
        </p:txBody>
      </p:sp>
      <p:sp>
        <p:nvSpPr>
          <p:cNvPr id="28675" name="Content Placeholder 2"/>
          <p:cNvSpPr>
            <a:spLocks noGrp="1"/>
          </p:cNvSpPr>
          <p:nvPr>
            <p:ph idx="1"/>
          </p:nvPr>
        </p:nvSpPr>
        <p:spPr/>
        <p:txBody>
          <a:bodyPr/>
          <a:lstStyle/>
          <a:p>
            <a:r>
              <a:rPr lang="hr-HR" altLang="en-US" sz="2400"/>
              <a:t>Hipoteze:</a:t>
            </a:r>
          </a:p>
          <a:p>
            <a:r>
              <a:rPr lang="hr-HR" altLang="en-US" sz="2400"/>
              <a:t>HI – Nema jednoznačnog odnosa utjecaja religioznosti na političko djelovanje, tj. u tome nema bitne razlike između zemalja više i niže razine religioznosti.</a:t>
            </a:r>
          </a:p>
          <a:p>
            <a:r>
              <a:rPr lang="hr-HR" altLang="en-US" sz="2400"/>
              <a:t>H2 -  Zemlje zahvaćene ratom / turbulentnim društvenim procesima imat će višu razinu utjecaja religioznosti na političko djelovanje od ostalih zemalja.</a:t>
            </a:r>
          </a:p>
          <a:p>
            <a:endParaRPr lang="hr-HR" altLang="en-US" sz="2400"/>
          </a:p>
        </p:txBody>
      </p:sp>
    </p:spTree>
    <p:extLst>
      <p:ext uri="{BB962C8B-B14F-4D97-AF65-F5344CB8AC3E}">
        <p14:creationId xmlns:p14="http://schemas.microsoft.com/office/powerpoint/2010/main" val="319643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hr-HR" altLang="en-US"/>
              <a:t>Prediktorski sklop – 9 varijabli religioznosti</a:t>
            </a:r>
          </a:p>
        </p:txBody>
      </p:sp>
      <p:sp>
        <p:nvSpPr>
          <p:cNvPr id="30723" name="Content Placeholder 2"/>
          <p:cNvSpPr>
            <a:spLocks noGrp="1"/>
          </p:cNvSpPr>
          <p:nvPr>
            <p:ph idx="1"/>
          </p:nvPr>
        </p:nvSpPr>
        <p:spPr/>
        <p:txBody>
          <a:bodyPr/>
          <a:lstStyle/>
          <a:p>
            <a:r>
              <a:rPr lang="hr-HR" altLang="en-US" sz="2400"/>
              <a:t>Kriterijske varijable: Imati moćnog vođu koji se ne osvrće na vladu i na izbore; Imati stručnjake a ne vladu, koji bi donosili odluke prema tome što oni ocjenjuju kao najbolje za državu; Imati vojsku koja vlada državom; Imati demokratski politički sustav; Demokracija može imati problema, ali bolja je od bilo kojeg drugog političkog sustava; U demokraciji gospodarski sustav loše funkcionira; Demokracija je neodlučna i stvara razmirice; Demokracije nisu dobre za održavanje reda; Ponosan sam što sam građanin Hrvatske (druge zemlje).</a:t>
            </a:r>
          </a:p>
          <a:p>
            <a:endParaRPr lang="hr-HR" altLang="en-US" sz="2400"/>
          </a:p>
        </p:txBody>
      </p:sp>
    </p:spTree>
    <p:extLst>
      <p:ext uri="{BB962C8B-B14F-4D97-AF65-F5344CB8AC3E}">
        <p14:creationId xmlns:p14="http://schemas.microsoft.com/office/powerpoint/2010/main" val="153977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hr-HR" altLang="en-US"/>
          </a:p>
        </p:txBody>
      </p:sp>
      <p:sp>
        <p:nvSpPr>
          <p:cNvPr id="31747" name="Content Placeholder 2"/>
          <p:cNvSpPr>
            <a:spLocks noGrp="1"/>
          </p:cNvSpPr>
          <p:nvPr>
            <p:ph idx="1"/>
          </p:nvPr>
        </p:nvSpPr>
        <p:spPr/>
        <p:txBody>
          <a:bodyPr/>
          <a:lstStyle/>
          <a:p>
            <a:r>
              <a:rPr lang="hr-HR" altLang="en-US" sz="2400"/>
              <a:t>Rezultati – slab utjecaj; na 4 varijable nikakav!</a:t>
            </a:r>
          </a:p>
          <a:p>
            <a:r>
              <a:rPr lang="hr-HR" altLang="en-US" sz="2400"/>
              <a:t>Od 13 zemalja, nikakav odnos u Češkoj, Sloveniji, Srbiji, Crnoj Gori, Makedoniji i Mađarskoj („pravoslavne” i slabo religiozne zemlje!)</a:t>
            </a:r>
          </a:p>
          <a:p>
            <a:endParaRPr lang="hr-HR" altLang="en-US" sz="2400"/>
          </a:p>
          <a:p>
            <a:r>
              <a:rPr lang="hr-HR" altLang="en-US" sz="2400"/>
              <a:t>Zaključak – prva hipoteza potvrđena!</a:t>
            </a:r>
          </a:p>
          <a:p>
            <a:pPr>
              <a:buFont typeface="Wingdings" panose="05000000000000000000" pitchFamily="2" charset="2"/>
              <a:buNone/>
            </a:pPr>
            <a:endParaRPr lang="hr-HR" altLang="en-US" sz="2400"/>
          </a:p>
          <a:p>
            <a:endParaRPr lang="hr-HR" altLang="en-US" sz="2400"/>
          </a:p>
        </p:txBody>
      </p:sp>
    </p:spTree>
    <p:extLst>
      <p:ext uri="{BB962C8B-B14F-4D97-AF65-F5344CB8AC3E}">
        <p14:creationId xmlns:p14="http://schemas.microsoft.com/office/powerpoint/2010/main" val="367952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hr-HR" altLang="en-US"/>
          </a:p>
        </p:txBody>
      </p:sp>
      <p:sp>
        <p:nvSpPr>
          <p:cNvPr id="32771" name="Content Placeholder 2"/>
          <p:cNvSpPr>
            <a:spLocks noGrp="1"/>
          </p:cNvSpPr>
          <p:nvPr>
            <p:ph idx="1"/>
          </p:nvPr>
        </p:nvSpPr>
        <p:spPr/>
        <p:txBody>
          <a:bodyPr/>
          <a:lstStyle/>
          <a:p>
            <a:r>
              <a:rPr lang="hr-HR" altLang="en-US" sz="2400"/>
              <a:t>Druga hipoteza – djelomično potvrđena!</a:t>
            </a:r>
          </a:p>
          <a:p>
            <a:r>
              <a:rPr lang="hr-HR" altLang="en-US" sz="2400"/>
              <a:t>Povezanost veća kod Kosova i BiH</a:t>
            </a:r>
          </a:p>
          <a:p>
            <a:endParaRPr lang="hr-HR" altLang="en-US" sz="2400"/>
          </a:p>
          <a:p>
            <a:r>
              <a:rPr lang="hr-HR" altLang="en-US" sz="2400"/>
              <a:t>Religioznost – (ograničen) utjecaj u kombinaciji s drugim čimbenicima</a:t>
            </a:r>
          </a:p>
          <a:p>
            <a:endParaRPr lang="hr-HR" altLang="en-US" sz="2400"/>
          </a:p>
        </p:txBody>
      </p:sp>
    </p:spTree>
    <p:extLst>
      <p:ext uri="{BB962C8B-B14F-4D97-AF65-F5344CB8AC3E}">
        <p14:creationId xmlns:p14="http://schemas.microsoft.com/office/powerpoint/2010/main" val="231512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Analiza stavova – primjer 3</a:t>
            </a:r>
            <a:endParaRPr lang="hr-HR" dirty="0"/>
          </a:p>
        </p:txBody>
      </p:sp>
      <p:sp>
        <p:nvSpPr>
          <p:cNvPr id="3" name="Content Placeholder 2"/>
          <p:cNvSpPr>
            <a:spLocks noGrp="1"/>
          </p:cNvSpPr>
          <p:nvPr>
            <p:ph idx="1"/>
          </p:nvPr>
        </p:nvSpPr>
        <p:spPr/>
        <p:txBody>
          <a:bodyPr/>
          <a:lstStyle/>
          <a:p>
            <a:pPr>
              <a:spcBef>
                <a:spcPts val="0"/>
              </a:spcBef>
            </a:pPr>
            <a:r>
              <a:rPr lang="hr-HR" sz="2000" dirty="0" smtClean="0"/>
              <a:t>Izvori: </a:t>
            </a:r>
          </a:p>
          <a:p>
            <a:pPr>
              <a:spcBef>
                <a:spcPts val="0"/>
              </a:spcBef>
            </a:pPr>
            <a:r>
              <a:rPr lang="hr-HR" sz="2000" dirty="0" err="1" smtClean="0"/>
              <a:t>Nikodem</a:t>
            </a:r>
            <a:r>
              <a:rPr lang="hr-HR" sz="2000" dirty="0"/>
              <a:t>, K., </a:t>
            </a:r>
            <a:r>
              <a:rPr lang="hr-HR" sz="2000" dirty="0" err="1"/>
              <a:t>Zrinščak</a:t>
            </a:r>
            <a:r>
              <a:rPr lang="hr-HR" sz="2000" dirty="0"/>
              <a:t>, S. (2019) Između distancirane </a:t>
            </a:r>
            <a:r>
              <a:rPr lang="hr-HR" sz="2000" dirty="0" err="1"/>
              <a:t>crkvenosti</a:t>
            </a:r>
            <a:r>
              <a:rPr lang="hr-HR" sz="2000" dirty="0"/>
              <a:t> i intenzivne osobne religioznosti: Religijske promjene u hrvatskom društvu od 1999. do 2018. godine. </a:t>
            </a:r>
            <a:r>
              <a:rPr lang="hr-HR" sz="2000" i="1" dirty="0"/>
              <a:t>Društvena istraživanja</a:t>
            </a:r>
            <a:r>
              <a:rPr lang="hr-HR" sz="2000" dirty="0"/>
              <a:t>, br. 3 (u tisku)</a:t>
            </a:r>
          </a:p>
          <a:p>
            <a:pPr>
              <a:spcBef>
                <a:spcPts val="0"/>
              </a:spcBef>
            </a:pPr>
            <a:r>
              <a:rPr lang="hr-HR" sz="2000" dirty="0" err="1"/>
              <a:t>Nikodem</a:t>
            </a:r>
            <a:r>
              <a:rPr lang="hr-HR" sz="2000" dirty="0"/>
              <a:t>. K. i </a:t>
            </a:r>
            <a:r>
              <a:rPr lang="hr-HR" sz="2000" dirty="0" err="1"/>
              <a:t>Zrinščak</a:t>
            </a:r>
            <a:r>
              <a:rPr lang="hr-HR" sz="2000" dirty="0"/>
              <a:t>, S. (2019). Etno-religioznost: Religioznost, nacionalni identitet i političke orijentacije u hrvatskom društvu. U J. Šimunović i S. </a:t>
            </a:r>
            <a:r>
              <a:rPr lang="hr-HR" sz="2000" dirty="0" err="1"/>
              <a:t>Migles</a:t>
            </a:r>
            <a:r>
              <a:rPr lang="hr-HR" sz="2000" dirty="0"/>
              <a:t> (</a:t>
            </a:r>
            <a:r>
              <a:rPr lang="hr-HR" sz="2000" dirty="0" err="1"/>
              <a:t>Ur</a:t>
            </a:r>
            <a:r>
              <a:rPr lang="hr-HR" sz="2000" dirty="0"/>
              <a:t>.), </a:t>
            </a:r>
            <a:r>
              <a:rPr lang="hr-HR" sz="2000" dirty="0" err="1"/>
              <a:t>Uzvjerovah</a:t>
            </a:r>
            <a:r>
              <a:rPr lang="hr-HR" sz="2000" dirty="0"/>
              <a:t> zato besjedim (2Kor 4.13).Zbornik u čast prof. dr. sc. Josipa Balobana povodom 70. godine života. Zagreb: Katolički bogoslovni fakultet Sveučilišta u </a:t>
            </a:r>
            <a:r>
              <a:rPr lang="hr-HR" sz="2000" dirty="0" smtClean="0"/>
              <a:t>Zagrebu  </a:t>
            </a:r>
            <a:r>
              <a:rPr lang="hr-HR" sz="2000" dirty="0"/>
              <a:t>i Kršćanska sadašnjost. U tisku</a:t>
            </a:r>
            <a:r>
              <a:rPr lang="hr-HR" sz="2000" dirty="0" smtClean="0"/>
              <a:t>.</a:t>
            </a:r>
          </a:p>
          <a:p>
            <a:pPr>
              <a:spcBef>
                <a:spcPts val="0"/>
              </a:spcBef>
            </a:pPr>
            <a:r>
              <a:rPr lang="hr-HR" sz="2000" dirty="0" smtClean="0"/>
              <a:t>= Religija i političke orijentacije i nacionalna identifikacija </a:t>
            </a:r>
            <a:endParaRPr lang="hr-HR" sz="2000" dirty="0"/>
          </a:p>
        </p:txBody>
      </p:sp>
    </p:spTree>
    <p:extLst>
      <p:ext uri="{BB962C8B-B14F-4D97-AF65-F5344CB8AC3E}">
        <p14:creationId xmlns:p14="http://schemas.microsoft.com/office/powerpoint/2010/main" val="244473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Političke orijentacije u HR</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9359623"/>
              </p:ext>
            </p:extLst>
          </p:nvPr>
        </p:nvGraphicFramePr>
        <p:xfrm>
          <a:off x="611561" y="2492896"/>
          <a:ext cx="7704855" cy="2232249"/>
        </p:xfrm>
        <a:graphic>
          <a:graphicData uri="http://schemas.openxmlformats.org/drawingml/2006/table">
            <a:tbl>
              <a:tblPr firstRow="1" firstCol="1" lastRow="1" lastCol="1" bandRow="1" bandCol="1"/>
              <a:tblGrid>
                <a:gridCol w="856095"/>
                <a:gridCol w="856095"/>
                <a:gridCol w="856095"/>
                <a:gridCol w="856095"/>
                <a:gridCol w="856095"/>
                <a:gridCol w="856095"/>
                <a:gridCol w="856095"/>
                <a:gridCol w="856095"/>
                <a:gridCol w="856095"/>
              </a:tblGrid>
              <a:tr h="744083">
                <a:tc gridSpan="3">
                  <a:txBody>
                    <a:bodyPr/>
                    <a:lstStyle/>
                    <a:p>
                      <a:pPr algn="ctr">
                        <a:spcAft>
                          <a:spcPts val="0"/>
                        </a:spcAft>
                      </a:pPr>
                      <a:r>
                        <a:rPr lang="hr-HR" sz="2000" dirty="0">
                          <a:effectLst/>
                          <a:latin typeface="Times New Roman"/>
                          <a:ea typeface="Times New Roman"/>
                        </a:rPr>
                        <a:t>1999.</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tc gridSpan="3">
                  <a:txBody>
                    <a:bodyPr/>
                    <a:lstStyle/>
                    <a:p>
                      <a:pPr algn="ctr">
                        <a:spcAft>
                          <a:spcPts val="0"/>
                        </a:spcAft>
                      </a:pPr>
                      <a:r>
                        <a:rPr lang="hr-HR" sz="2000" dirty="0">
                          <a:effectLst/>
                          <a:latin typeface="Times New Roman"/>
                          <a:ea typeface="Times New Roman"/>
                        </a:rPr>
                        <a:t>2008.</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tc gridSpan="3">
                  <a:txBody>
                    <a:bodyPr/>
                    <a:lstStyle/>
                    <a:p>
                      <a:pPr algn="ctr">
                        <a:spcAft>
                          <a:spcPts val="0"/>
                        </a:spcAft>
                      </a:pPr>
                      <a:r>
                        <a:rPr lang="hr-HR" sz="2000" dirty="0">
                          <a:effectLst/>
                          <a:latin typeface="Times New Roman"/>
                          <a:ea typeface="Times New Roman"/>
                        </a:rPr>
                        <a:t>2018.</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tr>
              <a:tr h="744083">
                <a:tc>
                  <a:txBody>
                    <a:bodyPr/>
                    <a:lstStyle/>
                    <a:p>
                      <a:pPr algn="ctr">
                        <a:spcAft>
                          <a:spcPts val="0"/>
                        </a:spcAft>
                      </a:pPr>
                      <a:r>
                        <a:rPr lang="hr-HR" sz="2000" dirty="0">
                          <a:effectLst/>
                          <a:latin typeface="Times New Roman"/>
                          <a:ea typeface="Times New Roman"/>
                        </a:rPr>
                        <a:t>Lijevo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Centar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Desno</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Lijevo</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Centar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Desno</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Lijevo</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Centar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Desno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083">
                <a:tc>
                  <a:txBody>
                    <a:bodyPr/>
                    <a:lstStyle/>
                    <a:p>
                      <a:pPr algn="ctr">
                        <a:spcAft>
                          <a:spcPts val="0"/>
                        </a:spcAft>
                      </a:pPr>
                      <a:r>
                        <a:rPr lang="hr-HR" sz="2000">
                          <a:effectLst/>
                          <a:latin typeface="Times New Roman"/>
                          <a:ea typeface="Times New Roman"/>
                        </a:rPr>
                        <a:t>10,4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56,6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8,</a:t>
                      </a:r>
                      <a:r>
                        <a:rPr lang="hr-HR" sz="2000" dirty="0" err="1">
                          <a:effectLst/>
                          <a:latin typeface="Times New Roman"/>
                          <a:ea typeface="Times New Roman"/>
                        </a:rPr>
                        <a:t>8</a:t>
                      </a:r>
                      <a:endParaRPr lang="hr-HR" sz="2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16,9</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51,7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12,1</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16,3</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42,0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18,6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502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b="1" dirty="0" err="1"/>
              <a:t>Multipla</a:t>
            </a:r>
            <a:r>
              <a:rPr lang="hr-HR" sz="2800" b="1" dirty="0"/>
              <a:t> regresijska analiza čestica religioznosti kao kriterijskih varijabli i elemenata nacionalnog identiteta kao prediktorskog </a:t>
            </a:r>
            <a:r>
              <a:rPr lang="hr-HR" sz="2800" b="1" dirty="0" smtClean="0"/>
              <a:t>sklopa</a:t>
            </a:r>
            <a:endParaRPr lang="hr-HR"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181618"/>
              </p:ext>
            </p:extLst>
          </p:nvPr>
        </p:nvGraphicFramePr>
        <p:xfrm>
          <a:off x="971599" y="1988844"/>
          <a:ext cx="6912769" cy="3816420"/>
        </p:xfrm>
        <a:graphic>
          <a:graphicData uri="http://schemas.openxmlformats.org/drawingml/2006/table">
            <a:tbl>
              <a:tblPr firstRow="1" firstCol="1" lastRow="1" lastCol="1" bandRow="1" bandCol="1"/>
              <a:tblGrid>
                <a:gridCol w="4483958"/>
                <a:gridCol w="1307821"/>
                <a:gridCol w="1120990"/>
              </a:tblGrid>
              <a:tr h="318035">
                <a:tc>
                  <a:txBody>
                    <a:bodyPr/>
                    <a:lstStyle/>
                    <a:p>
                      <a:pPr algn="ctr">
                        <a:spcAft>
                          <a:spcPts val="0"/>
                        </a:spcAft>
                      </a:pPr>
                      <a:r>
                        <a:rPr lang="hr-HR" sz="2000" dirty="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2008.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dirty="0">
                          <a:effectLst/>
                          <a:latin typeface="Times New Roman"/>
                          <a:ea typeface="Times New Roman"/>
                        </a:rPr>
                        <a:t>Konfesionalna pripadnost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dirty="0">
                          <a:effectLst/>
                          <a:latin typeface="Times New Roman"/>
                          <a:ea typeface="Times New Roman"/>
                        </a:rPr>
                        <a:t>Religijska </a:t>
                      </a:r>
                      <a:r>
                        <a:rPr lang="hr-HR" sz="2000" dirty="0" err="1">
                          <a:effectLst/>
                          <a:latin typeface="Times New Roman"/>
                          <a:ea typeface="Times New Roman"/>
                        </a:rPr>
                        <a:t>samoidentifikacija</a:t>
                      </a:r>
                      <a:endParaRPr lang="hr-H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dirty="0">
                          <a:effectLst/>
                          <a:latin typeface="Times New Roman"/>
                          <a:ea typeface="Times New Roman"/>
                        </a:rPr>
                        <a:t>Važnost religije u životu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R²=0,106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Važnost Boga u životu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R²=0,057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Vjera kao utjeha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R²=0,056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Institucionalna religijska praksa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R²=0,041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Molitva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R²=0,026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R²=0,107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Vjerovanje u Boga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Vjerovanje u život poslije smrti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R²=0,049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Vjerovanje u pakao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R²=0,061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035">
                <a:tc>
                  <a:txBody>
                    <a:bodyPr/>
                    <a:lstStyle/>
                    <a:p>
                      <a:pPr algn="just">
                        <a:spcAft>
                          <a:spcPts val="0"/>
                        </a:spcAft>
                      </a:pPr>
                      <a:r>
                        <a:rPr lang="hr-HR" sz="2000">
                          <a:effectLst/>
                          <a:latin typeface="Times New Roman"/>
                          <a:ea typeface="Times New Roman"/>
                        </a:rPr>
                        <a:t>Vjerovanje u 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a:effectLst/>
                          <a:latin typeface="Times New Roman"/>
                          <a:ea typeface="Times New Roman"/>
                        </a:rPr>
                        <a:t>R²=0,025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2000" dirty="0">
                          <a:effectLst/>
                          <a:latin typeface="Times New Roman"/>
                          <a:ea typeface="Times New Roman"/>
                        </a:rPr>
                        <a:t>R²=0,103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5759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b="1" dirty="0" err="1"/>
              <a:t>Multipla</a:t>
            </a:r>
            <a:r>
              <a:rPr lang="hr-HR" sz="2800" b="1" dirty="0"/>
              <a:t> regresijska analiza čestica i indeksa religioznosti kao kriterijskih varijabli i političkih orijentacija kao prediktora</a:t>
            </a:r>
            <a:endParaRPr lang="hr-HR"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7989141"/>
              </p:ext>
            </p:extLst>
          </p:nvPr>
        </p:nvGraphicFramePr>
        <p:xfrm>
          <a:off x="611560" y="1628798"/>
          <a:ext cx="8064896" cy="4647538"/>
        </p:xfrm>
        <a:graphic>
          <a:graphicData uri="http://schemas.openxmlformats.org/drawingml/2006/table">
            <a:tbl>
              <a:tblPr firstRow="1" firstCol="1" lastRow="1" lastCol="1" bandRow="1" bandCol="1"/>
              <a:tblGrid>
                <a:gridCol w="3049757"/>
                <a:gridCol w="1255783"/>
                <a:gridCol w="1255783"/>
                <a:gridCol w="2503573"/>
              </a:tblGrid>
              <a:tr h="323737">
                <a:tc>
                  <a:txBody>
                    <a:bodyPr/>
                    <a:lstStyle/>
                    <a:p>
                      <a:pPr algn="ctr">
                        <a:spcAft>
                          <a:spcPts val="0"/>
                        </a:spcAft>
                      </a:pPr>
                      <a:r>
                        <a:rPr lang="hr-HR" sz="1800" dirty="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1999.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2008.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dirty="0">
                          <a:effectLst/>
                          <a:latin typeface="Times New Roman"/>
                          <a:ea typeface="Times New Roman"/>
                        </a:rPr>
                        <a:t>Konfesionalna pripadnost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dirty="0">
                          <a:effectLst/>
                          <a:latin typeface="Times New Roman"/>
                          <a:ea typeface="Times New Roman"/>
                        </a:rPr>
                        <a:t>Religijska </a:t>
                      </a:r>
                      <a:r>
                        <a:rPr lang="hr-HR" sz="1800" dirty="0" err="1">
                          <a:effectLst/>
                          <a:latin typeface="Times New Roman"/>
                          <a:ea typeface="Times New Roman"/>
                        </a:rPr>
                        <a:t>samoidentifikacija</a:t>
                      </a:r>
                      <a:endParaRPr lang="hr-HR"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dirty="0">
                          <a:effectLst/>
                          <a:latin typeface="Times New Roman"/>
                          <a:ea typeface="Times New Roman"/>
                        </a:rPr>
                        <a:t>Važnost religije u životu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Važnost Boga u životu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R²=0,132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Vjera kao utjeha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R²=0,122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791">
                <a:tc>
                  <a:txBody>
                    <a:bodyPr/>
                    <a:lstStyle/>
                    <a:p>
                      <a:pPr algn="just">
                        <a:spcAft>
                          <a:spcPts val="0"/>
                        </a:spcAft>
                      </a:pPr>
                      <a:r>
                        <a:rPr lang="hr-HR" sz="1800">
                          <a:effectLst/>
                          <a:latin typeface="Times New Roman"/>
                          <a:ea typeface="Times New Roman"/>
                        </a:rPr>
                        <a:t>Institucionalna religijska praksa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Molitva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R²=0,107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Vjerovanje u Boga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791">
                <a:tc>
                  <a:txBody>
                    <a:bodyPr/>
                    <a:lstStyle/>
                    <a:p>
                      <a:pPr algn="just">
                        <a:spcAft>
                          <a:spcPts val="0"/>
                        </a:spcAft>
                      </a:pPr>
                      <a:r>
                        <a:rPr lang="hr-HR" sz="1800">
                          <a:effectLst/>
                          <a:latin typeface="Times New Roman"/>
                          <a:ea typeface="Times New Roman"/>
                        </a:rPr>
                        <a:t>Vjerovanje u život poslije smrti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Vjerovanje u pakao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R²=0,087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Vjerovanje u 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7">
                <a:tc>
                  <a:txBody>
                    <a:bodyPr/>
                    <a:lstStyle/>
                    <a:p>
                      <a:pPr algn="just">
                        <a:spcAft>
                          <a:spcPts val="0"/>
                        </a:spcAft>
                      </a:pPr>
                      <a:r>
                        <a:rPr lang="hr-HR" sz="1800">
                          <a:effectLst/>
                          <a:latin typeface="Times New Roman"/>
                          <a:ea typeface="Times New Roman"/>
                        </a:rPr>
                        <a:t>INDEKS RELIGIOZNOSTI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R²=0,035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a:effectLst/>
                          <a:latin typeface="Times New Roman"/>
                          <a:ea typeface="Times New Roman"/>
                        </a:rPr>
                        <a:t>R²=0,140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hr-HR" sz="1800" dirty="0">
                          <a:effectLst/>
                          <a:latin typeface="Times New Roman"/>
                          <a:ea typeface="Times New Roman"/>
                        </a:rPr>
                        <a:t>R²=0,163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5384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 Jača politička polarizacija + povezanost religije s političkim stavovima i nacionalnim identitetom</a:t>
            </a:r>
          </a:p>
          <a:p>
            <a:r>
              <a:rPr lang="hr-HR" dirty="0" smtClean="0"/>
              <a:t>Npr.</a:t>
            </a:r>
          </a:p>
          <a:p>
            <a:r>
              <a:rPr lang="hr-HR" dirty="0"/>
              <a:t>R</a:t>
            </a:r>
            <a:r>
              <a:rPr lang="hr-HR" dirty="0" smtClean="0"/>
              <a:t>eligioznost </a:t>
            </a:r>
            <a:r>
              <a:rPr lang="hr-HR" dirty="0"/>
              <a:t>hrvatskih građana u 2018. godini znatno više povezana s njihovim nacionalnim identitetom, nego što je to bio slučaj u </a:t>
            </a:r>
            <a:r>
              <a:rPr lang="hr-HR" dirty="0" smtClean="0"/>
              <a:t>2008.</a:t>
            </a:r>
          </a:p>
          <a:p>
            <a:r>
              <a:rPr lang="hr-HR" dirty="0"/>
              <a:t>Na većini čestica religioznosti dolazi do jačanja veze s »desnom« političkom orijentacijom, a posebice se to odnosi na važnost Boga u životu, stav da vjera pruža utjehu i ohrabrenje u životu, vjerovanje u raj i </a:t>
            </a:r>
            <a:r>
              <a:rPr lang="hr-HR" dirty="0" smtClean="0"/>
              <a:t>molitvu </a:t>
            </a:r>
          </a:p>
          <a:p>
            <a:endParaRPr lang="hr-HR" dirty="0"/>
          </a:p>
        </p:txBody>
      </p:sp>
    </p:spTree>
    <p:extLst>
      <p:ext uri="{BB962C8B-B14F-4D97-AF65-F5344CB8AC3E}">
        <p14:creationId xmlns:p14="http://schemas.microsoft.com/office/powerpoint/2010/main" val="2561908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Promjena uloge religije u </a:t>
            </a:r>
            <a:r>
              <a:rPr lang="hr-HR" dirty="0" err="1" smtClean="0"/>
              <a:t>Hr</a:t>
            </a:r>
            <a:r>
              <a:rPr lang="hr-HR" dirty="0" smtClean="0"/>
              <a:t> društvu?</a:t>
            </a:r>
          </a:p>
          <a:p>
            <a:r>
              <a:rPr lang="hr-HR" dirty="0" smtClean="0"/>
              <a:t>Jača polarizacija između intenzivno religioznih i distanciranih paralelno s jačanjem veze religioznosti i desne polit orijentacije i nacionalnog identiteta</a:t>
            </a:r>
          </a:p>
          <a:p>
            <a:r>
              <a:rPr lang="hr-HR" dirty="0" smtClean="0"/>
              <a:t>Slabi „opća identitetska uloga religije” (1980-te i 1990-te), a jača „političko-nacionalna identitetska uloga”?</a:t>
            </a:r>
          </a:p>
          <a:p>
            <a:r>
              <a:rPr lang="hr-HR" dirty="0" smtClean="0"/>
              <a:t>Teorija religijsko-sekularnog konflikta kao najprimjereniji interpretacijski okvir i konzekvence toga?</a:t>
            </a:r>
          </a:p>
          <a:p>
            <a:endParaRPr lang="hr-HR" dirty="0"/>
          </a:p>
        </p:txBody>
      </p:sp>
    </p:spTree>
    <p:extLst>
      <p:ext uri="{BB962C8B-B14F-4D97-AF65-F5344CB8AC3E}">
        <p14:creationId xmlns:p14="http://schemas.microsoft.com/office/powerpoint/2010/main" val="54481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endParaRPr lang="hr-HR" dirty="0"/>
          </a:p>
        </p:txBody>
      </p:sp>
      <p:sp>
        <p:nvSpPr>
          <p:cNvPr id="3" name="Content Placeholder 2"/>
          <p:cNvSpPr>
            <a:spLocks noGrp="1"/>
          </p:cNvSpPr>
          <p:nvPr>
            <p:ph idx="1"/>
          </p:nvPr>
        </p:nvSpPr>
        <p:spPr>
          <a:xfrm>
            <a:off x="323528" y="1844824"/>
            <a:ext cx="8424936" cy="4727448"/>
          </a:xfrm>
          <a:prstGeom prst="rect">
            <a:avLst/>
          </a:prstGeom>
        </p:spPr>
        <p:txBody>
          <a:bodyPr>
            <a:normAutofit/>
          </a:bodyPr>
          <a:lstStyle/>
          <a:p>
            <a:pPr algn="ctr">
              <a:spcBef>
                <a:spcPts val="0"/>
              </a:spcBef>
            </a:pPr>
            <a:r>
              <a:rPr lang="hr-HR" sz="4000" dirty="0"/>
              <a:t>RELIGIJA, JAVNOST, POLITIKA</a:t>
            </a:r>
          </a:p>
          <a:p>
            <a:pPr algn="ctr"/>
            <a:endParaRPr lang="hr-HR" sz="4000" b="1" dirty="0"/>
          </a:p>
        </p:txBody>
      </p:sp>
    </p:spTree>
    <p:extLst>
      <p:ext uri="{BB962C8B-B14F-4D97-AF65-F5344CB8AC3E}">
        <p14:creationId xmlns:p14="http://schemas.microsoft.com/office/powerpoint/2010/main" val="2004469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9ACF21-E873-4446-8D38-5651F1933AC0}"/>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xmlns="" id="{558C3082-8F85-4AE0-A74F-257260151D0E}"/>
              </a:ext>
            </a:extLst>
          </p:cNvPr>
          <p:cNvSpPr>
            <a:spLocks noGrp="1"/>
          </p:cNvSpPr>
          <p:nvPr>
            <p:ph idx="1"/>
          </p:nvPr>
        </p:nvSpPr>
        <p:spPr/>
        <p:txBody>
          <a:bodyPr>
            <a:normAutofit/>
          </a:bodyPr>
          <a:lstStyle/>
          <a:p>
            <a:r>
              <a:rPr lang="en-GB" dirty="0"/>
              <a:t>+</a:t>
            </a:r>
          </a:p>
          <a:p>
            <a:r>
              <a:rPr lang="hr-HR" dirty="0"/>
              <a:t>Religija kao opća “moralna” osnovica populizma, čak i u bitno sekulariziranim društvima…</a:t>
            </a:r>
          </a:p>
          <a:p>
            <a:r>
              <a:rPr lang="en-GB" dirty="0"/>
              <a:t>… “religion can be part and parcel of populist styles and provide an infinite variety of cultural resources of populist policies. Religious symbols, tropes and ideas, and the feelings of belonging, difference and entitlements they reinforce or even generate, can be creatively and selectively used by populist politicians in their calls to ‘the people’ for vigilance and resistance to ‘elites’ and ‘outsiders’.” </a:t>
            </a:r>
            <a:r>
              <a:rPr lang="en-GB" sz="2000" dirty="0" err="1"/>
              <a:t>DeHanas</a:t>
            </a:r>
            <a:r>
              <a:rPr lang="en-GB" sz="2000" dirty="0"/>
              <a:t>, D.N., </a:t>
            </a:r>
            <a:r>
              <a:rPr lang="en-GB" sz="2000" dirty="0" err="1"/>
              <a:t>Shterin</a:t>
            </a:r>
            <a:r>
              <a:rPr lang="en-GB" sz="2000" dirty="0"/>
              <a:t>, M. (2018) Religion and the Rise of Populism. </a:t>
            </a:r>
            <a:r>
              <a:rPr lang="en-GB" sz="2000" i="1" dirty="0"/>
              <a:t>Religion, State &amp; Society</a:t>
            </a:r>
            <a:r>
              <a:rPr lang="en-GB" sz="2000" dirty="0"/>
              <a:t>, 46(3):177-185. </a:t>
            </a:r>
          </a:p>
        </p:txBody>
      </p:sp>
    </p:spTree>
    <p:extLst>
      <p:ext uri="{BB962C8B-B14F-4D97-AF65-F5344CB8AC3E}">
        <p14:creationId xmlns:p14="http://schemas.microsoft.com/office/powerpoint/2010/main" val="336537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Dva općenita (znanstvena) pristupa:</a:t>
            </a:r>
          </a:p>
          <a:p>
            <a:r>
              <a:rPr lang="hr-HR" dirty="0"/>
              <a:t> </a:t>
            </a:r>
            <a:r>
              <a:rPr lang="hr-HR" dirty="0" smtClean="0"/>
              <a:t>- individualna razina – stavovi – prediktor evaluacije aktera i ponašanja pojedinca</a:t>
            </a:r>
          </a:p>
          <a:p>
            <a:r>
              <a:rPr lang="hr-HR" dirty="0" smtClean="0"/>
              <a:t>- kolektivna razina – analiza aktera i njihovih akcija – studije slučajeva, evaluacijske analize</a:t>
            </a:r>
          </a:p>
          <a:p>
            <a:r>
              <a:rPr lang="hr-HR" dirty="0" smtClean="0"/>
              <a:t>#</a:t>
            </a:r>
          </a:p>
          <a:p>
            <a:r>
              <a:rPr lang="hr-HR" dirty="0" smtClean="0"/>
              <a:t>Javni prostor i dominantni stavovi i akcije u javnom prostoru – ne moraju korespondirati s rezultatima znanstvene analize</a:t>
            </a:r>
            <a:endParaRPr lang="hr-HR" dirty="0"/>
          </a:p>
        </p:txBody>
      </p:sp>
    </p:spTree>
    <p:extLst>
      <p:ext uri="{BB962C8B-B14F-4D97-AF65-F5344CB8AC3E}">
        <p14:creationId xmlns:p14="http://schemas.microsoft.com/office/powerpoint/2010/main" val="81043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Analiza stavova – primjer 1</a:t>
            </a:r>
            <a:endParaRPr lang="hr-HR" dirty="0"/>
          </a:p>
        </p:txBody>
      </p:sp>
      <p:sp>
        <p:nvSpPr>
          <p:cNvPr id="3" name="Content Placeholder 2"/>
          <p:cNvSpPr>
            <a:spLocks noGrp="1"/>
          </p:cNvSpPr>
          <p:nvPr>
            <p:ph idx="1"/>
          </p:nvPr>
        </p:nvSpPr>
        <p:spPr/>
        <p:txBody>
          <a:bodyPr/>
          <a:lstStyle/>
          <a:p>
            <a:r>
              <a:rPr lang="hr-HR" altLang="sr-Latn-RS" dirty="0"/>
              <a:t>Izvor: </a:t>
            </a:r>
            <a:r>
              <a:rPr lang="en-GB" dirty="0" err="1"/>
              <a:t>Ančić</a:t>
            </a:r>
            <a:r>
              <a:rPr lang="en-GB" dirty="0"/>
              <a:t>, B., </a:t>
            </a:r>
            <a:r>
              <a:rPr lang="en-GB" dirty="0" err="1"/>
              <a:t>Zrinščak</a:t>
            </a:r>
            <a:r>
              <a:rPr lang="en-GB" dirty="0"/>
              <a:t>, S. (2012) Religion in Central European Societies: Its Social Roles and People's Expectations. </a:t>
            </a:r>
            <a:r>
              <a:rPr lang="en-GB" i="1" dirty="0"/>
              <a:t>Religion and Society in Central and Eastern Europe</a:t>
            </a:r>
            <a:r>
              <a:rPr lang="en-GB" dirty="0"/>
              <a:t> 5(1):21-38</a:t>
            </a:r>
            <a:r>
              <a:rPr lang="en-GB" dirty="0" smtClean="0"/>
              <a:t>.</a:t>
            </a:r>
            <a:endParaRPr lang="hr-HR" dirty="0" smtClean="0"/>
          </a:p>
          <a:p>
            <a:r>
              <a:rPr lang="hr-HR" dirty="0" smtClean="0"/>
              <a:t>= Društvena očekivanja od javne uloge religije</a:t>
            </a:r>
            <a:endParaRPr lang="hr-HR" dirty="0"/>
          </a:p>
        </p:txBody>
      </p:sp>
    </p:spTree>
    <p:extLst>
      <p:ext uri="{BB962C8B-B14F-4D97-AF65-F5344CB8AC3E}">
        <p14:creationId xmlns:p14="http://schemas.microsoft.com/office/powerpoint/2010/main" val="399511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Believing that Catholic Church can respond to the… </a:t>
            </a:r>
            <a:r>
              <a:rPr lang="en-US" sz="3200" dirty="0" smtClean="0"/>
              <a:t>(yes) %</a:t>
            </a:r>
            <a:r>
              <a:rPr lang="hr-HR" sz="3200" dirty="0" smtClean="0"/>
              <a:t>, </a:t>
            </a:r>
            <a:r>
              <a:rPr lang="en-US" sz="3200" dirty="0" smtClean="0"/>
              <a:t>Source: </a:t>
            </a:r>
            <a:r>
              <a:rPr lang="en-US" sz="3200" dirty="0" err="1" smtClean="0"/>
              <a:t>Aufbruch</a:t>
            </a:r>
            <a:r>
              <a:rPr lang="en-US" sz="3200" dirty="0" smtClean="0"/>
              <a:t> 2007.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1417280"/>
              </p:ext>
            </p:extLst>
          </p:nvPr>
        </p:nvGraphicFramePr>
        <p:xfrm>
          <a:off x="457200" y="1772815"/>
          <a:ext cx="8229599" cy="3672410"/>
        </p:xfrm>
        <a:graphic>
          <a:graphicData uri="http://schemas.openxmlformats.org/drawingml/2006/table">
            <a:tbl>
              <a:tblPr firstRow="1" firstCol="1" bandRow="1"/>
              <a:tblGrid>
                <a:gridCol w="3685215"/>
                <a:gridCol w="918423"/>
                <a:gridCol w="1000719"/>
                <a:gridCol w="989198"/>
                <a:gridCol w="1636044"/>
              </a:tblGrid>
              <a:tr h="734482">
                <a:tc>
                  <a:txBody>
                    <a:bodyPr/>
                    <a:lstStyle/>
                    <a:p>
                      <a:pPr algn="just">
                        <a:spcAft>
                          <a:spcPts val="0"/>
                        </a:spcAft>
                      </a:pPr>
                      <a:r>
                        <a:rPr lang="en-US" sz="2000" dirty="0">
                          <a:effectLst/>
                          <a:latin typeface="Times New Roman"/>
                          <a:ea typeface="Times New Roman"/>
                        </a:rPr>
                        <a:t> </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a:effectLst/>
                          <a:latin typeface="Times New Roman"/>
                          <a:ea typeface="Times New Roman"/>
                        </a:rPr>
                        <a:t>Croatia</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a:effectLst/>
                          <a:latin typeface="Times New Roman"/>
                          <a:ea typeface="Times New Roman"/>
                        </a:rPr>
                        <a:t>Slovakia</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a:effectLst/>
                          <a:latin typeface="Times New Roman"/>
                          <a:ea typeface="Times New Roman"/>
                        </a:rPr>
                        <a:t>Slovenia</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a:effectLst/>
                          <a:latin typeface="Times New Roman"/>
                          <a:ea typeface="Times New Roman"/>
                        </a:rPr>
                        <a:t>Czech Republic</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482">
                <a:tc>
                  <a:txBody>
                    <a:bodyPr/>
                    <a:lstStyle/>
                    <a:p>
                      <a:pPr algn="just">
                        <a:spcAft>
                          <a:spcPts val="0"/>
                        </a:spcAft>
                      </a:pPr>
                      <a:r>
                        <a:rPr lang="en-US" sz="2000">
                          <a:effectLst/>
                          <a:latin typeface="Times New Roman"/>
                          <a:ea typeface="Times New Roman"/>
                        </a:rPr>
                        <a:t>Moral problems and needs of individuals</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dirty="0">
                          <a:effectLst/>
                          <a:latin typeface="Times New Roman"/>
                          <a:ea typeface="Times New Roman"/>
                        </a:rPr>
                        <a:t>56.3</a:t>
                      </a:r>
                      <a:endParaRPr lang="hr-HR" sz="2000" dirty="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47.9</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45.6</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40.5</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734482">
                <a:tc>
                  <a:txBody>
                    <a:bodyPr/>
                    <a:lstStyle/>
                    <a:p>
                      <a:pPr algn="just">
                        <a:spcAft>
                          <a:spcPts val="0"/>
                        </a:spcAft>
                      </a:pPr>
                      <a:r>
                        <a:rPr lang="en-US" sz="2000">
                          <a:effectLst/>
                          <a:latin typeface="Times New Roman"/>
                          <a:ea typeface="Times New Roman"/>
                        </a:rPr>
                        <a:t>Problems of family life</a:t>
                      </a:r>
                      <a:endParaRPr lang="hr-HR" sz="2000">
                        <a:effectLst/>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n-US" sz="2000" dirty="0">
                          <a:effectLst/>
                          <a:latin typeface="Times New Roman"/>
                          <a:ea typeface="Times New Roman"/>
                        </a:rPr>
                        <a:t>55.1</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52.5</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42.1</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34.5</a:t>
                      </a:r>
                      <a:endParaRPr lang="hr-HR" sz="2000">
                        <a:effectLst/>
                        <a:latin typeface="Times New Roman"/>
                        <a:ea typeface="Times New Roman"/>
                      </a:endParaRPr>
                    </a:p>
                  </a:txBody>
                  <a:tcPr marL="68580" marR="68580" marT="0" marB="0" anchor="ctr">
                    <a:lnL>
                      <a:noFill/>
                    </a:lnL>
                    <a:lnR>
                      <a:noFill/>
                    </a:lnR>
                    <a:lnT>
                      <a:noFill/>
                    </a:lnT>
                    <a:lnB>
                      <a:noFill/>
                    </a:lnB>
                  </a:tcPr>
                </a:tc>
              </a:tr>
              <a:tr h="734482">
                <a:tc>
                  <a:txBody>
                    <a:bodyPr/>
                    <a:lstStyle/>
                    <a:p>
                      <a:pPr algn="just">
                        <a:spcAft>
                          <a:spcPts val="0"/>
                        </a:spcAft>
                      </a:pPr>
                      <a:r>
                        <a:rPr lang="en-US" sz="2000">
                          <a:effectLst/>
                          <a:latin typeface="Times New Roman"/>
                          <a:ea typeface="Times New Roman"/>
                        </a:rPr>
                        <a:t>Questions about meaning of life</a:t>
                      </a:r>
                      <a:endParaRPr lang="hr-HR" sz="2000">
                        <a:effectLst/>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n-US" sz="2000">
                          <a:effectLst/>
                          <a:latin typeface="Times New Roman"/>
                          <a:ea typeface="Times New Roman"/>
                        </a:rPr>
                        <a:t>64.5</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66.8</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53.4</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50.3</a:t>
                      </a:r>
                      <a:endParaRPr lang="hr-HR" sz="2000">
                        <a:effectLst/>
                        <a:latin typeface="Times New Roman"/>
                        <a:ea typeface="Times New Roman"/>
                      </a:endParaRPr>
                    </a:p>
                  </a:txBody>
                  <a:tcPr marL="68580" marR="68580" marT="0" marB="0" anchor="ctr">
                    <a:lnL>
                      <a:noFill/>
                    </a:lnL>
                    <a:lnR>
                      <a:noFill/>
                    </a:lnR>
                    <a:lnT>
                      <a:noFill/>
                    </a:lnT>
                    <a:lnB>
                      <a:noFill/>
                    </a:lnB>
                  </a:tcPr>
                </a:tc>
              </a:tr>
              <a:tr h="734482">
                <a:tc>
                  <a:txBody>
                    <a:bodyPr/>
                    <a:lstStyle/>
                    <a:p>
                      <a:pPr algn="just">
                        <a:spcAft>
                          <a:spcPts val="0"/>
                        </a:spcAft>
                      </a:pPr>
                      <a:r>
                        <a:rPr lang="en-US" sz="2000" dirty="0">
                          <a:effectLst/>
                          <a:latin typeface="Times New Roman"/>
                          <a:ea typeface="Times New Roman"/>
                        </a:rPr>
                        <a:t>Actual social problems in our country</a:t>
                      </a:r>
                      <a:endParaRPr lang="hr-HR" sz="20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Times New Roman"/>
                          <a:ea typeface="Times New Roman"/>
                        </a:rPr>
                        <a:t>37.2</a:t>
                      </a:r>
                      <a:endParaRPr lang="hr-HR" sz="200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Times New Roman"/>
                          <a:ea typeface="Times New Roman"/>
                        </a:rPr>
                        <a:t>35.4</a:t>
                      </a:r>
                      <a:endParaRPr lang="hr-HR" sz="2000" dirty="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Times New Roman"/>
                          <a:ea typeface="Times New Roman"/>
                        </a:rPr>
                        <a:t>31</a:t>
                      </a:r>
                      <a:endParaRPr lang="hr-HR" sz="2000" dirty="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Times New Roman"/>
                          <a:ea typeface="Times New Roman"/>
                        </a:rPr>
                        <a:t>26.5</a:t>
                      </a:r>
                      <a:endParaRPr lang="hr-HR" sz="2000" dirty="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7563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Appropriateness of big Christian Churches to deal with</a:t>
            </a:r>
            <a:r>
              <a:rPr lang="en-US" sz="3200" dirty="0" smtClean="0"/>
              <a:t>…</a:t>
            </a:r>
            <a:r>
              <a:rPr lang="en-US" sz="3200" dirty="0"/>
              <a:t> (yes) %</a:t>
            </a:r>
            <a:r>
              <a:rPr lang="hr-HR" sz="3200" dirty="0"/>
              <a:t>, </a:t>
            </a:r>
            <a:r>
              <a:rPr lang="en-US" sz="3200" dirty="0"/>
              <a:t>Source: </a:t>
            </a:r>
            <a:r>
              <a:rPr lang="en-US" sz="3200" dirty="0" err="1"/>
              <a:t>Aufbruch</a:t>
            </a:r>
            <a:r>
              <a:rPr lang="en-US" sz="3200" dirty="0"/>
              <a:t> 2007. </a:t>
            </a:r>
            <a:endParaRPr lang="hr-H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612323"/>
              </p:ext>
            </p:extLst>
          </p:nvPr>
        </p:nvGraphicFramePr>
        <p:xfrm>
          <a:off x="457200" y="1988839"/>
          <a:ext cx="8229600" cy="3744419"/>
        </p:xfrm>
        <a:graphic>
          <a:graphicData uri="http://schemas.openxmlformats.org/drawingml/2006/table">
            <a:tbl>
              <a:tblPr firstRow="1" firstCol="1" bandRow="1"/>
              <a:tblGrid>
                <a:gridCol w="2926446"/>
                <a:gridCol w="1071494"/>
                <a:gridCol w="1166957"/>
                <a:gridCol w="1153790"/>
                <a:gridCol w="1910913"/>
              </a:tblGrid>
              <a:tr h="534917">
                <a:tc>
                  <a:txBody>
                    <a:bodyPr/>
                    <a:lstStyle/>
                    <a:p>
                      <a:pPr algn="just">
                        <a:spcAft>
                          <a:spcPts val="0"/>
                        </a:spcAft>
                      </a:pPr>
                      <a:r>
                        <a:rPr lang="en-US" sz="2000" dirty="0">
                          <a:effectLst/>
                          <a:latin typeface="Times New Roman"/>
                          <a:ea typeface="Times New Roman"/>
                        </a:rPr>
                        <a:t> </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a:effectLst/>
                          <a:latin typeface="Times New Roman"/>
                          <a:ea typeface="Times New Roman"/>
                        </a:rPr>
                        <a:t>Croatia</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a:effectLst/>
                          <a:latin typeface="Times New Roman"/>
                          <a:ea typeface="Times New Roman"/>
                        </a:rPr>
                        <a:t>Slovakia</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a:effectLst/>
                          <a:latin typeface="Times New Roman"/>
                          <a:ea typeface="Times New Roman"/>
                        </a:rPr>
                        <a:t>Slovenia</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a:effectLst/>
                          <a:latin typeface="Times New Roman"/>
                          <a:ea typeface="Times New Roman"/>
                        </a:rPr>
                        <a:t>Czech Republic</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917">
                <a:tc>
                  <a:txBody>
                    <a:bodyPr/>
                    <a:lstStyle/>
                    <a:p>
                      <a:pPr algn="just">
                        <a:spcAft>
                          <a:spcPts val="0"/>
                        </a:spcAft>
                      </a:pPr>
                      <a:r>
                        <a:rPr lang="en-US" sz="2000" dirty="0">
                          <a:effectLst/>
                          <a:latin typeface="Times New Roman"/>
                          <a:ea typeface="Times New Roman"/>
                        </a:rPr>
                        <a:t>Unemployment</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dirty="0">
                          <a:effectLst/>
                          <a:latin typeface="Times New Roman"/>
                          <a:ea typeface="Times New Roman"/>
                        </a:rPr>
                        <a:t>58</a:t>
                      </a:r>
                      <a:endParaRPr lang="hr-HR" sz="2000" dirty="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56.4</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36.4</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47.2</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534917">
                <a:tc>
                  <a:txBody>
                    <a:bodyPr/>
                    <a:lstStyle/>
                    <a:p>
                      <a:pPr algn="just">
                        <a:spcAft>
                          <a:spcPts val="0"/>
                        </a:spcAft>
                      </a:pPr>
                      <a:r>
                        <a:rPr lang="en-US" sz="2000">
                          <a:effectLst/>
                          <a:latin typeface="Times New Roman"/>
                          <a:ea typeface="Times New Roman"/>
                        </a:rPr>
                        <a:t>Abortion</a:t>
                      </a:r>
                      <a:endParaRPr lang="hr-HR" sz="2000">
                        <a:effectLst/>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n-US" sz="2000">
                          <a:effectLst/>
                          <a:latin typeface="Times New Roman"/>
                          <a:ea typeface="Times New Roman"/>
                        </a:rPr>
                        <a:t>48.8</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51.6</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31.5</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30.3</a:t>
                      </a:r>
                      <a:endParaRPr lang="hr-HR" sz="2000">
                        <a:effectLst/>
                        <a:latin typeface="Times New Roman"/>
                        <a:ea typeface="Times New Roman"/>
                      </a:endParaRPr>
                    </a:p>
                  </a:txBody>
                  <a:tcPr marL="68580" marR="68580" marT="0" marB="0" anchor="ctr">
                    <a:lnL>
                      <a:noFill/>
                    </a:lnL>
                    <a:lnR>
                      <a:noFill/>
                    </a:lnR>
                    <a:lnT>
                      <a:noFill/>
                    </a:lnT>
                    <a:lnB>
                      <a:noFill/>
                    </a:lnB>
                  </a:tcPr>
                </a:tc>
              </a:tr>
              <a:tr h="534917">
                <a:tc>
                  <a:txBody>
                    <a:bodyPr/>
                    <a:lstStyle/>
                    <a:p>
                      <a:pPr algn="just">
                        <a:spcAft>
                          <a:spcPts val="0"/>
                        </a:spcAft>
                      </a:pPr>
                      <a:r>
                        <a:rPr lang="en-US" sz="2000">
                          <a:effectLst/>
                          <a:latin typeface="Times New Roman"/>
                          <a:ea typeface="Times New Roman"/>
                        </a:rPr>
                        <a:t>Extramarital relations</a:t>
                      </a:r>
                      <a:endParaRPr lang="hr-HR" sz="2000">
                        <a:effectLst/>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n-US" sz="2000">
                          <a:effectLst/>
                          <a:latin typeface="Times New Roman"/>
                          <a:ea typeface="Times New Roman"/>
                        </a:rPr>
                        <a:t>50.7</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57.5</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32.7</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36.2</a:t>
                      </a:r>
                      <a:endParaRPr lang="hr-HR" sz="2000">
                        <a:effectLst/>
                        <a:latin typeface="Times New Roman"/>
                        <a:ea typeface="Times New Roman"/>
                      </a:endParaRPr>
                    </a:p>
                  </a:txBody>
                  <a:tcPr marL="68580" marR="68580" marT="0" marB="0" anchor="ctr">
                    <a:lnL>
                      <a:noFill/>
                    </a:lnL>
                    <a:lnR>
                      <a:noFill/>
                    </a:lnR>
                    <a:lnT>
                      <a:noFill/>
                    </a:lnT>
                    <a:lnB>
                      <a:noFill/>
                    </a:lnB>
                  </a:tcPr>
                </a:tc>
              </a:tr>
              <a:tr h="534917">
                <a:tc>
                  <a:txBody>
                    <a:bodyPr/>
                    <a:lstStyle/>
                    <a:p>
                      <a:pPr algn="just">
                        <a:spcAft>
                          <a:spcPts val="0"/>
                        </a:spcAft>
                      </a:pPr>
                      <a:r>
                        <a:rPr lang="en-US" sz="2000">
                          <a:effectLst/>
                          <a:latin typeface="Times New Roman"/>
                          <a:ea typeface="Times New Roman"/>
                        </a:rPr>
                        <a:t>Same-sex relations</a:t>
                      </a:r>
                      <a:endParaRPr lang="hr-HR" sz="2000">
                        <a:effectLst/>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n-US" sz="2000">
                          <a:effectLst/>
                          <a:latin typeface="Times New Roman"/>
                          <a:ea typeface="Times New Roman"/>
                        </a:rPr>
                        <a:t>52.1</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53</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32.2</a:t>
                      </a:r>
                      <a:endParaRPr lang="hr-HR" sz="2000" dirty="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30.7</a:t>
                      </a:r>
                      <a:endParaRPr lang="hr-HR" sz="2000" dirty="0">
                        <a:effectLst/>
                        <a:latin typeface="Times New Roman"/>
                        <a:ea typeface="Times New Roman"/>
                      </a:endParaRPr>
                    </a:p>
                  </a:txBody>
                  <a:tcPr marL="68580" marR="68580" marT="0" marB="0" anchor="ctr">
                    <a:lnL>
                      <a:noFill/>
                    </a:lnL>
                    <a:lnR>
                      <a:noFill/>
                    </a:lnR>
                    <a:lnT>
                      <a:noFill/>
                    </a:lnT>
                    <a:lnB>
                      <a:noFill/>
                    </a:lnB>
                  </a:tcPr>
                </a:tc>
              </a:tr>
              <a:tr h="534917">
                <a:tc>
                  <a:txBody>
                    <a:bodyPr/>
                    <a:lstStyle/>
                    <a:p>
                      <a:pPr algn="just">
                        <a:spcAft>
                          <a:spcPts val="0"/>
                        </a:spcAft>
                      </a:pPr>
                      <a:r>
                        <a:rPr lang="en-US" sz="2000">
                          <a:effectLst/>
                          <a:latin typeface="Times New Roman"/>
                          <a:ea typeface="Times New Roman"/>
                        </a:rPr>
                        <a:t>Growing social differences</a:t>
                      </a:r>
                      <a:endParaRPr lang="hr-HR" sz="2000">
                        <a:effectLst/>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n-US" sz="2000">
                          <a:effectLst/>
                          <a:latin typeface="Times New Roman"/>
                          <a:ea typeface="Times New Roman"/>
                        </a:rPr>
                        <a:t>70.3</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63.8</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a:effectLst/>
                          <a:latin typeface="Times New Roman"/>
                          <a:ea typeface="Times New Roman"/>
                        </a:rPr>
                        <a:t>49</a:t>
                      </a:r>
                      <a:endParaRPr lang="hr-HR" sz="2000">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2000" dirty="0">
                          <a:effectLst/>
                          <a:latin typeface="Times New Roman"/>
                          <a:ea typeface="Times New Roman"/>
                        </a:rPr>
                        <a:t>52.9</a:t>
                      </a:r>
                      <a:endParaRPr lang="hr-HR" sz="2000" dirty="0">
                        <a:effectLst/>
                        <a:latin typeface="Times New Roman"/>
                        <a:ea typeface="Times New Roman"/>
                      </a:endParaRPr>
                    </a:p>
                  </a:txBody>
                  <a:tcPr marL="68580" marR="68580" marT="0" marB="0" anchor="ctr">
                    <a:lnL>
                      <a:noFill/>
                    </a:lnL>
                    <a:lnR>
                      <a:noFill/>
                    </a:lnR>
                    <a:lnT>
                      <a:noFill/>
                    </a:lnT>
                    <a:lnB>
                      <a:noFill/>
                    </a:lnB>
                  </a:tcPr>
                </a:tc>
              </a:tr>
              <a:tr h="534917">
                <a:tc>
                  <a:txBody>
                    <a:bodyPr/>
                    <a:lstStyle/>
                    <a:p>
                      <a:pPr algn="just">
                        <a:spcAft>
                          <a:spcPts val="0"/>
                        </a:spcAft>
                      </a:pPr>
                      <a:r>
                        <a:rPr lang="en-US" sz="2000">
                          <a:effectLst/>
                          <a:latin typeface="Times New Roman"/>
                          <a:ea typeface="Times New Roman"/>
                        </a:rPr>
                        <a:t>Politics of the government</a:t>
                      </a:r>
                      <a:endParaRPr lang="hr-HR" sz="200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Times New Roman"/>
                          <a:ea typeface="Times New Roman"/>
                        </a:rPr>
                        <a:t>30.1</a:t>
                      </a:r>
                      <a:endParaRPr lang="hr-HR" sz="200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Times New Roman"/>
                          <a:ea typeface="Times New Roman"/>
                        </a:rPr>
                        <a:t>36</a:t>
                      </a:r>
                      <a:endParaRPr lang="hr-HR" sz="200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Times New Roman"/>
                          <a:ea typeface="Times New Roman"/>
                        </a:rPr>
                        <a:t>19.5</a:t>
                      </a:r>
                      <a:endParaRPr lang="hr-HR" sz="200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Times New Roman"/>
                          <a:ea typeface="Times New Roman"/>
                        </a:rPr>
                        <a:t>33</a:t>
                      </a:r>
                      <a:endParaRPr lang="hr-HR" sz="2000" dirty="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903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Influence of religious leaders on people’s voice and government (only answers (strongly) agree) %, Source: ISSP 2008.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1042461"/>
              </p:ext>
            </p:extLst>
          </p:nvPr>
        </p:nvGraphicFramePr>
        <p:xfrm>
          <a:off x="457200" y="2636913"/>
          <a:ext cx="8229600" cy="2808312"/>
        </p:xfrm>
        <a:graphic>
          <a:graphicData uri="http://schemas.openxmlformats.org/drawingml/2006/table">
            <a:tbl>
              <a:tblPr firstRow="1" firstCol="1" bandRow="1"/>
              <a:tblGrid>
                <a:gridCol w="4042792"/>
                <a:gridCol w="936116"/>
                <a:gridCol w="897026"/>
                <a:gridCol w="885505"/>
                <a:gridCol w="1468161"/>
              </a:tblGrid>
              <a:tr h="936104">
                <a:tc>
                  <a:txBody>
                    <a:bodyPr/>
                    <a:lstStyle/>
                    <a:p>
                      <a:pPr algn="just">
                        <a:spcAft>
                          <a:spcPts val="0"/>
                        </a:spcAft>
                      </a:pPr>
                      <a:r>
                        <a:rPr lang="en-US" sz="2000" dirty="0">
                          <a:effectLst/>
                          <a:latin typeface="Times New Roman"/>
                          <a:ea typeface="Times New Roman"/>
                        </a:rPr>
                        <a:t> </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dirty="0">
                          <a:effectLst/>
                          <a:latin typeface="Times New Roman"/>
                          <a:ea typeface="Times New Roman"/>
                        </a:rPr>
                        <a:t>Croatia</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dirty="0">
                          <a:effectLst/>
                          <a:latin typeface="Times New Roman"/>
                          <a:ea typeface="Times New Roman"/>
                        </a:rPr>
                        <a:t>Slovakia</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a:effectLst/>
                          <a:latin typeface="Times New Roman"/>
                          <a:ea typeface="Times New Roman"/>
                        </a:rPr>
                        <a:t>Slovenia</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a:effectLst/>
                          <a:latin typeface="Times New Roman"/>
                          <a:ea typeface="Times New Roman"/>
                        </a:rPr>
                        <a:t>Czech Republic</a:t>
                      </a:r>
                      <a:endParaRPr lang="hr-HR" sz="200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just">
                        <a:spcAft>
                          <a:spcPts val="0"/>
                        </a:spcAft>
                      </a:pPr>
                      <a:r>
                        <a:rPr lang="en-US" sz="2000" dirty="0">
                          <a:effectLst/>
                          <a:latin typeface="Times New Roman"/>
                          <a:ea typeface="Times New Roman"/>
                        </a:rPr>
                        <a:t>Religious leaders should not influence people’s vote</a:t>
                      </a:r>
                      <a:endParaRPr lang="hr-HR" sz="20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dirty="0">
                          <a:effectLst/>
                          <a:latin typeface="Times New Roman"/>
                          <a:ea typeface="Times New Roman"/>
                        </a:rPr>
                        <a:t>84.6</a:t>
                      </a:r>
                      <a:endParaRPr lang="hr-HR" sz="2000" dirty="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dirty="0">
                          <a:effectLst/>
                          <a:latin typeface="Times New Roman"/>
                          <a:ea typeface="Times New Roman"/>
                        </a:rPr>
                        <a:t>74.3</a:t>
                      </a:r>
                      <a:endParaRPr lang="hr-HR" sz="2000" dirty="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82.7</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a:effectLst/>
                          <a:latin typeface="Times New Roman"/>
                          <a:ea typeface="Times New Roman"/>
                        </a:rPr>
                        <a:t>73.7</a:t>
                      </a:r>
                      <a:endParaRPr lang="hr-HR" sz="2000">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936104">
                <a:tc>
                  <a:txBody>
                    <a:bodyPr/>
                    <a:lstStyle/>
                    <a:p>
                      <a:pPr algn="just">
                        <a:spcAft>
                          <a:spcPts val="0"/>
                        </a:spcAft>
                      </a:pPr>
                      <a:r>
                        <a:rPr lang="en-US" sz="2000" dirty="0">
                          <a:effectLst/>
                          <a:latin typeface="Times New Roman"/>
                          <a:ea typeface="Times New Roman"/>
                        </a:rPr>
                        <a:t>Religious leaders should not influence government</a:t>
                      </a:r>
                      <a:endParaRPr lang="hr-HR" sz="20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Times New Roman"/>
                          <a:ea typeface="Times New Roman"/>
                        </a:rPr>
                        <a:t>80.5</a:t>
                      </a:r>
                      <a:endParaRPr lang="hr-HR" sz="200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Times New Roman"/>
                          <a:ea typeface="Times New Roman"/>
                        </a:rPr>
                        <a:t>70.2</a:t>
                      </a:r>
                      <a:endParaRPr lang="hr-HR" sz="200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Times New Roman"/>
                          <a:ea typeface="Times New Roman"/>
                        </a:rPr>
                        <a:t>82.5</a:t>
                      </a:r>
                      <a:endParaRPr lang="hr-HR" sz="2000" dirty="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Times New Roman"/>
                          <a:ea typeface="Times New Roman"/>
                        </a:rPr>
                        <a:t>69.4</a:t>
                      </a:r>
                      <a:endParaRPr lang="hr-HR" sz="2000" dirty="0">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520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slov 1"/>
          <p:cNvSpPr>
            <a:spLocks noGrp="1"/>
          </p:cNvSpPr>
          <p:nvPr>
            <p:ph type="title"/>
          </p:nvPr>
        </p:nvSpPr>
        <p:spPr>
          <a:xfrm>
            <a:off x="457200" y="274638"/>
            <a:ext cx="8229600" cy="561975"/>
          </a:xfrm>
        </p:spPr>
        <p:txBody>
          <a:bodyPr>
            <a:normAutofit/>
          </a:bodyPr>
          <a:lstStyle/>
          <a:p>
            <a:endParaRPr lang="hr-HR" altLang="sr-Latn-RS" sz="2800" dirty="0"/>
          </a:p>
        </p:txBody>
      </p:sp>
      <p:sp>
        <p:nvSpPr>
          <p:cNvPr id="25603" name="Rezervirano mjesto sadržaja 2"/>
          <p:cNvSpPr>
            <a:spLocks noGrp="1"/>
          </p:cNvSpPr>
          <p:nvPr>
            <p:ph idx="1"/>
          </p:nvPr>
        </p:nvSpPr>
        <p:spPr>
          <a:xfrm>
            <a:off x="457200" y="1052513"/>
            <a:ext cx="8229600" cy="5472112"/>
          </a:xfrm>
        </p:spPr>
        <p:txBody>
          <a:bodyPr>
            <a:noAutofit/>
          </a:bodyPr>
          <a:lstStyle/>
          <a:p>
            <a:pPr fontAlgn="auto">
              <a:spcBef>
                <a:spcPts val="0"/>
              </a:spcBef>
              <a:spcAft>
                <a:spcPts val="0"/>
              </a:spcAft>
              <a:defRPr/>
            </a:pPr>
            <a:r>
              <a:rPr lang="hr-HR" altLang="sr-Latn-RS" dirty="0" smtClean="0"/>
              <a:t>=</a:t>
            </a:r>
            <a:endParaRPr lang="hr-HR" altLang="sr-Latn-RS" dirty="0"/>
          </a:p>
          <a:p>
            <a:pPr>
              <a:spcBef>
                <a:spcPts val="0"/>
              </a:spcBef>
              <a:defRPr/>
            </a:pPr>
            <a:r>
              <a:rPr lang="hr-HR" altLang="sr-Latn-RS" dirty="0"/>
              <a:t>Analiza socijalnih očekivanja je važan koncept u razumijevanju društvenog značenja i važnosti religije u javnoj sferi</a:t>
            </a:r>
          </a:p>
          <a:p>
            <a:pPr fontAlgn="auto">
              <a:spcBef>
                <a:spcPts val="0"/>
              </a:spcBef>
              <a:spcAft>
                <a:spcPts val="0"/>
              </a:spcAft>
              <a:defRPr/>
            </a:pPr>
            <a:r>
              <a:rPr lang="hr-HR" altLang="sr-Latn-RS" dirty="0" smtClean="0"/>
              <a:t>Visoka razina očekivanja od uloge religije</a:t>
            </a:r>
          </a:p>
          <a:p>
            <a:pPr fontAlgn="auto">
              <a:spcBef>
                <a:spcPts val="0"/>
              </a:spcBef>
              <a:spcAft>
                <a:spcPts val="0"/>
              </a:spcAft>
              <a:defRPr/>
            </a:pPr>
            <a:r>
              <a:rPr lang="hr-HR" altLang="sr-Latn-RS" dirty="0" smtClean="0"/>
              <a:t>Manje </a:t>
            </a:r>
            <a:r>
              <a:rPr lang="hr-HR" altLang="sr-Latn-RS" dirty="0"/>
              <a:t>očekivanje od religije u političkoj javnoj sferi</a:t>
            </a:r>
          </a:p>
          <a:p>
            <a:pPr fontAlgn="auto">
              <a:spcBef>
                <a:spcPts val="0"/>
              </a:spcBef>
              <a:spcAft>
                <a:spcPts val="0"/>
              </a:spcAft>
              <a:defRPr/>
            </a:pPr>
            <a:r>
              <a:rPr lang="hr-HR" altLang="sr-Latn-RS" dirty="0"/>
              <a:t>Javna sfera i politička javna sfera (Habermas)</a:t>
            </a:r>
          </a:p>
          <a:p>
            <a:pPr fontAlgn="auto">
              <a:spcBef>
                <a:spcPts val="0"/>
              </a:spcBef>
              <a:spcAft>
                <a:spcPts val="0"/>
              </a:spcAft>
              <a:defRPr/>
            </a:pPr>
            <a:r>
              <a:rPr lang="hr-HR" altLang="sr-Latn-RS" dirty="0"/>
              <a:t>Religioznost nije konstantan prediktor društvenih očekivanja uloge </a:t>
            </a:r>
            <a:r>
              <a:rPr lang="hr-HR" altLang="sr-Latn-RS" dirty="0" smtClean="0"/>
              <a:t>religije – očekivanja ne slijede generalni stupanj religioznosti u pojedinoj zemlji</a:t>
            </a:r>
            <a:endParaRPr lang="hr-HR" altLang="sr-Latn-RS" dirty="0"/>
          </a:p>
        </p:txBody>
      </p:sp>
      <p:sp>
        <p:nvSpPr>
          <p:cNvPr id="27652" name="Rezervirano mjesto broja slajd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6CC45CAF-6D2E-4861-8C6F-91F860850028}" type="slidenum">
              <a:rPr lang="hr-HR" altLang="sr-Latn-RS" sz="1200">
                <a:solidFill>
                  <a:srgbClr val="898989"/>
                </a:solidFill>
              </a:rPr>
              <a:pPr fontAlgn="base">
                <a:lnSpc>
                  <a:spcPct val="100000"/>
                </a:lnSpc>
                <a:spcBef>
                  <a:spcPct val="0"/>
                </a:spcBef>
                <a:spcAft>
                  <a:spcPct val="0"/>
                </a:spcAft>
                <a:buFontTx/>
                <a:buNone/>
              </a:pPr>
              <a:t>8</a:t>
            </a:fld>
            <a:endParaRPr lang="hr-HR" altLang="sr-Latn-RS" sz="1200">
              <a:solidFill>
                <a:srgbClr val="898989"/>
              </a:solidFill>
            </a:endParaRPr>
          </a:p>
        </p:txBody>
      </p:sp>
    </p:spTree>
    <p:extLst>
      <p:ext uri="{BB962C8B-B14F-4D97-AF65-F5344CB8AC3E}">
        <p14:creationId xmlns:p14="http://schemas.microsoft.com/office/powerpoint/2010/main" val="927634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Analiza stavova – primjer 2</a:t>
            </a:r>
            <a:endParaRPr lang="en-GB" dirty="0"/>
          </a:p>
        </p:txBody>
      </p:sp>
      <p:sp>
        <p:nvSpPr>
          <p:cNvPr id="3" name="Content Placeholder 2"/>
          <p:cNvSpPr>
            <a:spLocks noGrp="1"/>
          </p:cNvSpPr>
          <p:nvPr>
            <p:ph idx="1"/>
          </p:nvPr>
        </p:nvSpPr>
        <p:spPr/>
        <p:txBody>
          <a:bodyPr>
            <a:normAutofit/>
          </a:bodyPr>
          <a:lstStyle/>
          <a:p>
            <a:pPr algn="ctr"/>
            <a:endParaRPr lang="hr-HR" sz="4000" dirty="0"/>
          </a:p>
          <a:p>
            <a:pPr>
              <a:spcBef>
                <a:spcPts val="0"/>
              </a:spcBef>
            </a:pPr>
            <a:r>
              <a:rPr lang="hr-HR" altLang="en-US" dirty="0"/>
              <a:t>Izvor: </a:t>
            </a:r>
            <a:r>
              <a:rPr lang="hr-HR" altLang="en-US" dirty="0" err="1" smtClean="0"/>
              <a:t>Črpić</a:t>
            </a:r>
            <a:r>
              <a:rPr lang="hr-HR" altLang="en-US" dirty="0"/>
              <a:t>, G., </a:t>
            </a:r>
            <a:r>
              <a:rPr lang="hr-HR" altLang="en-US" dirty="0" err="1"/>
              <a:t>Zrinščak</a:t>
            </a:r>
            <a:r>
              <a:rPr lang="hr-HR" altLang="en-US" dirty="0"/>
              <a:t>, S. (2014.) Religija, društvo, politika: komparativna perspektiva. U: J. Baloban, K., </a:t>
            </a:r>
            <a:r>
              <a:rPr lang="hr-HR" altLang="en-US" dirty="0" err="1"/>
              <a:t>Nikodem</a:t>
            </a:r>
            <a:r>
              <a:rPr lang="hr-HR" altLang="en-US" dirty="0"/>
              <a:t>, S. </a:t>
            </a:r>
            <a:r>
              <a:rPr lang="hr-HR" altLang="en-US" dirty="0" err="1"/>
              <a:t>Zrinščak</a:t>
            </a:r>
            <a:r>
              <a:rPr lang="hr-HR" altLang="en-US" dirty="0"/>
              <a:t> (</a:t>
            </a:r>
            <a:r>
              <a:rPr lang="hr-HR" altLang="en-US" dirty="0" err="1"/>
              <a:t>ur</a:t>
            </a:r>
            <a:r>
              <a:rPr lang="hr-HR" altLang="en-US" dirty="0"/>
              <a:t>.) </a:t>
            </a:r>
            <a:r>
              <a:rPr lang="hr-HR" altLang="en-US" i="1" dirty="0"/>
              <a:t>Vrednote u Hrvatskoj i Europi</a:t>
            </a:r>
            <a:r>
              <a:rPr lang="hr-HR" altLang="en-US" dirty="0"/>
              <a:t>: </a:t>
            </a:r>
            <a:r>
              <a:rPr lang="hr-HR" altLang="en-US" i="1" dirty="0"/>
              <a:t>Komparativna analiza</a:t>
            </a:r>
            <a:r>
              <a:rPr lang="hr-HR" altLang="en-US" dirty="0"/>
              <a:t>. Zagreb: KS / KBF, str. 13-41</a:t>
            </a:r>
            <a:r>
              <a:rPr lang="hr-HR" altLang="en-US" dirty="0" smtClean="0"/>
              <a:t>.</a:t>
            </a:r>
          </a:p>
          <a:p>
            <a:pPr>
              <a:spcBef>
                <a:spcPts val="0"/>
              </a:spcBef>
            </a:pPr>
            <a:r>
              <a:rPr lang="hr-HR" altLang="en-US" dirty="0" smtClean="0"/>
              <a:t>= Religioznost i stavovi prema demokraciji i političkom sustavu</a:t>
            </a:r>
            <a:endParaRPr lang="hr-HR" altLang="en-US" dirty="0"/>
          </a:p>
          <a:p>
            <a:pPr>
              <a:spcBef>
                <a:spcPts val="0"/>
              </a:spcBef>
            </a:pPr>
            <a:endParaRPr lang="en-GB" dirty="0"/>
          </a:p>
        </p:txBody>
      </p:sp>
    </p:spTree>
    <p:extLst>
      <p:ext uri="{BB962C8B-B14F-4D97-AF65-F5344CB8AC3E}">
        <p14:creationId xmlns:p14="http://schemas.microsoft.com/office/powerpoint/2010/main" val="895945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SOCIOLOGIJA_11_Devijantnost_SSR_2016_2017</Template>
  <TotalTime>1865</TotalTime>
  <Words>1222</Words>
  <Application>Microsoft Office PowerPoint</Application>
  <PresentationFormat>On-screen Show (4:3)</PresentationFormat>
  <Paragraphs>242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RELIGIJA, Pravo i Društvo – III.</vt:lpstr>
      <vt:lpstr>PowerPoint Presentation</vt:lpstr>
      <vt:lpstr>PowerPoint Presentation</vt:lpstr>
      <vt:lpstr>Analiza stavova – primjer 1</vt:lpstr>
      <vt:lpstr>Believing that Catholic Church can respond to the… (yes) %, Source: Aufbruch 2007. </vt:lpstr>
      <vt:lpstr>Appropriateness of big Christian Churches to deal with… (yes) %, Source: Aufbruch 2007. </vt:lpstr>
      <vt:lpstr>Influence of religious leaders on people’s voice and government (only answers (strongly) agree) %, Source: ISSP 2008. </vt:lpstr>
      <vt:lpstr>PowerPoint Presentation</vt:lpstr>
      <vt:lpstr>Analiza stavova – primjer 2</vt:lpstr>
      <vt:lpstr>PowerPoint Presentation</vt:lpstr>
      <vt:lpstr>Prediktorski sklop – 9 varijabli religioznosti</vt:lpstr>
      <vt:lpstr>PowerPoint Presentation</vt:lpstr>
      <vt:lpstr>PowerPoint Presentation</vt:lpstr>
      <vt:lpstr>Analiza stavova – primjer 3</vt:lpstr>
      <vt:lpstr>Političke orijentacije u HR</vt:lpstr>
      <vt:lpstr>Multipla regresijska analiza čestica religioznosti kao kriterijskih varijabli i elemenata nacionalnog identiteta kao prediktorskog sklopa</vt:lpstr>
      <vt:lpstr>Multipla regresijska analiza čestica i indeksa religioznosti kao kriterijskih varijabli i političkih orijentacija kao prediktora</vt:lpstr>
      <vt:lpstr>PowerPoint Presentation</vt:lpstr>
      <vt:lpstr>PowerPoint Presentation</vt:lpstr>
      <vt:lpstr>PowerPoint Presentation</vt:lpstr>
    </vt:vector>
  </TitlesOfParts>
  <Company>Pravni fakultet u Zagrebu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dc:title>
  <cp:lastModifiedBy>Sinisa</cp:lastModifiedBy>
  <cp:revision>178</cp:revision>
  <cp:lastPrinted>2014-11-19T20:37:49Z</cp:lastPrinted>
  <dcterms:created xsi:type="dcterms:W3CDTF">2009-10-30T12:42:25Z</dcterms:created>
  <dcterms:modified xsi:type="dcterms:W3CDTF">2019-10-03T08:08:35Z</dcterms:modified>
</cp:coreProperties>
</file>