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2" r:id="rId1"/>
  </p:sldMasterIdLst>
  <p:handoutMasterIdLst>
    <p:handoutMasterId r:id="rId11"/>
  </p:handoutMasterIdLst>
  <p:sldIdLst>
    <p:sldId id="288" r:id="rId2"/>
    <p:sldId id="258" r:id="rId3"/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9144000" cy="6858000" type="screen4x3"/>
  <p:notesSz cx="6858000" cy="994727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B5C7C-AEB4-4A99-89BC-FB2DECE541E5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68832-05A5-46F5-A8E1-2B07C02F60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1986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8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79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9280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hr-HR"/>
              <a:t>Kliknite ikonu da biste dodali tablicu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5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91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324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5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3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7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64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8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958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7685D6-33E2-48C5-98C3-0E497E9BD34F}" type="datetimeFigureOut">
              <a:rPr lang="sr-Latn-CS" smtClean="0"/>
              <a:pPr/>
              <a:t>2.10.2019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541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3" r:id="rId1"/>
    <p:sldLayoutId id="2147484434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  <p:sldLayoutId id="214748444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b.irb.hr/prikazi-rad?&amp;rad=40128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.irb.hr/prikazi-rad?&amp;rad=493636" TargetMode="External"/><Relationship Id="rId2" Type="http://schemas.openxmlformats.org/officeDocument/2006/relationships/hyperlink" Target="http://bib.irb.hr/prikazi-rad?&amp;rad=4643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848600" cy="2952328"/>
          </a:xfrm>
        </p:spPr>
        <p:txBody>
          <a:bodyPr/>
          <a:lstStyle/>
          <a:p>
            <a:r>
              <a:rPr lang="hr-HR" dirty="0" smtClean="0"/>
              <a:t>RELIGIJA, PRAVO I DRUŠTVO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6400800" cy="1440160"/>
          </a:xfrm>
        </p:spPr>
        <p:txBody>
          <a:bodyPr>
            <a:normAutofit/>
          </a:bodyPr>
          <a:lstStyle/>
          <a:p>
            <a:r>
              <a:rPr lang="hr-HR" sz="2800" dirty="0"/>
              <a:t>Uvodno </a:t>
            </a:r>
            <a:r>
              <a:rPr lang="hr-HR" sz="2800" dirty="0" smtClean="0"/>
              <a:t>predavanje – </a:t>
            </a:r>
            <a:r>
              <a:rPr lang="hr-HR" sz="2800" dirty="0"/>
              <a:t>informacije</a:t>
            </a:r>
          </a:p>
          <a:p>
            <a:r>
              <a:rPr lang="hr-HR" sz="2800" dirty="0" smtClean="0"/>
              <a:t>2019./2020.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136405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1" y="188640"/>
            <a:ext cx="7202760" cy="1008112"/>
          </a:xfrm>
        </p:spPr>
        <p:txBody>
          <a:bodyPr>
            <a:normAutofit/>
          </a:bodyPr>
          <a:lstStyle/>
          <a:p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Tri nastavnika / tri katedre</a:t>
            </a:r>
          </a:p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Prof. dr.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sc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 Siniša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Zrinščak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Prof. dr.sc. Marko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Petrak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Prof. dr.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sc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 Frane Staničić</a:t>
            </a:r>
          </a:p>
          <a:p>
            <a:pPr>
              <a:spcBef>
                <a:spcPts val="0"/>
              </a:spcBef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Religija u (hrvatskom) društvu kroz sociološki i pravni aspekt </a:t>
            </a:r>
          </a:p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razumijevanje položaja i dinamike religije / Crkve</a:t>
            </a:r>
          </a:p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odnos religije i države / drugih društvenih institucija</a:t>
            </a:r>
          </a:p>
          <a:p>
            <a:pPr>
              <a:spcBef>
                <a:spcPts val="0"/>
              </a:spcBef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pravna regulacija 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Tematske cjeline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Religija i društvo (S. </a:t>
            </a:r>
            <a:r>
              <a:rPr lang="hr-HR" dirty="0" err="1" smtClean="0"/>
              <a:t>Zrinščak</a:t>
            </a:r>
            <a:r>
              <a:rPr lang="hr-HR" dirty="0" smtClean="0"/>
              <a:t>)</a:t>
            </a:r>
          </a:p>
          <a:p>
            <a:r>
              <a:rPr lang="hr-HR" dirty="0" smtClean="0"/>
              <a:t>9.10 - Religija </a:t>
            </a:r>
            <a:r>
              <a:rPr lang="hr-HR" dirty="0" smtClean="0"/>
              <a:t>u suvremenim društvima + Sociološka istraživanja religioznosti (</a:t>
            </a:r>
            <a:r>
              <a:rPr lang="hr-HR" dirty="0" smtClean="0"/>
              <a:t>3 sata)</a:t>
            </a:r>
          </a:p>
          <a:p>
            <a:r>
              <a:rPr lang="hr-HR" dirty="0" smtClean="0"/>
              <a:t>16.10. - </a:t>
            </a:r>
            <a:r>
              <a:rPr lang="hr-HR" dirty="0" smtClean="0"/>
              <a:t>Religija </a:t>
            </a:r>
            <a:r>
              <a:rPr lang="hr-HR" dirty="0" smtClean="0"/>
              <a:t>u Hrvatskoj – empirijski uvidi (3 sata)</a:t>
            </a:r>
          </a:p>
          <a:p>
            <a:r>
              <a:rPr lang="hr-HR" dirty="0" smtClean="0"/>
              <a:t>23.10. - Religija </a:t>
            </a:r>
            <a:r>
              <a:rPr lang="hr-HR" dirty="0" smtClean="0"/>
              <a:t>i </a:t>
            </a:r>
            <a:r>
              <a:rPr lang="hr-HR" dirty="0" smtClean="0"/>
              <a:t>politika</a:t>
            </a:r>
            <a:r>
              <a:rPr lang="hr-HR" dirty="0"/>
              <a:t> </a:t>
            </a:r>
            <a:r>
              <a:rPr lang="hr-HR" dirty="0" smtClean="0"/>
              <a:t>(2 </a:t>
            </a:r>
            <a:r>
              <a:rPr lang="hr-HR" dirty="0" smtClean="0"/>
              <a:t>sata</a:t>
            </a:r>
            <a:r>
              <a:rPr lang="hr-HR" dirty="0" smtClean="0"/>
              <a:t>)</a:t>
            </a:r>
          </a:p>
          <a:p>
            <a:r>
              <a:rPr lang="hr-HR" dirty="0" smtClean="0"/>
              <a:t>30.10. </a:t>
            </a:r>
            <a:r>
              <a:rPr lang="hr-HR" dirty="0"/>
              <a:t>- Religija i </a:t>
            </a:r>
            <a:r>
              <a:rPr lang="hr-HR" dirty="0" smtClean="0"/>
              <a:t>politika – nastavak; </a:t>
            </a:r>
            <a:r>
              <a:rPr lang="hr-HR" dirty="0"/>
              <a:t>Crkva i država u </a:t>
            </a:r>
            <a:r>
              <a:rPr lang="hr-HR" dirty="0" err="1"/>
              <a:t>postkomunizmu</a:t>
            </a:r>
            <a:r>
              <a:rPr lang="hr-HR" dirty="0"/>
              <a:t> (2 sata)</a:t>
            </a:r>
            <a:endParaRPr lang="hr-H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20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Država i vjerske zajednice (F. Staničić)</a:t>
            </a:r>
          </a:p>
          <a:p>
            <a:r>
              <a:rPr lang="hr-HR" dirty="0" smtClean="0"/>
              <a:t>6.11. - Pravo </a:t>
            </a:r>
            <a:r>
              <a:rPr lang="hr-HR" dirty="0" smtClean="0"/>
              <a:t>na slobodu </a:t>
            </a:r>
            <a:r>
              <a:rPr lang="hr-HR" dirty="0" smtClean="0"/>
              <a:t>vjeroispovijesti </a:t>
            </a:r>
            <a:r>
              <a:rPr lang="hr-HR" dirty="0" smtClean="0"/>
              <a:t>kao temeljeno ljudsko pravo </a:t>
            </a:r>
            <a:r>
              <a:rPr lang="hr-HR" dirty="0" smtClean="0"/>
              <a:t>(3 </a:t>
            </a:r>
            <a:r>
              <a:rPr lang="hr-HR" dirty="0" smtClean="0"/>
              <a:t>sata</a:t>
            </a:r>
            <a:r>
              <a:rPr lang="hr-HR" dirty="0" smtClean="0"/>
              <a:t>)</a:t>
            </a:r>
          </a:p>
          <a:p>
            <a:r>
              <a:rPr lang="hr-HR" dirty="0" smtClean="0"/>
              <a:t>20.11. - </a:t>
            </a:r>
            <a:r>
              <a:rPr lang="hr-HR" dirty="0" smtClean="0"/>
              <a:t>Pravni </a:t>
            </a:r>
            <a:r>
              <a:rPr lang="hr-HR" dirty="0" smtClean="0"/>
              <a:t>položaj religije i vjerskih zajednica – temeljna pitanja </a:t>
            </a:r>
            <a:r>
              <a:rPr lang="hr-HR" dirty="0" smtClean="0"/>
              <a:t>(2 </a:t>
            </a:r>
            <a:r>
              <a:rPr lang="hr-HR" dirty="0" smtClean="0"/>
              <a:t>sata</a:t>
            </a:r>
            <a:r>
              <a:rPr lang="hr-HR" dirty="0" smtClean="0"/>
              <a:t>)</a:t>
            </a:r>
          </a:p>
          <a:p>
            <a:r>
              <a:rPr lang="hr-HR" dirty="0" smtClean="0"/>
              <a:t>27.11. -</a:t>
            </a:r>
            <a:r>
              <a:rPr lang="hr-HR" dirty="0"/>
              <a:t> </a:t>
            </a:r>
            <a:r>
              <a:rPr lang="hr-HR" dirty="0" smtClean="0"/>
              <a:t>Pravni </a:t>
            </a:r>
            <a:r>
              <a:rPr lang="hr-HR" dirty="0"/>
              <a:t>položaj religije i vjerskih zajednica – </a:t>
            </a:r>
            <a:r>
              <a:rPr lang="hr-HR" dirty="0" smtClean="0"/>
              <a:t>položaj </a:t>
            </a:r>
            <a:r>
              <a:rPr lang="hr-HR" dirty="0" smtClean="0"/>
              <a:t>vjerskih zajednica </a:t>
            </a:r>
            <a:r>
              <a:rPr lang="hr-HR" dirty="0" smtClean="0"/>
              <a:t>(2 </a:t>
            </a:r>
            <a:r>
              <a:rPr lang="hr-HR" dirty="0" smtClean="0"/>
              <a:t>sata)</a:t>
            </a:r>
          </a:p>
          <a:p>
            <a:r>
              <a:rPr lang="hr-HR" dirty="0" smtClean="0"/>
              <a:t>4.12. – Posebni pravni položaj </a:t>
            </a:r>
            <a:r>
              <a:rPr lang="hr-HR" dirty="0" smtClean="0"/>
              <a:t>KC u </a:t>
            </a:r>
            <a:r>
              <a:rPr lang="hr-HR" dirty="0" smtClean="0"/>
              <a:t>RH (3 </a:t>
            </a:r>
            <a:r>
              <a:rPr lang="hr-HR" dirty="0" smtClean="0"/>
              <a:t>sata)</a:t>
            </a:r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75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Unutarnje uređenje vjerskih zajednica (M. </a:t>
            </a:r>
            <a:r>
              <a:rPr lang="hr-HR" dirty="0" err="1" smtClean="0"/>
              <a:t>Petrak</a:t>
            </a:r>
            <a:r>
              <a:rPr lang="hr-HR" dirty="0" smtClean="0"/>
              <a:t>)</a:t>
            </a:r>
          </a:p>
          <a:p>
            <a:r>
              <a:rPr lang="hr-HR" dirty="0" smtClean="0"/>
              <a:t>11.12. - Unutarnje </a:t>
            </a:r>
            <a:r>
              <a:rPr lang="hr-HR" dirty="0"/>
              <a:t>pravno uređenje najvažnijih vjerskih zajednica - uvodni aspekti (2 sata)</a:t>
            </a:r>
            <a:br>
              <a:rPr lang="hr-HR" dirty="0"/>
            </a:br>
            <a:r>
              <a:rPr lang="hr-HR" dirty="0" smtClean="0"/>
              <a:t>18. 12. - Razvoj </a:t>
            </a:r>
            <a:r>
              <a:rPr lang="hr-HR" dirty="0"/>
              <a:t>i temeljne institucije kanonskog prava Katoličke Crkve u kontekstu rimske pravne tradicije </a:t>
            </a:r>
            <a:r>
              <a:rPr lang="hr-HR" dirty="0" smtClean="0"/>
              <a:t>(3 </a:t>
            </a:r>
            <a:r>
              <a:rPr lang="hr-HR" dirty="0"/>
              <a:t>sata)</a:t>
            </a:r>
            <a:br>
              <a:rPr lang="hr-HR" dirty="0"/>
            </a:br>
            <a:r>
              <a:rPr lang="hr-HR" dirty="0" smtClean="0"/>
              <a:t>9.1.2020. - Razvoj </a:t>
            </a:r>
            <a:r>
              <a:rPr lang="hr-HR" dirty="0"/>
              <a:t>i temeljne institucije kanonskog prava istočnih Crkava u kontekstu rimsko-bizantske pravne tradicije </a:t>
            </a:r>
            <a:r>
              <a:rPr lang="hr-HR" dirty="0" smtClean="0"/>
              <a:t>(3 </a:t>
            </a:r>
            <a:r>
              <a:rPr lang="hr-HR" dirty="0"/>
              <a:t>sata)</a:t>
            </a:r>
            <a:br>
              <a:rPr lang="hr-HR" dirty="0"/>
            </a:br>
            <a:r>
              <a:rPr lang="hr-HR" dirty="0" smtClean="0"/>
              <a:t>16.1. - Rimsko-kanonska </a:t>
            </a:r>
            <a:r>
              <a:rPr lang="hr-HR" dirty="0"/>
              <a:t>pravna tradicija (</a:t>
            </a:r>
            <a:r>
              <a:rPr lang="hr-HR" dirty="0" err="1"/>
              <a:t>utrumque</a:t>
            </a:r>
            <a:r>
              <a:rPr lang="hr-HR" dirty="0"/>
              <a:t> </a:t>
            </a:r>
            <a:r>
              <a:rPr lang="hr-HR" dirty="0" err="1"/>
              <a:t>ius</a:t>
            </a:r>
            <a:r>
              <a:rPr lang="hr-HR" dirty="0"/>
              <a:t>) i suvremeni pravni sustavi (2 sata)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26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Predavanja </a:t>
            </a:r>
          </a:p>
          <a:p>
            <a:r>
              <a:rPr lang="hr-HR" dirty="0"/>
              <a:t>+</a:t>
            </a:r>
            <a:endParaRPr lang="hr-HR" dirty="0" smtClean="0"/>
          </a:p>
          <a:p>
            <a:r>
              <a:rPr lang="hr-HR" dirty="0" err="1" smtClean="0"/>
              <a:t>Nikodem</a:t>
            </a:r>
            <a:r>
              <a:rPr lang="hr-HR" dirty="0" smtClean="0"/>
              <a:t>, K., </a:t>
            </a:r>
            <a:r>
              <a:rPr lang="hr-HR" dirty="0" err="1"/>
              <a:t>Z</a:t>
            </a:r>
            <a:r>
              <a:rPr lang="hr-HR" dirty="0" err="1" smtClean="0"/>
              <a:t>rinščak</a:t>
            </a:r>
            <a:r>
              <a:rPr lang="hr-HR" dirty="0" smtClean="0"/>
              <a:t>, S. (2019) Između distancirane </a:t>
            </a:r>
            <a:r>
              <a:rPr lang="hr-HR" dirty="0" err="1" smtClean="0"/>
              <a:t>crkvenosti</a:t>
            </a:r>
            <a:r>
              <a:rPr lang="hr-HR" dirty="0" smtClean="0"/>
              <a:t> i intenzivne osobne religioznosti: Religijske promjene u hrvatskom društvu od 1999. do 2018. godine. </a:t>
            </a:r>
            <a:r>
              <a:rPr lang="hr-HR" i="1" dirty="0" smtClean="0"/>
              <a:t>Društvena istraživanja</a:t>
            </a:r>
            <a:r>
              <a:rPr lang="hr-HR" dirty="0" smtClean="0"/>
              <a:t>, br. 3 (u tisku)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3507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Petrak</a:t>
            </a:r>
            <a:r>
              <a:rPr lang="en-US" dirty="0"/>
              <a:t>, Marko. </a:t>
            </a:r>
            <a:r>
              <a:rPr lang="en-US" i="1" u="sng" dirty="0" err="1">
                <a:hlinkClick r:id="rId2"/>
              </a:rPr>
              <a:t>Utrumque</a:t>
            </a:r>
            <a:r>
              <a:rPr lang="en-US" i="1" u="sng" dirty="0">
                <a:hlinkClick r:id="rId2"/>
              </a:rPr>
              <a:t> </a:t>
            </a:r>
            <a:r>
              <a:rPr lang="en-US" i="1" u="sng" dirty="0" err="1">
                <a:hlinkClick r:id="rId2"/>
              </a:rPr>
              <a:t>ius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suvremeni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pravni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sustavi</a:t>
            </a:r>
            <a:r>
              <a:rPr lang="en-US" dirty="0"/>
              <a:t> // </a:t>
            </a:r>
            <a:r>
              <a:rPr lang="en-US" dirty="0" err="1"/>
              <a:t>Franjo</a:t>
            </a:r>
            <a:r>
              <a:rPr lang="en-US" dirty="0"/>
              <a:t> Herman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1917. </a:t>
            </a:r>
            <a:r>
              <a:rPr lang="en-US" dirty="0" err="1"/>
              <a:t>Suum</a:t>
            </a:r>
            <a:r>
              <a:rPr lang="en-US" dirty="0"/>
              <a:t> </a:t>
            </a:r>
            <a:r>
              <a:rPr lang="en-US" dirty="0" err="1"/>
              <a:t>cuique</a:t>
            </a:r>
            <a:r>
              <a:rPr lang="en-US" dirty="0"/>
              <a:t> </a:t>
            </a:r>
            <a:r>
              <a:rPr lang="en-US" dirty="0" err="1"/>
              <a:t>tribuere</a:t>
            </a:r>
            <a:r>
              <a:rPr lang="en-US" dirty="0"/>
              <a:t> / </a:t>
            </a:r>
            <a:r>
              <a:rPr lang="en-US" dirty="0" err="1"/>
              <a:t>Škalabrin</a:t>
            </a:r>
            <a:r>
              <a:rPr lang="en-US" dirty="0"/>
              <a:t>, Nikola (</a:t>
            </a:r>
            <a:r>
              <a:rPr lang="en-US" dirty="0" err="1"/>
              <a:t>ur</a:t>
            </a:r>
            <a:r>
              <a:rPr lang="en-US" dirty="0"/>
              <a:t>.), </a:t>
            </a:r>
            <a:r>
              <a:rPr lang="en-US" dirty="0" err="1"/>
              <a:t>Đakovo</a:t>
            </a:r>
            <a:r>
              <a:rPr lang="en-US" dirty="0"/>
              <a:t> : </a:t>
            </a:r>
            <a:r>
              <a:rPr lang="en-US" dirty="0" err="1"/>
              <a:t>Katolički</a:t>
            </a:r>
            <a:r>
              <a:rPr lang="en-US" dirty="0"/>
              <a:t> </a:t>
            </a:r>
            <a:r>
              <a:rPr lang="en-US" dirty="0" err="1"/>
              <a:t>bogoslovni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, 2008. Str. 137-149</a:t>
            </a:r>
            <a:r>
              <a:rPr lang="en-US" dirty="0" smtClean="0"/>
              <a:t>.</a:t>
            </a:r>
            <a:endParaRPr lang="hr-HR" dirty="0" smtClean="0"/>
          </a:p>
          <a:p>
            <a:endParaRPr lang="hr-HR" dirty="0"/>
          </a:p>
          <a:p>
            <a:r>
              <a:rPr lang="en-US" dirty="0" err="1"/>
              <a:t>Staničić</a:t>
            </a:r>
            <a:r>
              <a:rPr lang="en-US" dirty="0"/>
              <a:t>, </a:t>
            </a:r>
            <a:r>
              <a:rPr lang="en-US" dirty="0" err="1"/>
              <a:t>Frane</a:t>
            </a:r>
            <a:r>
              <a:rPr lang="en-US" dirty="0"/>
              <a:t>, The Legal Status of Religious Communities in Croatian Law. // </a:t>
            </a:r>
            <a:r>
              <a:rPr lang="en-US" i="1" dirty="0" err="1"/>
              <a:t>Zbornik</a:t>
            </a:r>
            <a:r>
              <a:rPr lang="en-US" i="1" dirty="0"/>
              <a:t> </a:t>
            </a:r>
            <a:r>
              <a:rPr lang="en-US" i="1" dirty="0" err="1"/>
              <a:t>Pravnog</a:t>
            </a:r>
            <a:r>
              <a:rPr lang="en-US" i="1" dirty="0"/>
              <a:t> </a:t>
            </a:r>
            <a:r>
              <a:rPr lang="en-US" i="1" dirty="0" err="1"/>
              <a:t>fakulteta</a:t>
            </a:r>
            <a:r>
              <a:rPr lang="en-US" i="1" dirty="0"/>
              <a:t> u </a:t>
            </a:r>
            <a:r>
              <a:rPr lang="en-US" i="1" dirty="0" err="1"/>
              <a:t>Zagrebu</a:t>
            </a:r>
            <a:r>
              <a:rPr lang="en-US" dirty="0"/>
              <a:t>. 64 (2014) , 2; 224-259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43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Dodatna / preporučena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Ančić</a:t>
            </a:r>
            <a:r>
              <a:rPr lang="en-GB" dirty="0"/>
              <a:t>, B., </a:t>
            </a:r>
            <a:r>
              <a:rPr lang="en-GB" dirty="0" err="1"/>
              <a:t>Zrinščak</a:t>
            </a:r>
            <a:r>
              <a:rPr lang="en-GB" dirty="0"/>
              <a:t>, S. (2012) Religion in Central European Societies: Its Social Roles and People's Expectations. </a:t>
            </a:r>
            <a:r>
              <a:rPr lang="en-GB" i="1" dirty="0"/>
              <a:t>Religion and Society in Central and Eastern Europe</a:t>
            </a:r>
            <a:r>
              <a:rPr lang="en-GB" dirty="0"/>
              <a:t> 5(1):</a:t>
            </a:r>
            <a:r>
              <a:rPr lang="en-GB" dirty="0" smtClean="0"/>
              <a:t>21-38</a:t>
            </a:r>
            <a:endParaRPr lang="hr-HR" dirty="0" smtClean="0"/>
          </a:p>
          <a:p>
            <a:r>
              <a:rPr lang="en-US" dirty="0" err="1"/>
              <a:t>Zrinščak</a:t>
            </a:r>
            <a:r>
              <a:rPr lang="en-US" dirty="0"/>
              <a:t>, </a:t>
            </a:r>
            <a:r>
              <a:rPr lang="en-US" dirty="0" err="1"/>
              <a:t>Siniša</a:t>
            </a:r>
            <a:r>
              <a:rPr lang="en-US" dirty="0"/>
              <a:t> (2011) Church, State and Society in Post-Communist Europe. In: J. </a:t>
            </a:r>
            <a:r>
              <a:rPr lang="en-US" dirty="0" err="1"/>
              <a:t>Barbalet</a:t>
            </a:r>
            <a:r>
              <a:rPr lang="en-US" dirty="0"/>
              <a:t>, A. </a:t>
            </a:r>
            <a:r>
              <a:rPr lang="en-US" dirty="0" err="1"/>
              <a:t>Possamai</a:t>
            </a:r>
            <a:r>
              <a:rPr lang="en-US" dirty="0"/>
              <a:t>, B. S. Turner (eds.) Religion and the State. A Comparative Sociology. London: Anthem Press, pp. 157-182</a:t>
            </a:r>
            <a:r>
              <a:rPr lang="en-US" dirty="0" smtClean="0"/>
              <a:t>.</a:t>
            </a:r>
            <a:endParaRPr lang="hr-HR" dirty="0"/>
          </a:p>
          <a:p>
            <a:r>
              <a:rPr lang="en-US" dirty="0" err="1" smtClean="0"/>
              <a:t>Petrak</a:t>
            </a:r>
            <a:r>
              <a:rPr lang="en-US" dirty="0"/>
              <a:t>, Marko, </a:t>
            </a:r>
            <a:r>
              <a:rPr lang="en-US" u="sng" dirty="0" err="1">
                <a:hlinkClick r:id="rId2"/>
              </a:rPr>
              <a:t>Sklapanje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ženidbe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na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latinskom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jeziku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prema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odredbama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motuproprija</a:t>
            </a:r>
            <a:r>
              <a:rPr lang="en-US" u="sng" dirty="0">
                <a:hlinkClick r:id="rId2"/>
              </a:rPr>
              <a:t> </a:t>
            </a:r>
            <a:r>
              <a:rPr lang="en-US" i="1" u="sng" dirty="0" err="1">
                <a:hlinkClick r:id="rId2"/>
              </a:rPr>
              <a:t>Summorum</a:t>
            </a:r>
            <a:r>
              <a:rPr lang="en-US" i="1" u="sng" dirty="0">
                <a:hlinkClick r:id="rId2"/>
              </a:rPr>
              <a:t> </a:t>
            </a:r>
            <a:r>
              <a:rPr lang="en-US" i="1" u="sng" dirty="0" err="1">
                <a:hlinkClick r:id="rId2"/>
              </a:rPr>
              <a:t>pontificum</a:t>
            </a:r>
            <a:r>
              <a:rPr lang="en-US" dirty="0"/>
              <a:t> // </a:t>
            </a:r>
            <a:r>
              <a:rPr lang="en-US" dirty="0" err="1"/>
              <a:t>Ništavost</a:t>
            </a:r>
            <a:r>
              <a:rPr lang="en-US" dirty="0"/>
              <a:t> </a:t>
            </a:r>
            <a:r>
              <a:rPr lang="en-US" dirty="0" err="1"/>
              <a:t>ženidbe</a:t>
            </a:r>
            <a:r>
              <a:rPr lang="en-US" dirty="0"/>
              <a:t>: </a:t>
            </a:r>
            <a:r>
              <a:rPr lang="en-US" dirty="0" err="1"/>
              <a:t>procesne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supstantivne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/ </a:t>
            </a:r>
            <a:r>
              <a:rPr lang="en-US" dirty="0" err="1"/>
              <a:t>Šalković</a:t>
            </a:r>
            <a:r>
              <a:rPr lang="en-US" dirty="0"/>
              <a:t>, Josip (</a:t>
            </a:r>
            <a:r>
              <a:rPr lang="en-US" dirty="0" err="1"/>
              <a:t>ur</a:t>
            </a:r>
            <a:r>
              <a:rPr lang="en-US" dirty="0"/>
              <a:t>.), Zagreb :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Koncila</a:t>
            </a:r>
            <a:r>
              <a:rPr lang="en-US" dirty="0"/>
              <a:t>, 2009. Str. 139-152</a:t>
            </a:r>
            <a:r>
              <a:rPr lang="en-US" dirty="0" smtClean="0"/>
              <a:t>.</a:t>
            </a:r>
            <a:endParaRPr lang="hr-HR" dirty="0"/>
          </a:p>
          <a:p>
            <a:r>
              <a:rPr lang="en-US" dirty="0" err="1"/>
              <a:t>Petrak</a:t>
            </a:r>
            <a:r>
              <a:rPr lang="en-US" dirty="0"/>
              <a:t>, Marko, </a:t>
            </a:r>
            <a:r>
              <a:rPr lang="en-US" i="1" u="sng" dirty="0">
                <a:hlinkClick r:id="rId3"/>
              </a:rPr>
              <a:t>Lex </a:t>
            </a:r>
            <a:r>
              <a:rPr lang="en-US" i="1" u="sng" dirty="0" err="1">
                <a:hlinkClick r:id="rId3"/>
              </a:rPr>
              <a:t>civilis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kao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mjerodavno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pravo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za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načine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izbjegavanja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suđenja</a:t>
            </a:r>
            <a:r>
              <a:rPr lang="en-US" u="sng" dirty="0">
                <a:hlinkClick r:id="rId3"/>
              </a:rPr>
              <a:t> (</a:t>
            </a:r>
            <a:r>
              <a:rPr lang="en-US" u="sng" dirty="0" err="1">
                <a:hlinkClick r:id="rId3"/>
              </a:rPr>
              <a:t>kann</a:t>
            </a:r>
            <a:r>
              <a:rPr lang="en-US" u="sng" dirty="0">
                <a:hlinkClick r:id="rId3"/>
              </a:rPr>
              <a:t>. 1713-1716)</a:t>
            </a:r>
            <a:r>
              <a:rPr lang="en-US" dirty="0"/>
              <a:t> //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postupanja</a:t>
            </a:r>
            <a:r>
              <a:rPr lang="en-US" dirty="0"/>
              <a:t> / </a:t>
            </a:r>
            <a:r>
              <a:rPr lang="en-US" dirty="0" err="1"/>
              <a:t>Šalković</a:t>
            </a:r>
            <a:r>
              <a:rPr lang="en-US" dirty="0"/>
              <a:t>, Josip (</a:t>
            </a:r>
            <a:r>
              <a:rPr lang="en-US" dirty="0" err="1"/>
              <a:t>ur</a:t>
            </a:r>
            <a:r>
              <a:rPr lang="en-US" dirty="0"/>
              <a:t>.), Zagreb :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Koncila</a:t>
            </a:r>
            <a:r>
              <a:rPr lang="en-US" dirty="0"/>
              <a:t>, 2010. Str. 151-164.</a:t>
            </a:r>
            <a:endParaRPr lang="hr-HR" dirty="0"/>
          </a:p>
          <a:p>
            <a:r>
              <a:rPr lang="en-US" dirty="0" err="1"/>
              <a:t>Staničić</a:t>
            </a:r>
            <a:r>
              <a:rPr lang="en-US" dirty="0"/>
              <a:t>, </a:t>
            </a:r>
            <a:r>
              <a:rPr lang="en-US" dirty="0" err="1"/>
              <a:t>Frane</a:t>
            </a:r>
            <a:r>
              <a:rPr lang="en-US" dirty="0"/>
              <a:t>; </a:t>
            </a:r>
            <a:r>
              <a:rPr lang="en-US" dirty="0" err="1"/>
              <a:t>Ofak</a:t>
            </a:r>
            <a:r>
              <a:rPr lang="en-US" dirty="0"/>
              <a:t>, Lana, </a:t>
            </a: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vjerskih</a:t>
            </a:r>
            <a:r>
              <a:rPr lang="en-US" dirty="0"/>
              <a:t> </a:t>
            </a:r>
            <a:r>
              <a:rPr lang="en-US" dirty="0" err="1"/>
              <a:t>udruga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vjerskih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/>
              <a:t> u </a:t>
            </a:r>
            <a:r>
              <a:rPr lang="en-US" dirty="0" err="1"/>
              <a:t>svjetlu</a:t>
            </a:r>
            <a:r>
              <a:rPr lang="en-US" dirty="0"/>
              <a:t>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/>
              <a:t>konvencije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temeljnih</a:t>
            </a:r>
            <a:r>
              <a:rPr lang="en-US" dirty="0"/>
              <a:t> </a:t>
            </a:r>
            <a:r>
              <a:rPr lang="en-US" dirty="0" err="1"/>
              <a:t>sloboda</a:t>
            </a:r>
            <a:r>
              <a:rPr lang="en-US" dirty="0"/>
              <a:t> // </a:t>
            </a:r>
            <a:r>
              <a:rPr lang="en-US" dirty="0" err="1"/>
              <a:t>Vjernici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pokreti</a:t>
            </a:r>
            <a:r>
              <a:rPr lang="en-US" dirty="0"/>
              <a:t> / </a:t>
            </a:r>
            <a:r>
              <a:rPr lang="en-US" dirty="0" err="1"/>
              <a:t>Šalković</a:t>
            </a:r>
            <a:r>
              <a:rPr lang="en-US" dirty="0"/>
              <a:t>, Josip (</a:t>
            </a:r>
            <a:r>
              <a:rPr lang="en-US" dirty="0" err="1"/>
              <a:t>ur</a:t>
            </a:r>
            <a:r>
              <a:rPr lang="en-US" dirty="0"/>
              <a:t>.), Zagreb :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Koncila</a:t>
            </a:r>
            <a:r>
              <a:rPr lang="en-US" dirty="0"/>
              <a:t>, 2011., str. 217-242</a:t>
            </a:r>
            <a:r>
              <a:rPr lang="en-US" dirty="0" smtClean="0"/>
              <a:t>.</a:t>
            </a:r>
            <a:endParaRPr lang="hr-HR" dirty="0"/>
          </a:p>
          <a:p>
            <a:r>
              <a:rPr lang="en-US" dirty="0" err="1"/>
              <a:t>Staničić</a:t>
            </a:r>
            <a:r>
              <a:rPr lang="en-US" dirty="0"/>
              <a:t>, </a:t>
            </a:r>
            <a:r>
              <a:rPr lang="en-US" dirty="0" err="1"/>
              <a:t>Frane</a:t>
            </a:r>
            <a:r>
              <a:rPr lang="en-US" dirty="0"/>
              <a:t>, </a:t>
            </a:r>
            <a:r>
              <a:rPr lang="en-US" dirty="0" err="1"/>
              <a:t>Sloboda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vjeroispovijesti</a:t>
            </a:r>
            <a:r>
              <a:rPr lang="en-US" dirty="0"/>
              <a:t> // </a:t>
            </a:r>
            <a:r>
              <a:rPr lang="en-US" dirty="0" err="1"/>
              <a:t>Ljudska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- </a:t>
            </a:r>
            <a:r>
              <a:rPr lang="en-US" dirty="0" err="1"/>
              <a:t>Uvod</a:t>
            </a:r>
            <a:r>
              <a:rPr lang="en-US" dirty="0"/>
              <a:t> u </a:t>
            </a:r>
            <a:r>
              <a:rPr lang="en-US" dirty="0" err="1"/>
              <a:t>studij</a:t>
            </a:r>
            <a:r>
              <a:rPr lang="en-US" dirty="0"/>
              <a:t> / </a:t>
            </a:r>
            <a:r>
              <a:rPr lang="en-US" dirty="0" err="1"/>
              <a:t>Kregar</a:t>
            </a:r>
            <a:r>
              <a:rPr lang="en-US" dirty="0"/>
              <a:t>, Josip (</a:t>
            </a:r>
            <a:r>
              <a:rPr lang="en-US" dirty="0" err="1"/>
              <a:t>ur</a:t>
            </a:r>
            <a:r>
              <a:rPr lang="en-US" dirty="0"/>
              <a:t>.), Zagreb :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err="1"/>
              <a:t>Sveučilišta</a:t>
            </a:r>
            <a:r>
              <a:rPr lang="en-US" dirty="0"/>
              <a:t> u </a:t>
            </a:r>
            <a:r>
              <a:rPr lang="en-US" dirty="0" err="1"/>
              <a:t>Zagrebu</a:t>
            </a:r>
            <a:r>
              <a:rPr lang="en-US" dirty="0"/>
              <a:t>, 2014., str. 73-85.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55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Ispit je </a:t>
            </a:r>
            <a:r>
              <a:rPr lang="hr-HR" dirty="0" smtClean="0"/>
              <a:t>usmeni</a:t>
            </a:r>
            <a:endParaRPr lang="hr-HR" dirty="0" smtClean="0"/>
          </a:p>
          <a:p>
            <a:r>
              <a:rPr lang="hr-HR" dirty="0" smtClean="0"/>
              <a:t>Student/</a:t>
            </a:r>
            <a:r>
              <a:rPr lang="hr-HR" dirty="0" err="1" smtClean="0"/>
              <a:t>ica</a:t>
            </a:r>
            <a:r>
              <a:rPr lang="hr-HR" dirty="0" smtClean="0"/>
              <a:t> u pravilu izabire kod kog nastavnika polaže ispit: </a:t>
            </a:r>
            <a:r>
              <a:rPr lang="hr-HR" dirty="0" smtClean="0"/>
              <a:t>dio koji više odgovara afinitetu studenta te po literaturi koja se odnosi na taj dio</a:t>
            </a:r>
          </a:p>
          <a:p>
            <a:r>
              <a:rPr lang="hr-HR" dirty="0" smtClean="0"/>
              <a:t>Prije ispita, student/</a:t>
            </a:r>
            <a:r>
              <a:rPr lang="hr-HR" dirty="0" err="1" smtClean="0"/>
              <a:t>ica</a:t>
            </a:r>
            <a:r>
              <a:rPr lang="hr-HR" dirty="0" smtClean="0"/>
              <a:t> </a:t>
            </a:r>
            <a:r>
              <a:rPr lang="hr-HR" dirty="0" smtClean="0"/>
              <a:t>se treba najaviti nastavniku kod kojega želi polagati ispit te doći </a:t>
            </a:r>
            <a:r>
              <a:rPr lang="hr-HR" dirty="0" smtClean="0"/>
              <a:t>na </a:t>
            </a:r>
            <a:r>
              <a:rPr lang="hr-HR" dirty="0" smtClean="0"/>
              <a:t>konzultacije</a:t>
            </a:r>
          </a:p>
        </p:txBody>
      </p:sp>
    </p:spTree>
    <p:extLst>
      <p:ext uri="{BB962C8B-B14F-4D97-AF65-F5344CB8AC3E}">
        <p14:creationId xmlns:p14="http://schemas.microsoft.com/office/powerpoint/2010/main" val="819924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Zrinščak - zdravstvo - Opatija</Template>
  <TotalTime>1288</TotalTime>
  <Words>435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Jasnoća</vt:lpstr>
      <vt:lpstr>RELIGIJA, PRAVO I DRUŠTVO</vt:lpstr>
      <vt:lpstr>PowerPoint Presentation</vt:lpstr>
      <vt:lpstr>Tematske cjeline</vt:lpstr>
      <vt:lpstr>PowerPoint Presentation</vt:lpstr>
      <vt:lpstr>PowerPoint Presentation</vt:lpstr>
      <vt:lpstr>Literatura</vt:lpstr>
      <vt:lpstr>PowerPoint Presentation</vt:lpstr>
      <vt:lpstr>Dodatna / preporučena</vt:lpstr>
      <vt:lpstr>Ispit  </vt:lpstr>
    </vt:vector>
  </TitlesOfParts>
  <Company>Pravni fakultet u Zagrebu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</dc:title>
  <dc:creator>Siniša Zrinščak</dc:creator>
  <cp:lastModifiedBy>Sinisa</cp:lastModifiedBy>
  <cp:revision>121</cp:revision>
  <cp:lastPrinted>2017-10-03T11:23:34Z</cp:lastPrinted>
  <dcterms:created xsi:type="dcterms:W3CDTF">2009-10-30T12:42:25Z</dcterms:created>
  <dcterms:modified xsi:type="dcterms:W3CDTF">2019-10-02T11:58:00Z</dcterms:modified>
</cp:coreProperties>
</file>