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3" r:id="rId1"/>
  </p:sldMasterIdLst>
  <p:notesMasterIdLst>
    <p:notesMasterId r:id="rId26"/>
  </p:notesMasterIdLst>
  <p:handoutMasterIdLst>
    <p:handoutMasterId r:id="rId27"/>
  </p:handoutMasterIdLst>
  <p:sldIdLst>
    <p:sldId id="256" r:id="rId2"/>
    <p:sldId id="420" r:id="rId3"/>
    <p:sldId id="421" r:id="rId4"/>
    <p:sldId id="422" r:id="rId5"/>
    <p:sldId id="348" r:id="rId6"/>
    <p:sldId id="366" r:id="rId7"/>
    <p:sldId id="428" r:id="rId8"/>
    <p:sldId id="351" r:id="rId9"/>
    <p:sldId id="424" r:id="rId10"/>
    <p:sldId id="352" r:id="rId11"/>
    <p:sldId id="368" r:id="rId12"/>
    <p:sldId id="429" r:id="rId13"/>
    <p:sldId id="430" r:id="rId14"/>
    <p:sldId id="431" r:id="rId15"/>
    <p:sldId id="432" r:id="rId16"/>
    <p:sldId id="353" r:id="rId17"/>
    <p:sldId id="392" r:id="rId18"/>
    <p:sldId id="398" r:id="rId19"/>
    <p:sldId id="407" r:id="rId20"/>
    <p:sldId id="404" r:id="rId21"/>
    <p:sldId id="427" r:id="rId22"/>
    <p:sldId id="423" r:id="rId23"/>
    <p:sldId id="433" r:id="rId24"/>
    <p:sldId id="425" r:id="rId25"/>
  </p:sldIdLst>
  <p:sldSz cx="9144000" cy="6858000" type="screen4x3"/>
  <p:notesSz cx="6858000" cy="9926638"/>
  <p:defaultTextStyle>
    <a:defPPr>
      <a:defRPr lang="hr-H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4342" autoAdjust="0"/>
    <p:restoredTop sz="94795" autoAdjust="0"/>
  </p:normalViewPr>
  <p:slideViewPr>
    <p:cSldViewPr>
      <p:cViewPr varScale="1">
        <p:scale>
          <a:sx n="111" d="100"/>
          <a:sy n="111" d="100"/>
        </p:scale>
        <p:origin x="-16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handoutMaster" Target="handoutMasters/handoutMaster1.xml"/><Relationship Id="rId30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13926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13926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13926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4DF027E-EC22-4120-B6EC-17D96F046E95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23422255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hr-HR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7738" y="744538"/>
            <a:ext cx="4964112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714875"/>
            <a:ext cx="5486400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smtClean="0"/>
              <a:t>Click to edit Master text styles</a:t>
            </a:r>
          </a:p>
          <a:p>
            <a:pPr lvl="1"/>
            <a:r>
              <a:rPr lang="hr-HR" smtClean="0"/>
              <a:t>Second level</a:t>
            </a:r>
          </a:p>
          <a:p>
            <a:pPr lvl="2"/>
            <a:r>
              <a:rPr lang="hr-HR" smtClean="0"/>
              <a:t>Third level</a:t>
            </a:r>
          </a:p>
          <a:p>
            <a:pPr lvl="3"/>
            <a:r>
              <a:rPr lang="hr-HR" smtClean="0"/>
              <a:t>Fourth level</a:t>
            </a:r>
          </a:p>
          <a:p>
            <a:pPr lvl="4"/>
            <a:r>
              <a:rPr lang="hr-HR" smtClean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hr-HR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9428163"/>
            <a:ext cx="29718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AEF98E7-77B4-4799-93E5-61C4B17DC1A3}" type="slidenum">
              <a:rPr lang="hr-HR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xmlns="" val="321419511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Titl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C6522C42-69AF-4E62-BC65-4334885CFD4C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8E525E-388C-4255-8228-29777A96583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806E3-4D28-459E-9B45-EBC1CF14242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524C2101-42D7-44AE-8D60-A506965BE9B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5F5D6E-17EC-4317-BB28-DF6273C443F7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7" name="Straight Connector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D5C83C-F010-4BE5-890F-36AD385C4B38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B25667-53BB-44C5-AFF3-63905431A89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2" name="Content Placeholder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4" name="Content Placeholder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EBFC44-8F40-4EB6-BB75-2D6ED004EA42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5C7858-B4DB-44C6-A563-03EF406D67AF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Content Placeholder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1" name="Titl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E31F7A5-7B2A-4F99-ABFE-E863BCF00C14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5C35ADA9-D8B2-4802-91F5-8950196269B6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46DA9753-D6CC-46F4-B450-F2E6A2E342BF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4" r:id="rId1"/>
    <p:sldLayoutId id="2147483785" r:id="rId2"/>
    <p:sldLayoutId id="2147483786" r:id="rId3"/>
    <p:sldLayoutId id="2147483787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714348" y="2428868"/>
            <a:ext cx="7786742" cy="3736982"/>
          </a:xfrm>
        </p:spPr>
        <p:txBody>
          <a:bodyPr>
            <a:normAutofit/>
          </a:bodyPr>
          <a:lstStyle/>
          <a:p>
            <a:pPr>
              <a:spcBef>
                <a:spcPct val="0"/>
              </a:spcBef>
            </a:pPr>
            <a:r>
              <a:rPr lang="hr-HR" sz="2800" dirty="0"/>
              <a:t>Dean Ajduković, Marina Ajduković, Sanja Cesar, Željka </a:t>
            </a:r>
            <a:r>
              <a:rPr lang="hr-HR" sz="2800" dirty="0" err="1"/>
              <a:t>Kamenov</a:t>
            </a:r>
            <a:r>
              <a:rPr lang="hr-HR" sz="2800" dirty="0"/>
              <a:t>, </a:t>
            </a:r>
            <a:r>
              <a:rPr lang="hr-HR" sz="2800" dirty="0" err="1"/>
              <a:t>Ajana</a:t>
            </a:r>
            <a:r>
              <a:rPr lang="hr-HR" sz="2800" dirty="0"/>
              <a:t> </a:t>
            </a:r>
            <a:r>
              <a:rPr lang="hr-HR" sz="2800" dirty="0" err="1"/>
              <a:t>Löw</a:t>
            </a:r>
            <a:r>
              <a:rPr lang="hr-HR" sz="2800" dirty="0"/>
              <a:t>, Nika Sušac</a:t>
            </a:r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hr-HR" sz="2400" dirty="0" smtClean="0"/>
          </a:p>
          <a:p>
            <a:pPr>
              <a:lnSpc>
                <a:spcPct val="80000"/>
              </a:lnSpc>
              <a:spcBef>
                <a:spcPct val="40000"/>
              </a:spcBef>
            </a:pPr>
            <a:endParaRPr lang="hr-HR" sz="2400" dirty="0"/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hr-HR" sz="1900" dirty="0"/>
              <a:t>Društvo za psihološku pomoć (DPP), Zagreb, </a:t>
            </a:r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hr-HR" sz="1900" dirty="0"/>
              <a:t>Odsjek za psihologiju Filozofskog fakulteta, Zagreb</a:t>
            </a:r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hr-HR" sz="1900" dirty="0"/>
              <a:t>Studijski centar socijalnog rada Pravnog fakulteta, Zagreb</a:t>
            </a:r>
          </a:p>
          <a:p>
            <a:pPr>
              <a:lnSpc>
                <a:spcPct val="90000"/>
              </a:lnSpc>
              <a:spcBef>
                <a:spcPct val="35000"/>
              </a:spcBef>
            </a:pPr>
            <a:r>
              <a:rPr lang="hr-HR" sz="1900" dirty="0"/>
              <a:t>Centar za edukaciju, savjetovanje i istraživanje (CESI), Zagreb</a:t>
            </a:r>
          </a:p>
          <a:p>
            <a:pPr>
              <a:lnSpc>
                <a:spcPct val="80000"/>
              </a:lnSpc>
              <a:spcBef>
                <a:spcPct val="35000"/>
              </a:spcBef>
            </a:pPr>
            <a:endParaRPr lang="hr-HR" sz="1900" dirty="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765175"/>
            <a:ext cx="7772400" cy="1470025"/>
          </a:xfrm>
        </p:spPr>
        <p:txBody>
          <a:bodyPr/>
          <a:lstStyle/>
          <a:p>
            <a:r>
              <a:rPr lang="hr-HR" sz="4400" b="1" dirty="0"/>
              <a:t>Razvoj programa prevencije nasilja mladenačkim vezama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5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629025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5000"/>
              </a:spcBef>
            </a:pPr>
            <a:endParaRPr lang="hr-HR" sz="2800" dirty="0" smtClean="0"/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hr-HR" sz="2800" dirty="0" smtClean="0"/>
              <a:t>Očekuje </a:t>
            </a:r>
            <a:r>
              <a:rPr lang="hr-HR" sz="2800" dirty="0"/>
              <a:t>se da će broj studenata </a:t>
            </a:r>
            <a:r>
              <a:rPr lang="hr-HR" sz="2800" dirty="0" smtClean="0"/>
              <a:t>sljedećih godina rasti i </a:t>
            </a:r>
            <a:r>
              <a:rPr lang="hr-HR" sz="2800" dirty="0"/>
              <a:t>da će se uključiti i </a:t>
            </a:r>
            <a:r>
              <a:rPr lang="hr-HR" sz="2800" dirty="0" smtClean="0"/>
              <a:t>drugi </a:t>
            </a:r>
            <a:r>
              <a:rPr lang="hr-HR" sz="2800" dirty="0"/>
              <a:t>studiji</a:t>
            </a:r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hr-HR" sz="2800" dirty="0"/>
              <a:t>Planira se postići obuhvat od najmanje 200 razrednih odjela godišnje (oko </a:t>
            </a:r>
            <a:r>
              <a:rPr lang="hr-HR" sz="2800" dirty="0" smtClean="0"/>
              <a:t>5 000 </a:t>
            </a:r>
            <a:r>
              <a:rPr lang="hr-HR" sz="2800" dirty="0"/>
              <a:t>učenika)</a:t>
            </a:r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hr-HR" sz="2800" dirty="0"/>
              <a:t>Troškovi provedbe su minimalni </a:t>
            </a:r>
            <a:r>
              <a:rPr lang="hr-HR" sz="2800" dirty="0">
                <a:sym typeface="Wingdings" pitchFamily="2" charset="2"/>
              </a:rPr>
              <a:t> održivi sustav prevencije</a:t>
            </a:r>
            <a:endParaRPr lang="hr-HR" sz="2800" dirty="0"/>
          </a:p>
          <a:p>
            <a:pPr marL="609600" indent="-609600">
              <a:lnSpc>
                <a:spcPct val="90000"/>
              </a:lnSpc>
              <a:spcBef>
                <a:spcPct val="35000"/>
              </a:spcBef>
              <a:buFont typeface="Wingdings" pitchFamily="2" charset="2"/>
              <a:buChar char="§"/>
            </a:pPr>
            <a:endParaRPr lang="hr-HR" sz="2800" dirty="0"/>
          </a:p>
          <a:p>
            <a:pPr marL="990600" lvl="1" indent="-533400">
              <a:lnSpc>
                <a:spcPct val="90000"/>
              </a:lnSpc>
              <a:spcBef>
                <a:spcPct val="35000"/>
              </a:spcBef>
              <a:buFontTx/>
              <a:buChar char="•"/>
            </a:pPr>
            <a:endParaRPr lang="hr-HR" dirty="0"/>
          </a:p>
        </p:txBody>
      </p:sp>
      <p:sp>
        <p:nvSpPr>
          <p:cNvPr id="12595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hr-HR" dirty="0"/>
              <a:t>I dalje, u budućnosti …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1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1700213"/>
            <a:ext cx="8064500" cy="4033837"/>
          </a:xfrm>
        </p:spPr>
        <p:txBody>
          <a:bodyPr/>
          <a:lstStyle/>
          <a:p>
            <a:pPr>
              <a:lnSpc>
                <a:spcPct val="80000"/>
              </a:lnSpc>
              <a:spcBef>
                <a:spcPct val="45000"/>
              </a:spcBef>
            </a:pPr>
            <a:endParaRPr lang="hr-HR" sz="2800" dirty="0" smtClean="0"/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hr-HR" sz="2800" dirty="0" smtClean="0"/>
              <a:t>Nacrt</a:t>
            </a:r>
            <a:r>
              <a:rPr lang="hr-HR" sz="2800" dirty="0"/>
              <a:t>: Prije-poslije s </a:t>
            </a:r>
            <a:r>
              <a:rPr lang="hr-HR" sz="2800" dirty="0" smtClean="0"/>
              <a:t>kontrolnim </a:t>
            </a:r>
            <a:r>
              <a:rPr lang="hr-HR" sz="2800" dirty="0"/>
              <a:t>grupama</a:t>
            </a:r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hr-HR" sz="2800" dirty="0"/>
              <a:t>Ciljna grupa: učenici 3. razreda </a:t>
            </a:r>
            <a:r>
              <a:rPr lang="hr-HR" sz="2800" dirty="0" smtClean="0"/>
              <a:t>u </a:t>
            </a:r>
            <a:r>
              <a:rPr lang="hr-HR" sz="2800" dirty="0"/>
              <a:t>kojima se provodi program i </a:t>
            </a:r>
            <a:r>
              <a:rPr lang="hr-HR" sz="2800" dirty="0" smtClean="0"/>
              <a:t>komparabilnim razredima</a:t>
            </a:r>
            <a:endParaRPr lang="hr-HR" sz="2800" dirty="0"/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hr-HR" sz="2800" dirty="0"/>
              <a:t>Slučajni odabir razrednih odjela za provedbu programa i usporedbu </a:t>
            </a:r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hr-HR" sz="2800" dirty="0"/>
              <a:t>Razvijeni instrumenti za evaluaciju i praćenje promjena u stavovima, ponašanjima i znanjima učenika</a:t>
            </a:r>
          </a:p>
          <a:p>
            <a:pPr marL="990600" lvl="1" indent="-533400">
              <a:lnSpc>
                <a:spcPct val="90000"/>
              </a:lnSpc>
              <a:spcBef>
                <a:spcPct val="35000"/>
              </a:spcBef>
              <a:buClr>
                <a:schemeClr val="hlink"/>
              </a:buClr>
              <a:buFontTx/>
              <a:buNone/>
            </a:pPr>
            <a:endParaRPr lang="hr-HR" sz="2600" dirty="0"/>
          </a:p>
          <a:p>
            <a:pPr marL="990600" lvl="1" indent="-533400">
              <a:lnSpc>
                <a:spcPct val="90000"/>
              </a:lnSpc>
              <a:spcBef>
                <a:spcPct val="35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endParaRPr lang="hr-HR" sz="2600" dirty="0"/>
          </a:p>
          <a:p>
            <a:pPr marL="990600" lvl="1" indent="-533400">
              <a:lnSpc>
                <a:spcPct val="90000"/>
              </a:lnSpc>
              <a:spcBef>
                <a:spcPct val="35000"/>
              </a:spcBef>
              <a:buClr>
                <a:schemeClr val="hlink"/>
              </a:buClr>
              <a:buFont typeface="Wingdings" pitchFamily="2" charset="2"/>
              <a:buAutoNum type="arabicPeriod"/>
            </a:pPr>
            <a:endParaRPr lang="hr-HR" sz="2600" dirty="0"/>
          </a:p>
          <a:p>
            <a:pPr marL="609600" indent="-609600">
              <a:lnSpc>
                <a:spcPct val="90000"/>
              </a:lnSpc>
              <a:spcBef>
                <a:spcPct val="35000"/>
              </a:spcBef>
            </a:pPr>
            <a:endParaRPr lang="hr-HR" sz="2600" dirty="0"/>
          </a:p>
          <a:p>
            <a:pPr marL="609600" indent="-609600">
              <a:lnSpc>
                <a:spcPct val="90000"/>
              </a:lnSpc>
              <a:spcBef>
                <a:spcPct val="35000"/>
              </a:spcBef>
            </a:pPr>
            <a:endParaRPr lang="en-US" sz="2600" dirty="0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hr-HR" dirty="0"/>
              <a:t>Evaluacija </a:t>
            </a:r>
            <a:r>
              <a:rPr lang="hr-HR" dirty="0" smtClean="0"/>
              <a:t>programa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>
                <a:cs typeface="Tahoma" pitchFamily="34" charset="0"/>
              </a:rPr>
              <a:t>Uvjerenja o tome što je dobra/zdrava veza (16 čestica)</a:t>
            </a:r>
          </a:p>
          <a:p>
            <a:pPr lvl="1"/>
            <a:r>
              <a:rPr lang="hr-HR" dirty="0" smtClean="0">
                <a:cs typeface="Tahoma" pitchFamily="34" charset="0"/>
              </a:rPr>
              <a:t>1. faktor: tradicionalna uvjerenja o spolnim ulogama i odgovornosti žrtve</a:t>
            </a:r>
          </a:p>
          <a:p>
            <a:pPr lvl="2">
              <a:lnSpc>
                <a:spcPct val="85000"/>
              </a:lnSpc>
            </a:pPr>
            <a:r>
              <a:rPr lang="pl-PL" sz="2000" dirty="0" smtClean="0"/>
              <a:t>„</a:t>
            </a:r>
            <a:r>
              <a:rPr lang="hr-HR" sz="2000" dirty="0" smtClean="0">
                <a:cs typeface="Tahoma" pitchFamily="34" charset="0"/>
              </a:rPr>
              <a:t>Prihvatljivije je da dečko prevari djevojku, nego ona njega.”</a:t>
            </a:r>
          </a:p>
          <a:p>
            <a:pPr lvl="1">
              <a:lnSpc>
                <a:spcPct val="85000"/>
              </a:lnSpc>
            </a:pPr>
            <a:r>
              <a:rPr lang="hr-HR" dirty="0" smtClean="0">
                <a:cs typeface="Tahoma" pitchFamily="34" charset="0"/>
              </a:rPr>
              <a:t>2. faktor: opravdavanje submisivnog ponašanja</a:t>
            </a:r>
          </a:p>
          <a:p>
            <a:pPr lvl="2">
              <a:lnSpc>
                <a:spcPct val="85000"/>
              </a:lnSpc>
            </a:pPr>
            <a:r>
              <a:rPr lang="pl-PL" sz="2000" dirty="0" smtClean="0"/>
              <a:t>„</a:t>
            </a:r>
            <a:r>
              <a:rPr lang="hr-HR" sz="2000" dirty="0" smtClean="0">
                <a:cs typeface="Tahoma" pitchFamily="34" charset="0"/>
              </a:rPr>
              <a:t>Ako jedna osoba u vezi želi seks, druga joj treba udovoljiti.”</a:t>
            </a:r>
          </a:p>
          <a:p>
            <a:pPr lvl="1">
              <a:lnSpc>
                <a:spcPct val="85000"/>
              </a:lnSpc>
            </a:pPr>
            <a:r>
              <a:rPr lang="hr-HR" dirty="0" smtClean="0">
                <a:cs typeface="Tahoma" pitchFamily="34" charset="0"/>
              </a:rPr>
              <a:t>3. faktor: prihvaćanje odgovornosti i ravnopravnosti u odnosu</a:t>
            </a:r>
          </a:p>
          <a:p>
            <a:pPr lvl="2">
              <a:lnSpc>
                <a:spcPct val="85000"/>
              </a:lnSpc>
            </a:pPr>
            <a:r>
              <a:rPr lang="pl-PL" sz="2000" dirty="0" smtClean="0"/>
              <a:t>„</a:t>
            </a:r>
            <a:r>
              <a:rPr lang="hr-HR" sz="2000" dirty="0" smtClean="0">
                <a:cs typeface="Tahoma" pitchFamily="34" charset="0"/>
              </a:rPr>
              <a:t>Razumljivo je da su ponekad ljudi toliko ljuti da se ne mogu suzdržati od upotrebe fizičke sile”</a:t>
            </a:r>
          </a:p>
          <a:p>
            <a:pPr lvl="1">
              <a:lnSpc>
                <a:spcPct val="85000"/>
              </a:lnSpc>
            </a:pPr>
            <a:r>
              <a:rPr lang="hr-HR" dirty="0" smtClean="0">
                <a:cs typeface="Tahoma" pitchFamily="34" charset="0"/>
              </a:rPr>
              <a:t>4. faktor: opravdavan je kontrolirajućih ponašanja</a:t>
            </a:r>
          </a:p>
          <a:p>
            <a:pPr lvl="2">
              <a:lnSpc>
                <a:spcPct val="85000"/>
              </a:lnSpc>
            </a:pPr>
            <a:r>
              <a:rPr lang="pl-PL" sz="2000" dirty="0" smtClean="0"/>
              <a:t>„</a:t>
            </a:r>
            <a:r>
              <a:rPr lang="hr-HR" sz="2000" dirty="0" smtClean="0">
                <a:cs typeface="Tahoma" pitchFamily="34" charset="0"/>
              </a:rPr>
              <a:t>Dečko mora znati gdje i s kim je njegova djevojka.”</a:t>
            </a:r>
            <a:endParaRPr lang="el-GR" sz="2000" dirty="0" smtClean="0">
              <a:cs typeface="Tahoma" pitchFamily="34" charset="0"/>
            </a:endParaRP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Instrumenti za evaluaciju (1)</a:t>
            </a:r>
            <a:endParaRPr lang="hr-HR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Važnost prava u vezi (10 čestica)</a:t>
            </a:r>
          </a:p>
          <a:p>
            <a:pPr lvl="1"/>
            <a:r>
              <a:rPr lang="hr-HR" dirty="0" smtClean="0"/>
              <a:t>1. faktor: pravo na različitost</a:t>
            </a:r>
          </a:p>
          <a:p>
            <a:pPr lvl="2"/>
            <a:r>
              <a:rPr lang="pl-PL" sz="2000" dirty="0" smtClean="0"/>
              <a:t>„</a:t>
            </a:r>
            <a:r>
              <a:rPr lang="hr-HR" sz="2000" dirty="0" smtClean="0"/>
              <a:t>Da moja djevojka uvažava moje potrebe.”</a:t>
            </a:r>
            <a:endParaRPr lang="el-GR" sz="2000" dirty="0" smtClean="0"/>
          </a:p>
          <a:p>
            <a:pPr lvl="1"/>
            <a:r>
              <a:rPr lang="el-GR" dirty="0" smtClean="0"/>
              <a:t>2. </a:t>
            </a:r>
            <a:r>
              <a:rPr lang="hr-HR" dirty="0" smtClean="0"/>
              <a:t>faktor: pravo na izražavanje vlastitog mišljenja</a:t>
            </a:r>
          </a:p>
          <a:p>
            <a:pPr lvl="2"/>
            <a:r>
              <a:rPr lang="pl-PL" sz="2000" dirty="0" smtClean="0"/>
              <a:t>„</a:t>
            </a:r>
            <a:r>
              <a:rPr lang="hr-HR" sz="2000" dirty="0" smtClean="0"/>
              <a:t>Moći jasno reći djevojci kada me povrijedi.”</a:t>
            </a:r>
          </a:p>
          <a:p>
            <a:pPr lvl="2"/>
            <a:endParaRPr lang="hr-HR" sz="2000" dirty="0" smtClean="0"/>
          </a:p>
          <a:p>
            <a:r>
              <a:rPr lang="hr-HR" dirty="0" smtClean="0"/>
              <a:t>Spremnost na postavljanje granica (12 čestica)</a:t>
            </a:r>
          </a:p>
          <a:p>
            <a:pPr lvl="2"/>
            <a:r>
              <a:rPr lang="pl-PL" sz="2400" dirty="0" smtClean="0"/>
              <a:t>„</a:t>
            </a:r>
            <a:r>
              <a:rPr lang="hr-HR" dirty="0" smtClean="0"/>
              <a:t>Ako bi moja djevojka to tražila od mene, prestao bih se družiti s nekim prijateljima.”</a:t>
            </a:r>
            <a:endParaRPr lang="el-GR" dirty="0" smtClean="0"/>
          </a:p>
          <a:p>
            <a:pPr lvl="1"/>
            <a:endParaRPr lang="hr-HR" dirty="0" smtClean="0"/>
          </a:p>
          <a:p>
            <a:pPr lvl="1"/>
            <a:endParaRPr lang="hr-HR" dirty="0" smtClean="0"/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Instrumenti za evaluaciju (2)</a:t>
            </a:r>
            <a:endParaRPr lang="hr-HR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Prepoznavanje nasilnog ponašanja (26 čestica + 4)</a:t>
            </a:r>
          </a:p>
          <a:p>
            <a:pPr lvl="1"/>
            <a:r>
              <a:rPr lang="hr-HR" dirty="0" smtClean="0"/>
              <a:t>1. faktor: psihičko nasilje i kontrolirajuća ponašanja</a:t>
            </a:r>
          </a:p>
          <a:p>
            <a:pPr lvl="2"/>
            <a:r>
              <a:rPr lang="pl-PL" sz="2000" dirty="0" smtClean="0"/>
              <a:t>„</a:t>
            </a:r>
            <a:r>
              <a:rPr lang="hr-HR" sz="2000" dirty="0" smtClean="0"/>
              <a:t>Izjave poput: Da me voliš, ti bi…”</a:t>
            </a:r>
            <a:endParaRPr lang="el-GR" sz="2000" dirty="0" smtClean="0"/>
          </a:p>
          <a:p>
            <a:pPr lvl="1"/>
            <a:r>
              <a:rPr lang="el-GR" dirty="0" smtClean="0"/>
              <a:t>2. </a:t>
            </a:r>
            <a:r>
              <a:rPr lang="hr-HR" dirty="0" smtClean="0"/>
              <a:t>faktor: fizičko nasilje i prijetnje</a:t>
            </a:r>
          </a:p>
          <a:p>
            <a:pPr lvl="2"/>
            <a:r>
              <a:rPr lang="pl-PL" sz="2000" dirty="0" smtClean="0"/>
              <a:t>„</a:t>
            </a:r>
            <a:r>
              <a:rPr lang="hr-HR" sz="2000" dirty="0" smtClean="0"/>
              <a:t>Čupanje za kosu.”</a:t>
            </a:r>
          </a:p>
          <a:p>
            <a:pPr lvl="2"/>
            <a:endParaRPr lang="hr-HR" sz="2000" dirty="0" smtClean="0"/>
          </a:p>
          <a:p>
            <a:r>
              <a:rPr lang="hr-HR" dirty="0" smtClean="0"/>
              <a:t>Iskustvo doživljenog i počinjenog nasilja u vezi</a:t>
            </a:r>
          </a:p>
          <a:p>
            <a:pPr lvl="1"/>
            <a:r>
              <a:rPr lang="hr-HR" dirty="0" smtClean="0"/>
              <a:t>po 27 čestica</a:t>
            </a:r>
          </a:p>
          <a:p>
            <a:pPr lvl="2"/>
            <a:r>
              <a:rPr lang="pl-PL" sz="2000" dirty="0" smtClean="0"/>
              <a:t>„</a:t>
            </a:r>
            <a:r>
              <a:rPr lang="hr-HR" sz="2000" dirty="0" smtClean="0"/>
              <a:t>Pokušavao je namjerno izazvati osjećaj krivnje kod mene” / </a:t>
            </a:r>
            <a:r>
              <a:rPr lang="pl-PL" sz="2000" dirty="0" smtClean="0"/>
              <a:t>„</a:t>
            </a:r>
            <a:r>
              <a:rPr lang="hr-HR" sz="2000" dirty="0" smtClean="0"/>
              <a:t>Pokušavala sam namjerno izazvati osjećaj krivnje kod dečka.”</a:t>
            </a:r>
          </a:p>
          <a:p>
            <a:pPr lvl="2"/>
            <a:r>
              <a:rPr lang="pl-PL" sz="2000" dirty="0" smtClean="0"/>
              <a:t>„</a:t>
            </a:r>
            <a:r>
              <a:rPr lang="hr-HR" sz="2000" dirty="0" smtClean="0"/>
              <a:t>Ošamario me je.” / </a:t>
            </a:r>
            <a:r>
              <a:rPr lang="pl-PL" sz="2000" dirty="0" smtClean="0"/>
              <a:t>„</a:t>
            </a:r>
            <a:r>
              <a:rPr lang="hr-HR" sz="2000" dirty="0" smtClean="0"/>
              <a:t>Ošamarila sam dečka.”</a:t>
            </a:r>
          </a:p>
          <a:p>
            <a:endParaRPr lang="el-GR" dirty="0" smtClean="0"/>
          </a:p>
          <a:p>
            <a:pPr lvl="1"/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Instrumenti za evaluaciju (3)</a:t>
            </a:r>
            <a:endParaRPr lang="hr-H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l-PL" dirty="0" smtClean="0"/>
              <a:t>Spremnost na traženje pomoći u slučaju nasilja u vezi (8 čestica)</a:t>
            </a:r>
          </a:p>
          <a:p>
            <a:pPr lvl="1"/>
            <a:r>
              <a:rPr lang="hr-HR" dirty="0" smtClean="0"/>
              <a:t>1 faktor: traženje pomoći od bliskih osoba</a:t>
            </a:r>
          </a:p>
          <a:p>
            <a:pPr lvl="2"/>
            <a:r>
              <a:rPr lang="pl-PL" sz="2000" dirty="0" smtClean="0"/>
              <a:t>„R</a:t>
            </a:r>
            <a:r>
              <a:rPr lang="hr-HR" sz="2000" dirty="0" err="1" smtClean="0"/>
              <a:t>ekla</a:t>
            </a:r>
            <a:r>
              <a:rPr lang="hr-HR" sz="2000" dirty="0" smtClean="0"/>
              <a:t> bih to svojem prijatelju/prijateljici.”</a:t>
            </a:r>
            <a:endParaRPr lang="el-GR" sz="2000" dirty="0" smtClean="0"/>
          </a:p>
          <a:p>
            <a:pPr lvl="1"/>
            <a:r>
              <a:rPr lang="el-GR" dirty="0" smtClean="0"/>
              <a:t>2 </a:t>
            </a:r>
            <a:r>
              <a:rPr lang="hr-HR" dirty="0" smtClean="0"/>
              <a:t>faktor: traženje pomoći od stručnjaka ili institucija</a:t>
            </a:r>
          </a:p>
          <a:p>
            <a:pPr lvl="2"/>
            <a:r>
              <a:rPr lang="pl-PL" sz="2000" dirty="0" smtClean="0"/>
              <a:t>„</a:t>
            </a:r>
            <a:r>
              <a:rPr lang="hr-HR" sz="2000" dirty="0" smtClean="0"/>
              <a:t>Razgovarala bih s nastavnikom/razrednikom.”</a:t>
            </a:r>
          </a:p>
          <a:p>
            <a:pPr lvl="2"/>
            <a:endParaRPr lang="hr-HR" sz="2000" dirty="0" smtClean="0"/>
          </a:p>
          <a:p>
            <a:r>
              <a:rPr lang="pl-PL" dirty="0" smtClean="0"/>
              <a:t>Spremnost na pružanje pomoći u slučaju nasilja u vezi (5 čestica)</a:t>
            </a:r>
          </a:p>
          <a:p>
            <a:pPr lvl="2"/>
            <a:r>
              <a:rPr lang="pl-PL" sz="2000" dirty="0" smtClean="0"/>
              <a:t>„Upozorila bih ga/ju da je u nasilnoj vezi.”</a:t>
            </a:r>
          </a:p>
          <a:p>
            <a:endParaRPr lang="el-GR" dirty="0" smtClean="0"/>
          </a:p>
          <a:p>
            <a:pPr lvl="1"/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Instrumenti za evaluaciju (4)</a:t>
            </a:r>
            <a:endParaRPr lang="hr-H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9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85860"/>
            <a:ext cx="8229600" cy="5334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hr-HR" sz="2800" dirty="0"/>
              <a:t>Senzibilizacija mladih za prisutnost nasilnih ponašanja u njihovim romantičnim vezama </a:t>
            </a:r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hr-HR" sz="2800" dirty="0"/>
              <a:t>Bolje prepoznavanje nasilnih obrazaca u mladenačkim vezama i veća spremnost za njihovo zaustavljanje u ranoj fazi</a:t>
            </a:r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hr-HR" sz="2800" dirty="0"/>
              <a:t>Doprinos </a:t>
            </a:r>
            <a:r>
              <a:rPr lang="hr-HR" sz="2800" dirty="0" smtClean="0"/>
              <a:t>smanjenju </a:t>
            </a:r>
            <a:r>
              <a:rPr lang="hr-HR" sz="2800" dirty="0"/>
              <a:t>nasilja u ovim vezama </a:t>
            </a:r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hr-HR" sz="2800" dirty="0" smtClean="0"/>
              <a:t>Edukacija studenata </a:t>
            </a:r>
            <a:r>
              <a:rPr lang="hr-HR" sz="2800" dirty="0" err="1"/>
              <a:t>pomagačkih</a:t>
            </a:r>
            <a:r>
              <a:rPr lang="hr-HR" sz="2800" dirty="0"/>
              <a:t> struka koji imaju iskustvo izrade i vođenja radionica primjerenih adolescentnoj populaciji</a:t>
            </a:r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hr-HR" sz="2800" dirty="0"/>
              <a:t>Održivi sustav prevencije koji integrira srednju školu i sveučilište i doseže znatan dio populacije učenika 3. razreda svake </a:t>
            </a:r>
            <a:r>
              <a:rPr lang="hr-HR" sz="2800" dirty="0" smtClean="0"/>
              <a:t>godine</a:t>
            </a:r>
            <a:endParaRPr lang="en-US" sz="2800" dirty="0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42900"/>
            <a:ext cx="8229600" cy="1219200"/>
          </a:xfrm>
        </p:spPr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hr-HR" dirty="0"/>
              <a:t>Očekivana postignuća projekta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116013" y="2852738"/>
            <a:ext cx="6985000" cy="3313112"/>
          </a:xfrm>
        </p:spPr>
        <p:txBody>
          <a:bodyPr/>
          <a:lstStyle/>
          <a:p>
            <a:pPr>
              <a:spcBef>
                <a:spcPct val="0"/>
              </a:spcBef>
            </a:pPr>
            <a:endParaRPr lang="hr-HR" sz="3000"/>
          </a:p>
          <a:p>
            <a:pPr>
              <a:lnSpc>
                <a:spcPct val="80000"/>
              </a:lnSpc>
              <a:spcBef>
                <a:spcPct val="35000"/>
              </a:spcBef>
            </a:pPr>
            <a:endParaRPr lang="hr-HR" sz="3000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2030413"/>
            <a:ext cx="7772400" cy="1470025"/>
          </a:xfrm>
        </p:spPr>
        <p:txBody>
          <a:bodyPr/>
          <a:lstStyle/>
          <a:p>
            <a:r>
              <a:rPr lang="hr-HR" sz="4400" b="1" dirty="0" smtClean="0"/>
              <a:t>Program </a:t>
            </a:r>
            <a:r>
              <a:rPr lang="hr-HR" sz="4400" b="1" dirty="0"/>
              <a:t>prevencije nasilja u mladenačkim vezama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57242" y="549275"/>
            <a:ext cx="8229600" cy="1150938"/>
          </a:xfrm>
        </p:spPr>
        <p:txBody>
          <a:bodyPr>
            <a:noAutofit/>
          </a:bodyPr>
          <a:lstStyle/>
          <a:p>
            <a:pPr fontAlgn="base">
              <a:spcAft>
                <a:spcPct val="0"/>
              </a:spcAft>
            </a:pPr>
            <a:r>
              <a:rPr lang="hr-HR" dirty="0" smtClean="0"/>
              <a:t>Što je potrebno da veza ostane kvalitetna i puna ljubavi?</a:t>
            </a:r>
            <a:endParaRPr lang="nl-NL" dirty="0"/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00034" y="1857364"/>
            <a:ext cx="8147050" cy="472601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2800" dirty="0"/>
              <a:t>Znanje o pravima u vezi i dobar osjećaj prema  njima</a:t>
            </a:r>
            <a:endParaRPr lang="en-US" sz="28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2800" dirty="0"/>
              <a:t>Realna očekivanja od </a:t>
            </a:r>
            <a:r>
              <a:rPr lang="hr-HR" sz="2800" dirty="0" smtClean="0"/>
              <a:t>veze</a:t>
            </a:r>
            <a:endParaRPr lang="en-US" sz="28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2800" dirty="0"/>
              <a:t>Znanje o rizičnom ponašanju </a:t>
            </a:r>
            <a:r>
              <a:rPr lang="en-US" sz="2800" dirty="0"/>
              <a:t>(</a:t>
            </a:r>
            <a:r>
              <a:rPr lang="hr-HR" sz="2800" dirty="0"/>
              <a:t>vlastitom i partnerovom</a:t>
            </a:r>
            <a:r>
              <a:rPr lang="en-US" sz="2800" dirty="0"/>
              <a:t>)</a:t>
            </a:r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2800" dirty="0"/>
              <a:t>Poznavanje svojih želja i granica</a:t>
            </a:r>
            <a:endParaRPr lang="en-US" sz="28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2800" dirty="0"/>
              <a:t>Vještine potrebne za obranu i zaštitu svojih prava u vezi i postavljanje granica</a:t>
            </a:r>
            <a:endParaRPr lang="en-US" sz="2800" dirty="0"/>
          </a:p>
          <a:p>
            <a:pPr>
              <a:lnSpc>
                <a:spcPct val="90000"/>
              </a:lnSpc>
              <a:spcBef>
                <a:spcPct val="50000"/>
              </a:spcBef>
            </a:pPr>
            <a:r>
              <a:rPr lang="hr-HR" sz="2800" dirty="0"/>
              <a:t>Vještine </a:t>
            </a:r>
            <a:r>
              <a:rPr lang="hr-HR" sz="2800" dirty="0" smtClean="0"/>
              <a:t>rješavanja </a:t>
            </a:r>
            <a:r>
              <a:rPr lang="hr-HR" sz="2800" dirty="0"/>
              <a:t>sukoba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800" dirty="0" smtClean="0"/>
          </a:p>
          <a:p>
            <a:r>
              <a:rPr lang="hr-HR" sz="2800" dirty="0" smtClean="0"/>
              <a:t>4 radionice od 45 min ili 2 radionice od 90 min</a:t>
            </a:r>
          </a:p>
          <a:p>
            <a:r>
              <a:rPr lang="hr-HR" sz="2800" dirty="0" smtClean="0"/>
              <a:t>3. razredi srednje škole</a:t>
            </a:r>
          </a:p>
          <a:p>
            <a:r>
              <a:rPr lang="hr-HR" sz="2800" dirty="0" smtClean="0"/>
              <a:t>Voditelji rade u paru</a:t>
            </a:r>
          </a:p>
          <a:p>
            <a:r>
              <a:rPr lang="hr-HR" sz="2800" dirty="0" smtClean="0"/>
              <a:t>Sve potrebne materijale dobivate na fakultetu</a:t>
            </a:r>
            <a:endParaRPr lang="hr-H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Provedba preventivnog programa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5119710"/>
          </a:xfrm>
        </p:spPr>
        <p:txBody>
          <a:bodyPr>
            <a:normAutofit fontScale="92500" lnSpcReduction="10000"/>
          </a:bodyPr>
          <a:lstStyle/>
          <a:p>
            <a:r>
              <a:rPr lang="hr-HR" dirty="0" smtClean="0"/>
              <a:t>Primjeri programa:</a:t>
            </a:r>
          </a:p>
          <a:p>
            <a:pPr lvl="1"/>
            <a:r>
              <a:rPr lang="en-US" dirty="0" smtClean="0"/>
              <a:t>The Safe Dates Project</a:t>
            </a:r>
          </a:p>
          <a:p>
            <a:pPr lvl="1"/>
            <a:r>
              <a:rPr lang="en-US" dirty="0" smtClean="0"/>
              <a:t>Stay in Love</a:t>
            </a:r>
          </a:p>
          <a:p>
            <a:pPr lvl="1"/>
            <a:r>
              <a:rPr lang="en-US" dirty="0" smtClean="0"/>
              <a:t>The Youth Relationships Project</a:t>
            </a:r>
          </a:p>
          <a:p>
            <a:pPr lvl="1"/>
            <a:r>
              <a:rPr lang="en-US" dirty="0" smtClean="0"/>
              <a:t>Sex, wishes and limits</a:t>
            </a:r>
          </a:p>
          <a:p>
            <a:r>
              <a:rPr lang="hr-HR" dirty="0" smtClean="0"/>
              <a:t>Trajanje programa:</a:t>
            </a:r>
          </a:p>
          <a:p>
            <a:pPr lvl="1"/>
            <a:r>
              <a:rPr lang="hr-HR" dirty="0" smtClean="0"/>
              <a:t>od 1 susreta (120 min) do 1 polugodišta</a:t>
            </a:r>
          </a:p>
          <a:p>
            <a:r>
              <a:rPr lang="hr-HR" dirty="0" smtClean="0"/>
              <a:t>Usmjereni na:</a:t>
            </a:r>
          </a:p>
          <a:p>
            <a:pPr lvl="1"/>
            <a:r>
              <a:rPr lang="hr-HR" dirty="0" smtClean="0"/>
              <a:t>znanje o dobroj/zdravoj vezi, o uspostavi kontrole i moći</a:t>
            </a:r>
          </a:p>
          <a:p>
            <a:pPr lvl="1"/>
            <a:r>
              <a:rPr lang="hr-HR" dirty="0" smtClean="0"/>
              <a:t>stavove o rodnim razlikama i stereotipima, o nasilju u vezi</a:t>
            </a:r>
          </a:p>
          <a:p>
            <a:pPr lvl="1"/>
            <a:r>
              <a:rPr lang="hr-HR" dirty="0" smtClean="0"/>
              <a:t>vještine komunikacije i rješavanja sukoba</a:t>
            </a:r>
          </a:p>
          <a:p>
            <a:pPr lvl="1"/>
            <a:r>
              <a:rPr lang="hr-HR" dirty="0" smtClean="0"/>
              <a:t>prepoznavanje nasilja</a:t>
            </a:r>
          </a:p>
          <a:p>
            <a:pPr lvl="1"/>
            <a:r>
              <a:rPr lang="hr-HR" dirty="0" smtClean="0"/>
              <a:t>smanjenje nasilnog ponašanja</a:t>
            </a:r>
          </a:p>
          <a:p>
            <a:pPr lvl="1"/>
            <a:r>
              <a:rPr lang="hr-HR" dirty="0" smtClean="0"/>
              <a:t>traženje pomoći</a:t>
            </a:r>
          </a:p>
          <a:p>
            <a:pPr lvl="1"/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Preventivni programi u svijetu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sz="2800" dirty="0" smtClean="0"/>
          </a:p>
          <a:p>
            <a:r>
              <a:rPr lang="hr-HR" sz="2800" dirty="0" smtClean="0"/>
              <a:t>Tjedan dana prije početka upoznati učenike s:</a:t>
            </a:r>
          </a:p>
          <a:p>
            <a:pPr lvl="1"/>
            <a:r>
              <a:rPr lang="hr-HR" dirty="0" smtClean="0"/>
              <a:t>temom – odnosi u ljubavnim vezama mladih</a:t>
            </a:r>
          </a:p>
          <a:p>
            <a:pPr lvl="1"/>
            <a:r>
              <a:rPr lang="hr-HR" dirty="0" smtClean="0"/>
              <a:t>načinom rada</a:t>
            </a:r>
          </a:p>
          <a:p>
            <a:pPr lvl="1"/>
            <a:r>
              <a:rPr lang="hr-HR" dirty="0" smtClean="0"/>
              <a:t>pravilima radioničkog rada</a:t>
            </a:r>
          </a:p>
          <a:p>
            <a:r>
              <a:rPr lang="hr-HR" dirty="0" smtClean="0"/>
              <a:t>Procijeniti prethodno iskustvo učenika s pojedinim temama</a:t>
            </a:r>
          </a:p>
          <a:p>
            <a:r>
              <a:rPr lang="hr-HR" dirty="0" smtClean="0"/>
              <a:t>Odabrati unaprijed pojedine aktivnosti i pripremiti potrebne materijale</a:t>
            </a:r>
          </a:p>
          <a:p>
            <a:endParaRPr lang="hr-HR" sz="2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Priprema učenika i predradnje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Svaki susret ima svoju temu:</a:t>
            </a:r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očekivanja i prava u vezi</a:t>
            </a:r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nasilno ponašanje u vezi</a:t>
            </a:r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nenasilno rješavanje sukoba</a:t>
            </a:r>
          </a:p>
          <a:p>
            <a:pPr marL="822960" lvl="1" indent="-457200">
              <a:buFont typeface="+mj-lt"/>
              <a:buAutoNum type="arabicPeriod"/>
            </a:pPr>
            <a:r>
              <a:rPr lang="hr-HR" dirty="0" smtClean="0"/>
              <a:t>kako prijatelji mogu pomoći</a:t>
            </a:r>
          </a:p>
          <a:p>
            <a:r>
              <a:rPr lang="hr-HR" dirty="0" smtClean="0"/>
              <a:t>Svaki susret ima uvod, središnje interaktivne aktivnosti i završni dio</a:t>
            </a:r>
          </a:p>
          <a:p>
            <a:r>
              <a:rPr lang="hr-HR" dirty="0" smtClean="0"/>
              <a:t>Aktivnosti: rasprava, izrada plakata, ispunjavanje radnih listova, gledanje filma, čitanje priča, izrada stripa, igranje uloga…</a:t>
            </a:r>
          </a:p>
          <a:p>
            <a:r>
              <a:rPr lang="hr-HR" dirty="0" smtClean="0"/>
              <a:t>Na kraju svakog susreta dijele se pisani materijali</a:t>
            </a:r>
          </a:p>
          <a:p>
            <a:pPr lvl="1"/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Struktura radionica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hr-HR" dirty="0" smtClean="0"/>
          </a:p>
          <a:p>
            <a:r>
              <a:rPr lang="hr-HR" dirty="0" smtClean="0"/>
              <a:t>Termin vježbi</a:t>
            </a:r>
          </a:p>
          <a:p>
            <a:pPr lvl="1"/>
            <a:r>
              <a:rPr lang="hr-HR" dirty="0" smtClean="0"/>
              <a:t>11.11., 18.11., 25.11., 09.12.</a:t>
            </a:r>
          </a:p>
          <a:p>
            <a:pPr lvl="1"/>
            <a:endParaRPr lang="hr-HR" dirty="0" smtClean="0"/>
          </a:p>
          <a:p>
            <a:r>
              <a:rPr lang="hr-HR" dirty="0" smtClean="0"/>
              <a:t>Odabir škola</a:t>
            </a:r>
          </a:p>
          <a:p>
            <a:endParaRPr lang="hr-HR" dirty="0" smtClean="0"/>
          </a:p>
          <a:p>
            <a:r>
              <a:rPr lang="hr-HR" dirty="0" smtClean="0"/>
              <a:t>Podjela u parove/trojke/četvorke</a:t>
            </a:r>
          </a:p>
          <a:p>
            <a:pPr lvl="1"/>
            <a:r>
              <a:rPr lang="hr-HR" dirty="0" smtClean="0"/>
              <a:t>5 četvorki (nastale spajanjem parova) i 1 trojka</a:t>
            </a:r>
          </a:p>
          <a:p>
            <a:pPr lvl="1"/>
            <a:r>
              <a:rPr lang="hr-HR" smtClean="0"/>
              <a:t>2 para (09.12.)</a:t>
            </a:r>
            <a:endParaRPr lang="hr-HR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A sad je red na vas…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285720" y="2055182"/>
          <a:ext cx="8644000" cy="3445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80500"/>
                <a:gridCol w="1080500"/>
                <a:gridCol w="1080500"/>
                <a:gridCol w="1080500"/>
                <a:gridCol w="1080500"/>
                <a:gridCol w="1080500"/>
                <a:gridCol w="1080500"/>
                <a:gridCol w="1080500"/>
              </a:tblGrid>
              <a:tr h="633559"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r-HR" dirty="0" smtClean="0"/>
                        <a:t>11.11.</a:t>
                      </a:r>
                      <a:endParaRPr lang="hr-H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r-HR" dirty="0" smtClean="0"/>
                        <a:t>18.11.</a:t>
                      </a:r>
                      <a:endParaRPr lang="hr-H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r-HR" dirty="0" smtClean="0"/>
                        <a:t>25.11.</a:t>
                      </a:r>
                      <a:endParaRPr lang="hr-H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r-HR" dirty="0" smtClean="0"/>
                        <a:t>09.12.</a:t>
                      </a:r>
                      <a:endParaRPr lang="hr-HR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</a:tr>
              <a:tr h="989394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</a:rPr>
                        <a:t>1. radionica</a:t>
                      </a: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</a:rPr>
                        <a:t>2. radionica</a:t>
                      </a: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</a:rPr>
                        <a:t>3. radionica</a:t>
                      </a: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</a:rPr>
                        <a:t>4. radionica</a:t>
                      </a: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</a:rPr>
                        <a:t>1. radionica</a:t>
                      </a: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</a:rPr>
                        <a:t>2. radionica</a:t>
                      </a: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</a:rPr>
                        <a:t>3. radionica</a:t>
                      </a: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</a:rPr>
                        <a:t>4. radionica</a:t>
                      </a: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</a:tr>
              <a:tr h="1822567"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</a:rPr>
                        <a:t>2 para studenata zajedno</a:t>
                      </a: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</a:rPr>
                        <a:t>2 para studenata zajedno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</a:rPr>
                        <a:t>2 para studenata zajedno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</a:rPr>
                        <a:t>2 para studenata zajedno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</a:rPr>
                        <a:t>2 para studenata zajedno</a:t>
                      </a:r>
                      <a:r>
                        <a:rPr lang="hr-HR" sz="1600" baseline="0" dirty="0" smtClean="0">
                          <a:solidFill>
                            <a:schemeClr val="tx1"/>
                          </a:solidFill>
                        </a:rPr>
                        <a:t> ili 1 trojka</a:t>
                      </a:r>
                      <a:endParaRPr lang="hr-HR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</a:rPr>
                        <a:t>2 para studenata zajedno</a:t>
                      </a:r>
                      <a:r>
                        <a:rPr lang="hr-HR" sz="1600" baseline="0" dirty="0" smtClean="0">
                          <a:solidFill>
                            <a:schemeClr val="tx1"/>
                          </a:solidFill>
                        </a:rPr>
                        <a:t> ili 1 trojka</a:t>
                      </a:r>
                      <a:endParaRPr lang="hr-HR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</a:rPr>
                        <a:t>1 par studenata</a:t>
                      </a:r>
                      <a:endParaRPr lang="hr-HR" sz="16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200"/>
                        </a:spcBef>
                        <a:spcAft>
                          <a:spcPts val="12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sz="1600" dirty="0" smtClean="0">
                          <a:solidFill>
                            <a:schemeClr val="tx1"/>
                          </a:solidFill>
                        </a:rPr>
                        <a:t>1 par studenata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Raspored na vježbama</a:t>
            </a:r>
            <a:endParaRPr lang="hr-HR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hr-HR" dirty="0" smtClean="0"/>
          </a:p>
          <a:p>
            <a:r>
              <a:rPr lang="hr-HR" dirty="0" smtClean="0"/>
              <a:t>Pročitati priručnik (svi!)</a:t>
            </a:r>
          </a:p>
          <a:p>
            <a:endParaRPr lang="hr-HR" dirty="0" smtClean="0"/>
          </a:p>
          <a:p>
            <a:r>
              <a:rPr lang="hr-HR" dirty="0" smtClean="0"/>
              <a:t>Odabir aktivnosti</a:t>
            </a:r>
          </a:p>
          <a:p>
            <a:r>
              <a:rPr lang="hr-HR" dirty="0" smtClean="0"/>
              <a:t>Podijeliti aktivnosti među sobom</a:t>
            </a:r>
          </a:p>
          <a:p>
            <a:r>
              <a:rPr lang="hr-HR" dirty="0" smtClean="0"/>
              <a:t>Uvježbati</a:t>
            </a:r>
          </a:p>
          <a:p>
            <a:r>
              <a:rPr lang="hr-HR" dirty="0" smtClean="0"/>
              <a:t>Konzultacije</a:t>
            </a:r>
          </a:p>
          <a:p>
            <a:r>
              <a:rPr lang="hr-HR" dirty="0" smtClean="0"/>
              <a:t>Priprema materijala prije vježbi</a:t>
            </a:r>
          </a:p>
          <a:p>
            <a:endParaRPr lang="hr-HR" dirty="0" smtClean="0"/>
          </a:p>
          <a:p>
            <a:r>
              <a:rPr lang="hr-HR" dirty="0" smtClean="0"/>
              <a:t>Paziti na vrijeme (45 min)!</a:t>
            </a:r>
          </a:p>
          <a:p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 smtClean="0"/>
              <a:t>Pripreme za iduće vježbe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hr-HR" dirty="0" smtClean="0"/>
              <a:t>Kombinacija vježbi čiji je cilj da djeluju na stavove, znanje i vještine</a:t>
            </a:r>
            <a:endParaRPr lang="en-US" dirty="0" smtClean="0"/>
          </a:p>
          <a:p>
            <a:r>
              <a:rPr lang="hr-HR" dirty="0" smtClean="0"/>
              <a:t>Ravnoteža između promoviranja dobrih, zdravih veza i prevencije nasilja u vezama</a:t>
            </a:r>
            <a:endParaRPr lang="en-US" dirty="0" smtClean="0"/>
          </a:p>
          <a:p>
            <a:r>
              <a:rPr lang="hr-HR" dirty="0" smtClean="0"/>
              <a:t>Osjetljivost za rodne razlike</a:t>
            </a:r>
            <a:endParaRPr lang="en-US" dirty="0" smtClean="0"/>
          </a:p>
          <a:p>
            <a:r>
              <a:rPr lang="hr-HR" dirty="0" smtClean="0"/>
              <a:t>Korištenje različitih aktivnosti, npr. rasprava, igranje uloga, gledanje filmova, stvarne priče, izrada plakata</a:t>
            </a:r>
            <a:endParaRPr lang="en-US" dirty="0" smtClean="0"/>
          </a:p>
          <a:p>
            <a:r>
              <a:rPr lang="hr-HR" dirty="0" smtClean="0"/>
              <a:t>Prikladni za dječake i djevojčice iz različitih kulturalnih okruženja te različitog religijskog opredjeljenja i obrazovnog statusa</a:t>
            </a:r>
            <a:endParaRPr lang="en-US" dirty="0" smtClean="0"/>
          </a:p>
          <a:p>
            <a:r>
              <a:rPr lang="hr-HR" dirty="0" smtClean="0"/>
              <a:t>Provodi se evaluacija programa</a:t>
            </a:r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Preventivni programi u svijetu – zajedničke karakteristike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88% djevojaka i 64% mladića smatra da je nasilje u vezama ozbiljan problem (CESI, 2007)</a:t>
            </a:r>
          </a:p>
          <a:p>
            <a:r>
              <a:rPr lang="hr-HR" dirty="0" smtClean="0"/>
              <a:t>to smatra i 90% djevojaka i 53% mladića društveno neprilagođenog ponašanja</a:t>
            </a:r>
          </a:p>
          <a:p>
            <a:r>
              <a:rPr lang="hr-HR" dirty="0" smtClean="0"/>
              <a:t>78% učenika izjavljuje da u njihovim školama ne postoje programi i aktivnosti koje se bave prevencijom nasilja u adolescentskim vezama (CESI, 2007)</a:t>
            </a:r>
          </a:p>
          <a:p>
            <a:r>
              <a:rPr lang="hr-HR" dirty="0" smtClean="0"/>
              <a:t>77% djevojaka i 84% mladića društveno neprilagođenog ponašanja navodi da takav program ne postoji u njihovoj ustanovi</a:t>
            </a:r>
            <a:endParaRPr lang="hr-HR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Potreba za preventivnim programom u RH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611188" y="2133600"/>
            <a:ext cx="8075612" cy="3773488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hr-HR" sz="2800" dirty="0"/>
              <a:t>Dio šireg projekta suzbijanja obiteljskog nasilja u Hrvatskoj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hr-HR" sz="2800" dirty="0"/>
              <a:t>Provodi ga Društvo za psihološku pomoć (DPP) u suradnji s Agencijom za odgoj i obrazovanje, MZOŠ i Odsjekom za psihologiju Filozofskog fakulteta u Zagrebu, uz podršku nizozemskog </a:t>
            </a:r>
            <a:r>
              <a:rPr lang="hr-HR" sz="2800" dirty="0" err="1"/>
              <a:t>Matra</a:t>
            </a:r>
            <a:r>
              <a:rPr lang="hr-HR" sz="2800" dirty="0"/>
              <a:t> programa i Grada Zagreba</a:t>
            </a:r>
            <a:endParaRPr lang="en-US" sz="2800" dirty="0"/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549275"/>
            <a:ext cx="8229600" cy="1143000"/>
          </a:xfrm>
        </p:spPr>
        <p:txBody>
          <a:bodyPr>
            <a:noAutofit/>
          </a:bodyPr>
          <a:lstStyle/>
          <a:p>
            <a:r>
              <a:rPr lang="hr-HR" dirty="0"/>
              <a:t>Program prevencije nasilja u vezama mladih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4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hr-HR" sz="2800" dirty="0"/>
              <a:t>Stvoriti samoodrživi i jeftin sustav preventivnog suzbijanja nasilja u kojem će svake godine </a:t>
            </a:r>
            <a:r>
              <a:rPr lang="hr-HR" sz="2800" dirty="0" smtClean="0"/>
              <a:t>5 000  </a:t>
            </a:r>
            <a:r>
              <a:rPr lang="hr-HR" sz="2800" dirty="0"/>
              <a:t>učenika trećih razreda srednjih škola diljem Hrvatske proći ciljane radionice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r>
              <a:rPr lang="hr-HR" sz="2800" dirty="0"/>
              <a:t>Model preventivnog djelovanja je usmjeren na:</a:t>
            </a:r>
          </a:p>
          <a:p>
            <a:pPr lvl="1">
              <a:lnSpc>
                <a:spcPct val="90000"/>
              </a:lnSpc>
              <a:spcBef>
                <a:spcPct val="45000"/>
              </a:spcBef>
            </a:pPr>
            <a:r>
              <a:rPr lang="hr-HR" dirty="0"/>
              <a:t>podizanje svijesti o prisutnosti nasilja u mladenačkim vezama i njegovom prepoznavanju</a:t>
            </a:r>
          </a:p>
          <a:p>
            <a:pPr lvl="1">
              <a:lnSpc>
                <a:spcPct val="90000"/>
              </a:lnSpc>
              <a:spcBef>
                <a:spcPct val="45000"/>
              </a:spcBef>
            </a:pPr>
            <a:r>
              <a:rPr lang="hr-HR" dirty="0"/>
              <a:t>unaprjeđenje sposobnosti za zaustavljanje i prekidanje nasilnih obrazaca ponašanja </a:t>
            </a:r>
          </a:p>
          <a:p>
            <a:pPr>
              <a:lnSpc>
                <a:spcPct val="90000"/>
              </a:lnSpc>
              <a:spcBef>
                <a:spcPct val="45000"/>
              </a:spcBef>
            </a:pPr>
            <a:endParaRPr lang="en-US" sz="2700" dirty="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dirty="0"/>
              <a:t>Ciljevi programa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hr-HR" dirty="0" smtClean="0"/>
              <a:t>Izrada preventivnih radionica (2009) - 56 stručnih suradnika iz srednjih škola iz svih dijelova Hrvatske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Provedba pilot radionica u školama - 3. razredi (752 učenika)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Uređivanje radionica na temelju iskustva (2010)</a:t>
            </a:r>
          </a:p>
          <a:p>
            <a:pPr marL="514350" indent="-514350">
              <a:buFont typeface="+mj-lt"/>
              <a:buAutoNum type="arabicPeriod"/>
            </a:pPr>
            <a:r>
              <a:rPr lang="hr-HR" dirty="0" smtClean="0"/>
              <a:t>Provjera druge verzije radionica - 3. razredi (1 463 učenika)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Koraci izrade programa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4983"/>
            <a:ext cx="8229600" cy="4824413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hr-HR" sz="2800" dirty="0"/>
              <a:t>Isti je seminar pohađalo i 8 visokoškolskih nastavnika (psihologija – Zagreb, Osijek, Zadar, socijalna pedagogija, socijalni rad, učiteljski fakultet - Gospić)</a:t>
            </a:r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hr-HR" sz="2800" dirty="0"/>
              <a:t>Oni su razvili </a:t>
            </a:r>
            <a:r>
              <a:rPr lang="hr-HR" sz="2800" dirty="0" smtClean="0"/>
              <a:t>izborne kolegije </a:t>
            </a:r>
            <a:r>
              <a:rPr lang="hr-HR" sz="2800" dirty="0"/>
              <a:t>o nasilju u bliskim vezama koji uključuju razvijanje vještina vođenja radionica o prevenciji nasilja u mladenačkim vezama</a:t>
            </a:r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hr-HR" sz="2800" dirty="0"/>
              <a:t>Kolegij je ponuđen studentima na 7 studija (listopad 2010), a </a:t>
            </a:r>
            <a:r>
              <a:rPr lang="hr-HR" sz="2800" dirty="0" smtClean="0"/>
              <a:t>upisalo ga je </a:t>
            </a:r>
            <a:r>
              <a:rPr lang="hr-HR" sz="2800" dirty="0"/>
              <a:t>oko 100 studenta  </a:t>
            </a:r>
          </a:p>
          <a:p>
            <a:pPr>
              <a:lnSpc>
                <a:spcPct val="80000"/>
              </a:lnSpc>
              <a:spcBef>
                <a:spcPct val="45000"/>
              </a:spcBef>
            </a:pPr>
            <a:r>
              <a:rPr lang="hr-HR" sz="2800" dirty="0"/>
              <a:t>Dio obaveza svakog </a:t>
            </a:r>
            <a:r>
              <a:rPr lang="hr-HR" sz="2800" dirty="0" smtClean="0"/>
              <a:t>studenta </a:t>
            </a:r>
            <a:r>
              <a:rPr lang="hr-HR" sz="2800" dirty="0"/>
              <a:t>je provesti 4 “</a:t>
            </a:r>
            <a:r>
              <a:rPr lang="hr-HR" sz="2800" dirty="0" smtClean="0"/>
              <a:t>standardizirane</a:t>
            </a:r>
            <a:r>
              <a:rPr lang="hr-HR" sz="2800" dirty="0"/>
              <a:t>” radionice u po jednom odjelu 3.  razreda u srednjim školama po Hrvatskoj</a:t>
            </a:r>
          </a:p>
          <a:p>
            <a:pPr marL="609600" indent="-609600">
              <a:lnSpc>
                <a:spcPct val="90000"/>
              </a:lnSpc>
              <a:buFont typeface="Wingdings" pitchFamily="2" charset="2"/>
              <a:buChar char="§"/>
            </a:pPr>
            <a:endParaRPr lang="en-US" sz="2500" dirty="0"/>
          </a:p>
        </p:txBody>
      </p:sp>
      <p:sp>
        <p:nvSpPr>
          <p:cNvPr id="124930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</a:pPr>
            <a:r>
              <a:rPr lang="hr-HR" dirty="0"/>
              <a:t>U isto vrijeme … 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r>
              <a:rPr lang="hr-HR" dirty="0" smtClean="0"/>
              <a:t>Korisnost radionica (4,12; 4,05)</a:t>
            </a:r>
          </a:p>
          <a:p>
            <a:r>
              <a:rPr lang="hr-HR" dirty="0" smtClean="0"/>
              <a:t>Zanimljivost radionica (4,22; 4,06)</a:t>
            </a:r>
          </a:p>
          <a:p>
            <a:endParaRPr lang="hr-HR" dirty="0" smtClean="0"/>
          </a:p>
          <a:p>
            <a:r>
              <a:rPr lang="hr-HR" dirty="0" smtClean="0"/>
              <a:t>Bi li sudjelovanje u ovim radionicama preporučila / preporučio svojim prijateljima? (4,16; 3,94)</a:t>
            </a:r>
          </a:p>
          <a:p>
            <a:r>
              <a:rPr lang="hr-HR" dirty="0" smtClean="0"/>
              <a:t> Kakva je bila atmosfera na radionicama? (4,22; 4,16)</a:t>
            </a:r>
          </a:p>
          <a:p>
            <a:pPr lvl="0"/>
            <a:r>
              <a:rPr lang="hr-HR" dirty="0" smtClean="0"/>
              <a:t>Kako si se osjećala / osjećao na radionicama? (4,25; 4,13)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dirty="0" smtClean="0"/>
              <a:t>Evaluacija – Studijski centar socijalnog rada 2010/2011; 2011/2012</a:t>
            </a:r>
            <a:endParaRPr lang="hr-H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er">
  <a:themeElements>
    <a:clrScheme name="Custom 10">
      <a:dk1>
        <a:srgbClr val="80B0CE"/>
      </a:dk1>
      <a:lt1>
        <a:srgbClr val="151515"/>
      </a:lt1>
      <a:dk2>
        <a:srgbClr val="80B0CE"/>
      </a:dk2>
      <a:lt2>
        <a:srgbClr val="151515"/>
      </a:lt2>
      <a:accent1>
        <a:srgbClr val="009999"/>
      </a:accent1>
      <a:accent2>
        <a:srgbClr val="336699"/>
      </a:accent2>
      <a:accent3>
        <a:srgbClr val="ACB3C1"/>
      </a:accent3>
      <a:accent4>
        <a:srgbClr val="DADADA"/>
      </a:accent4>
      <a:accent5>
        <a:srgbClr val="AACACA"/>
      </a:accent5>
      <a:accent6>
        <a:srgbClr val="2D5C8A"/>
      </a:accent6>
      <a:hlink>
        <a:srgbClr val="00CCFF"/>
      </a:hlink>
      <a:folHlink>
        <a:srgbClr val="FFCC00"/>
      </a:folHlink>
    </a:clrScheme>
    <a:fontScheme name="Pap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2757</TotalTime>
  <Words>1449</Words>
  <Application>Microsoft Office PowerPoint</Application>
  <PresentationFormat>On-screen Show (4:3)</PresentationFormat>
  <Paragraphs>194</Paragraphs>
  <Slides>24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Paper</vt:lpstr>
      <vt:lpstr>Razvoj programa prevencije nasilja mladenačkim vezama </vt:lpstr>
      <vt:lpstr>Preventivni programi u svijetu</vt:lpstr>
      <vt:lpstr>Preventivni programi u svijetu – zajedničke karakteristike</vt:lpstr>
      <vt:lpstr>Potreba za preventivnim programom u RH</vt:lpstr>
      <vt:lpstr>Program prevencije nasilja u vezama mladih</vt:lpstr>
      <vt:lpstr>Ciljevi programa</vt:lpstr>
      <vt:lpstr>Koraci izrade programa</vt:lpstr>
      <vt:lpstr>U isto vrijeme … </vt:lpstr>
      <vt:lpstr>Evaluacija – Studijski centar socijalnog rada 2010/2011; 2011/2012</vt:lpstr>
      <vt:lpstr>I dalje, u budućnosti … </vt:lpstr>
      <vt:lpstr>Evaluacija programa</vt:lpstr>
      <vt:lpstr>Instrumenti za evaluaciju (1)</vt:lpstr>
      <vt:lpstr>Instrumenti za evaluaciju (2)</vt:lpstr>
      <vt:lpstr>Instrumenti za evaluaciju (3)</vt:lpstr>
      <vt:lpstr>Instrumenti za evaluaciju (4)</vt:lpstr>
      <vt:lpstr>Očekivana postignuća projekta</vt:lpstr>
      <vt:lpstr>Program prevencije nasilja u mladenačkim vezama </vt:lpstr>
      <vt:lpstr>Što je potrebno da veza ostane kvalitetna i puna ljubavi?</vt:lpstr>
      <vt:lpstr>Provedba preventivnog programa</vt:lpstr>
      <vt:lpstr>Priprema učenika i predradnje</vt:lpstr>
      <vt:lpstr>Struktura radionica</vt:lpstr>
      <vt:lpstr>A sad je red na vas…</vt:lpstr>
      <vt:lpstr>Raspored na vježbama</vt:lpstr>
      <vt:lpstr>Pripreme za iduće vježbe</vt:lpstr>
    </vt:vector>
  </TitlesOfParts>
  <Company>DPP, Croatia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Dean Ajdukovic</dc:creator>
  <cp:lastModifiedBy>Nika</cp:lastModifiedBy>
  <cp:revision>140</cp:revision>
  <dcterms:created xsi:type="dcterms:W3CDTF">2010-08-31T09:54:42Z</dcterms:created>
  <dcterms:modified xsi:type="dcterms:W3CDTF">2014-10-28T14:02:07Z</dcterms:modified>
</cp:coreProperties>
</file>