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DF85B4-A17E-4F18-8D5C-10D8EA0902DE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D0B9109-0DBF-44DB-BC1B-F5418E9AEE17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984795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85B4-A17E-4F18-8D5C-10D8EA0902DE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9109-0DBF-44DB-BC1B-F5418E9AE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71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85B4-A17E-4F18-8D5C-10D8EA0902DE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9109-0DBF-44DB-BC1B-F5418E9AE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3654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85B4-A17E-4F18-8D5C-10D8EA0902DE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9109-0DBF-44DB-BC1B-F5418E9AE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058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DF85B4-A17E-4F18-8D5C-10D8EA0902DE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B9109-0DBF-44DB-BC1B-F5418E9AEE1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896892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85B4-A17E-4F18-8D5C-10D8EA0902DE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9109-0DBF-44DB-BC1B-F5418E9AE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587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85B4-A17E-4F18-8D5C-10D8EA0902DE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9109-0DBF-44DB-BC1B-F5418E9AE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09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85B4-A17E-4F18-8D5C-10D8EA0902DE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9109-0DBF-44DB-BC1B-F5418E9AE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6968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F85B4-A17E-4F18-8D5C-10D8EA0902DE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B9109-0DBF-44DB-BC1B-F5418E9AEE1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40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DF85B4-A17E-4F18-8D5C-10D8EA0902DE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B9109-0DBF-44DB-BC1B-F5418E9AEE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16609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DF85B4-A17E-4F18-8D5C-10D8EA0902DE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0B9109-0DBF-44DB-BC1B-F5418E9AEE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4854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9DF85B4-A17E-4F18-8D5C-10D8EA0902DE}" type="datetimeFigureOut">
              <a:rPr lang="ru-RU" smtClean="0"/>
              <a:t>07.05.2019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D0B9109-0DBF-44DB-BC1B-F5418E9AEE1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296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PROTECTION OF ENVIRONMENT THROUGH CRIMINAL LAW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Criminal Law of the EU</a:t>
            </a:r>
          </a:p>
          <a:p>
            <a:r>
              <a:rPr lang="en-US" dirty="0" smtClean="0"/>
              <a:t>Harmonization of Substantive Criminal Law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Valeriia</a:t>
            </a:r>
            <a:r>
              <a:rPr lang="en-US" dirty="0" smtClean="0"/>
              <a:t> </a:t>
            </a:r>
            <a:r>
              <a:rPr lang="en-US" smtClean="0"/>
              <a:t>Biriukova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583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599" y="685800"/>
            <a:ext cx="9876503" cy="1485900"/>
          </a:xfrm>
        </p:spPr>
        <p:txBody>
          <a:bodyPr>
            <a:noAutofit/>
          </a:bodyPr>
          <a:lstStyle/>
          <a:p>
            <a:r>
              <a:rPr lang="hr-HR" sz="3600" dirty="0" smtClean="0"/>
              <a:t>D</a:t>
            </a:r>
            <a:r>
              <a:rPr lang="en-US" sz="3600" dirty="0" smtClean="0"/>
              <a:t>IRECTIVE 2008/99/</a:t>
            </a:r>
            <a:r>
              <a:rPr lang="hr-HR" sz="3600" dirty="0" smtClean="0"/>
              <a:t>EC</a:t>
            </a:r>
            <a:r>
              <a:rPr lang="en-US" sz="3600" dirty="0" smtClean="0"/>
              <a:t> ON THE PROTECTION OF THE ENVIRONMENT THROUGH CRIMINAL LAW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2171700"/>
            <a:ext cx="10220632" cy="4203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Reasons:</a:t>
            </a:r>
          </a:p>
          <a:p>
            <a:r>
              <a:rPr lang="en-US" dirty="0" smtClean="0"/>
              <a:t>rise in environmental offences and their effects</a:t>
            </a:r>
          </a:p>
          <a:p>
            <a:r>
              <a:rPr lang="en-US" dirty="0"/>
              <a:t>s</a:t>
            </a:r>
            <a:r>
              <a:rPr lang="en-US" dirty="0" smtClean="0"/>
              <a:t>pread beyond the borders of a State where the offence had been committed</a:t>
            </a:r>
          </a:p>
          <a:p>
            <a:r>
              <a:rPr lang="en-US" dirty="0"/>
              <a:t>a</a:t>
            </a:r>
            <a:r>
              <a:rPr lang="en-US" dirty="0" smtClean="0"/>
              <a:t>dministrative and compensatory civil measures are not sufficient</a:t>
            </a:r>
          </a:p>
          <a:p>
            <a:r>
              <a:rPr lang="en-US" dirty="0"/>
              <a:t>p</a:t>
            </a:r>
            <a:r>
              <a:rPr lang="en-US" dirty="0" smtClean="0"/>
              <a:t>articular need for serious penalties for environmentally harmful activities: damage to air, soil, water, animals, plants.</a:t>
            </a:r>
          </a:p>
          <a:p>
            <a:pPr marL="0" indent="0">
              <a:buNone/>
            </a:pPr>
            <a:r>
              <a:rPr lang="en-US" b="1" dirty="0" smtClean="0"/>
              <a:t>Goals:</a:t>
            </a:r>
            <a:endParaRPr lang="en-US" b="1" dirty="0"/>
          </a:p>
          <a:p>
            <a:r>
              <a:rPr lang="en-US" dirty="0"/>
              <a:t>e</a:t>
            </a:r>
            <a:r>
              <a:rPr lang="en-US" dirty="0" smtClean="0"/>
              <a:t>ffective protection of the environment</a:t>
            </a:r>
          </a:p>
          <a:p>
            <a:r>
              <a:rPr lang="en-US" dirty="0"/>
              <a:t>c</a:t>
            </a:r>
            <a:r>
              <a:rPr lang="en-US" dirty="0" smtClean="0"/>
              <a:t>ommon rules</a:t>
            </a:r>
          </a:p>
          <a:p>
            <a:r>
              <a:rPr lang="en-US" dirty="0" smtClean="0"/>
              <a:t>use of effective methods of investigation and assistance within and between MS.</a:t>
            </a:r>
          </a:p>
        </p:txBody>
      </p:sp>
    </p:spTree>
    <p:extLst>
      <p:ext uri="{BB962C8B-B14F-4D97-AF65-F5344CB8AC3E}">
        <p14:creationId xmlns:p14="http://schemas.microsoft.com/office/powerpoint/2010/main" val="238411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371600" y="292509"/>
            <a:ext cx="9601200" cy="14859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OFFENCES</a:t>
            </a:r>
            <a:endParaRPr lang="ru-RU" sz="3600" dirty="0"/>
          </a:p>
        </p:txBody>
      </p:sp>
      <p:sp>
        <p:nvSpPr>
          <p:cNvPr id="15" name="Объект 14"/>
          <p:cNvSpPr>
            <a:spLocks noGrp="1"/>
          </p:cNvSpPr>
          <p:nvPr>
            <p:ph sz="half" idx="1"/>
          </p:nvPr>
        </p:nvSpPr>
        <p:spPr>
          <a:xfrm>
            <a:off x="1371600" y="1359311"/>
            <a:ext cx="4488426" cy="5498689"/>
          </a:xfrm>
        </p:spPr>
        <p:txBody>
          <a:bodyPr>
            <a:normAutofit/>
          </a:bodyPr>
          <a:lstStyle/>
          <a:p>
            <a:r>
              <a:rPr lang="en-US" dirty="0" smtClean="0"/>
              <a:t>Discharge, emission, introduction of material/</a:t>
            </a:r>
            <a:r>
              <a:rPr lang="en-US" dirty="0" err="1" smtClean="0"/>
              <a:t>ionising</a:t>
            </a:r>
            <a:r>
              <a:rPr lang="en-US" dirty="0" smtClean="0"/>
              <a:t> radiation into air, soil, water</a:t>
            </a:r>
          </a:p>
          <a:p>
            <a:r>
              <a:rPr lang="en-US" dirty="0" smtClean="0"/>
              <a:t>Collection, transport, recovery, disposal, shipment of waste</a:t>
            </a:r>
          </a:p>
          <a:p>
            <a:r>
              <a:rPr lang="en-US" dirty="0" smtClean="0"/>
              <a:t>Operation of a plant with dangerous activity/substances</a:t>
            </a:r>
          </a:p>
          <a:p>
            <a:r>
              <a:rPr lang="en-US" dirty="0" smtClean="0"/>
              <a:t>Production, processing, use, storage, transport of nuclear materials/ozone depleting materials</a:t>
            </a:r>
          </a:p>
          <a:p>
            <a:r>
              <a:rPr lang="en-US" dirty="0" smtClean="0"/>
              <a:t>Killing, destruction, possession of specimens of protected wild fauna/flora</a:t>
            </a:r>
          </a:p>
          <a:p>
            <a:r>
              <a:rPr lang="en-US" dirty="0" smtClean="0"/>
              <a:t>Any activity leading to deterioration within a protected site.</a:t>
            </a:r>
            <a:endParaRPr lang="ru-RU" dirty="0"/>
          </a:p>
        </p:txBody>
      </p:sp>
      <p:pic>
        <p:nvPicPr>
          <p:cNvPr id="17" name="Объект 1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845" y="685799"/>
            <a:ext cx="5661131" cy="3601065"/>
          </a:xfrm>
        </p:spPr>
      </p:pic>
    </p:spTree>
    <p:extLst>
      <p:ext uri="{BB962C8B-B14F-4D97-AF65-F5344CB8AC3E}">
        <p14:creationId xmlns:p14="http://schemas.microsoft.com/office/powerpoint/2010/main" val="89429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APPLICATION &amp; TRANSPOSITION OF THE ENVIRONMENTAL CRIME DIRECTIVE</a:t>
            </a:r>
            <a:endParaRPr lang="ru-RU" sz="36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371599" y="2286000"/>
            <a:ext cx="9699523" cy="3581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Indirect effect</a:t>
            </a:r>
          </a:p>
          <a:p>
            <a:r>
              <a:rPr lang="en-US" dirty="0" smtClean="0"/>
              <a:t>Recognition of inciting, aiding, abetting as criminal offence</a:t>
            </a:r>
          </a:p>
          <a:p>
            <a:r>
              <a:rPr lang="en-US" dirty="0" smtClean="0"/>
              <a:t>Liability of legal persons (if committed for their benefit)</a:t>
            </a:r>
          </a:p>
          <a:p>
            <a:r>
              <a:rPr lang="en-US" dirty="0" smtClean="0"/>
              <a:t>Effective, proportionate, dissuasive sanctions</a:t>
            </a:r>
          </a:p>
          <a:p>
            <a:r>
              <a:rPr lang="en-US" dirty="0" smtClean="0"/>
              <a:t>Transposition in national legislation before 26 December 2010 (Croatia: 1 </a:t>
            </a:r>
            <a:r>
              <a:rPr lang="en-US" dirty="0"/>
              <a:t>J</a:t>
            </a:r>
            <a:r>
              <a:rPr lang="en-US" dirty="0" smtClean="0"/>
              <a:t>uly 2013)</a:t>
            </a:r>
          </a:p>
          <a:p>
            <a:r>
              <a:rPr lang="en-US" dirty="0" smtClean="0"/>
              <a:t>Different number of measures taken: 1 in France, 114 in Belgium, 15 in Czech Republic, 286 in UK</a:t>
            </a:r>
          </a:p>
          <a:p>
            <a:r>
              <a:rPr lang="en-US" dirty="0"/>
              <a:t>C</a:t>
            </a:r>
            <a:r>
              <a:rPr lang="en-US" dirty="0" smtClean="0"/>
              <a:t>ases: illegal export of e-waste from EU to China, “Land of fires” in South Italy (waste mafia), illegal wildlife trade in UK and Norway.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943289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smtClean="0"/>
              <a:t>CONCLUSION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600" y="1428750"/>
            <a:ext cx="4447786" cy="3581401"/>
          </a:xfrm>
        </p:spPr>
        <p:txBody>
          <a:bodyPr>
            <a:normAutofit/>
          </a:bodyPr>
          <a:lstStyle/>
          <a:p>
            <a:r>
              <a:rPr lang="en-US" dirty="0" smtClean="0"/>
              <a:t>Legal basis – Environmental crime Directive + national transposition (Criminal Code, Public Health Regulations)</a:t>
            </a:r>
          </a:p>
          <a:p>
            <a:r>
              <a:rPr lang="en-US" dirty="0" smtClean="0"/>
              <a:t>Serious criminal matter: impact on health, ecosystems, links to organized crime</a:t>
            </a:r>
          </a:p>
          <a:p>
            <a:r>
              <a:rPr lang="en-US" dirty="0" smtClean="0"/>
              <a:t>Personal responsibility.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386" y="1162972"/>
            <a:ext cx="6267361" cy="4112956"/>
          </a:xfrm>
        </p:spPr>
      </p:pic>
    </p:spTree>
    <p:extLst>
      <p:ext uri="{BB962C8B-B14F-4D97-AF65-F5344CB8AC3E}">
        <p14:creationId xmlns:p14="http://schemas.microsoft.com/office/powerpoint/2010/main" val="354105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 are more than welcome :)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444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TM10001105[[fn=Урожай]]</Template>
  <TotalTime>416</TotalTime>
  <Words>326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Franklin Gothic Book</vt:lpstr>
      <vt:lpstr>Crop</vt:lpstr>
      <vt:lpstr>PROTECTION OF ENVIRONMENT THROUGH CRIMINAL LAW</vt:lpstr>
      <vt:lpstr>DIRECTIVE 2008/99/EC ON THE PROTECTION OF THE ENVIRONMENT THROUGH CRIMINAL LAW</vt:lpstr>
      <vt:lpstr>OFFENCES</vt:lpstr>
      <vt:lpstr>APPLICATION &amp; TRANSPOSITION OF THE ENVIRONMENTAL CRIME DIRECTIVE</vt:lpstr>
      <vt:lpstr>CONCLUSION</vt:lpstr>
      <vt:lpstr>Thank you for your attention!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PROTECTION OF ENVIRONMENT THROUGH CRIMINAL LAW</dc:title>
  <dc:creator>Валерия Бирюкова</dc:creator>
  <cp:lastModifiedBy>ZorBur</cp:lastModifiedBy>
  <cp:revision>22</cp:revision>
  <dcterms:created xsi:type="dcterms:W3CDTF">2019-03-25T14:45:03Z</dcterms:created>
  <dcterms:modified xsi:type="dcterms:W3CDTF">2019-05-07T13:01:11Z</dcterms:modified>
</cp:coreProperties>
</file>