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mp4" ContentType="video/mp4"/>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13"/>
  </p:normalViewPr>
  <p:slideViewPr>
    <p:cSldViewPr snapToGrid="0" snapToObjects="1">
      <p:cViewPr varScale="1">
        <p:scale>
          <a:sx n="59" d="100"/>
          <a:sy n="59" d="100"/>
        </p:scale>
        <p:origin x="124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olo e sottotitolo">
    <p:spTree>
      <p:nvGrpSpPr>
        <p:cNvPr id="1" name=""/>
        <p:cNvGrpSpPr/>
        <p:nvPr/>
      </p:nvGrpSpPr>
      <p:grpSpPr>
        <a:xfrm>
          <a:off x="0" y="0"/>
          <a:ext cx="0" cy="0"/>
          <a:chOff x="0" y="0"/>
          <a:chExt cx="0" cy="0"/>
        </a:xfrm>
      </p:grpSpPr>
      <p:sp>
        <p:nvSpPr>
          <p:cNvPr id="11" name="Titolo Testo"/>
          <p:cNvSpPr txBox="1">
            <a:spLocks noGrp="1"/>
          </p:cNvSpPr>
          <p:nvPr>
            <p:ph type="title"/>
          </p:nvPr>
        </p:nvSpPr>
        <p:spPr>
          <a:xfrm>
            <a:off x="1270000" y="1638300"/>
            <a:ext cx="10464800" cy="3302000"/>
          </a:xfrm>
          <a:prstGeom prst="rect">
            <a:avLst/>
          </a:prstGeom>
        </p:spPr>
        <p:txBody>
          <a:bodyPr anchor="b"/>
          <a:lstStyle/>
          <a:p>
            <a:r>
              <a:t>Titolo Testo</a:t>
            </a:r>
          </a:p>
        </p:txBody>
      </p:sp>
      <p:sp>
        <p:nvSpPr>
          <p:cNvPr id="12" name="Corpo livello uno…"/>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zione">
    <p:spTree>
      <p:nvGrpSpPr>
        <p:cNvPr id="1" name=""/>
        <p:cNvGrpSpPr/>
        <p:nvPr/>
      </p:nvGrpSpPr>
      <p:grpSpPr>
        <a:xfrm>
          <a:off x="0" y="0"/>
          <a:ext cx="0" cy="0"/>
          <a:chOff x="0" y="0"/>
          <a:chExt cx="0" cy="0"/>
        </a:xfrm>
      </p:grpSpPr>
      <p:sp>
        <p:nvSpPr>
          <p:cNvPr id="93" name="–Giovanni Mela"/>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–Giovanni Mela</a:t>
            </a:r>
          </a:p>
        </p:txBody>
      </p:sp>
      <p:sp>
        <p:nvSpPr>
          <p:cNvPr id="94" name="“Inserisci qui una citazion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“Inserisci qui una citazione”. </a:t>
            </a:r>
          </a:p>
        </p:txBody>
      </p:sp>
      <p:sp>
        <p:nvSpPr>
          <p:cNvPr id="95"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Immagin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uoto">
    <p:spTree>
      <p:nvGrpSpPr>
        <p:cNvPr id="1" name=""/>
        <p:cNvGrpSpPr/>
        <p:nvPr/>
      </p:nvGrpSpPr>
      <p:grpSpPr>
        <a:xfrm>
          <a:off x="0" y="0"/>
          <a:ext cx="0" cy="0"/>
          <a:chOff x="0" y="0"/>
          <a:chExt cx="0" cy="0"/>
        </a:xfrm>
      </p:grpSpPr>
      <p:sp>
        <p:nvSpPr>
          <p:cNvPr id="110"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Orizzontale">
    <p:spTree>
      <p:nvGrpSpPr>
        <p:cNvPr id="1" name=""/>
        <p:cNvGrpSpPr/>
        <p:nvPr/>
      </p:nvGrpSpPr>
      <p:grpSpPr>
        <a:xfrm>
          <a:off x="0" y="0"/>
          <a:ext cx="0" cy="0"/>
          <a:chOff x="0" y="0"/>
          <a:chExt cx="0" cy="0"/>
        </a:xfrm>
      </p:grpSpPr>
      <p:sp>
        <p:nvSpPr>
          <p:cNvPr id="20" name="Immagin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itolo Testo"/>
          <p:cNvSpPr txBox="1">
            <a:spLocks noGrp="1"/>
          </p:cNvSpPr>
          <p:nvPr>
            <p:ph type="title"/>
          </p:nvPr>
        </p:nvSpPr>
        <p:spPr>
          <a:xfrm>
            <a:off x="1270000" y="6718300"/>
            <a:ext cx="10464800" cy="1422400"/>
          </a:xfrm>
          <a:prstGeom prst="rect">
            <a:avLst/>
          </a:prstGeom>
        </p:spPr>
        <p:txBody>
          <a:bodyPr anchor="b"/>
          <a:lstStyle/>
          <a:p>
            <a:r>
              <a:t>Titolo Testo</a:t>
            </a:r>
          </a:p>
        </p:txBody>
      </p:sp>
      <p:sp>
        <p:nvSpPr>
          <p:cNvPr id="22" name="Corpo livello uno…"/>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Corpo livello uno</a:t>
            </a:r>
          </a:p>
          <a:p>
            <a:pPr lvl="1"/>
            <a:r>
              <a:t>Corpo livello due</a:t>
            </a:r>
          </a:p>
          <a:p>
            <a:pPr lvl="2"/>
            <a:r>
              <a:t>Corpo livello tre</a:t>
            </a:r>
          </a:p>
          <a:p>
            <a:pPr lvl="3"/>
            <a:r>
              <a:t>Corpo livello quattro</a:t>
            </a:r>
          </a:p>
          <a:p>
            <a:pPr lvl="4"/>
            <a:r>
              <a:t>Corpo livello cinque</a:t>
            </a:r>
          </a:p>
        </p:txBody>
      </p:sp>
      <p:sp>
        <p:nvSpPr>
          <p:cNvPr id="23"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olo - Centrato">
    <p:spTree>
      <p:nvGrpSpPr>
        <p:cNvPr id="1" name=""/>
        <p:cNvGrpSpPr/>
        <p:nvPr/>
      </p:nvGrpSpPr>
      <p:grpSpPr>
        <a:xfrm>
          <a:off x="0" y="0"/>
          <a:ext cx="0" cy="0"/>
          <a:chOff x="0" y="0"/>
          <a:chExt cx="0" cy="0"/>
        </a:xfrm>
      </p:grpSpPr>
      <p:sp>
        <p:nvSpPr>
          <p:cNvPr id="30" name="Titolo Testo"/>
          <p:cNvSpPr txBox="1">
            <a:spLocks noGrp="1"/>
          </p:cNvSpPr>
          <p:nvPr>
            <p:ph type="title"/>
          </p:nvPr>
        </p:nvSpPr>
        <p:spPr>
          <a:xfrm>
            <a:off x="1270000" y="3225800"/>
            <a:ext cx="10464800" cy="3302000"/>
          </a:xfrm>
          <a:prstGeom prst="rect">
            <a:avLst/>
          </a:prstGeom>
        </p:spPr>
        <p:txBody>
          <a:bodyPr/>
          <a:lstStyle/>
          <a:p>
            <a:r>
              <a:t>Titolo Testo</a:t>
            </a:r>
          </a:p>
        </p:txBody>
      </p:sp>
      <p:sp>
        <p:nvSpPr>
          <p:cNvPr id="31"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cale">
    <p:spTree>
      <p:nvGrpSpPr>
        <p:cNvPr id="1" name=""/>
        <p:cNvGrpSpPr/>
        <p:nvPr/>
      </p:nvGrpSpPr>
      <p:grpSpPr>
        <a:xfrm>
          <a:off x="0" y="0"/>
          <a:ext cx="0" cy="0"/>
          <a:chOff x="0" y="0"/>
          <a:chExt cx="0" cy="0"/>
        </a:xfrm>
      </p:grpSpPr>
      <p:sp>
        <p:nvSpPr>
          <p:cNvPr id="38" name="Immagin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itolo Testo"/>
          <p:cNvSpPr txBox="1">
            <a:spLocks noGrp="1"/>
          </p:cNvSpPr>
          <p:nvPr>
            <p:ph type="title"/>
          </p:nvPr>
        </p:nvSpPr>
        <p:spPr>
          <a:xfrm>
            <a:off x="952500" y="635000"/>
            <a:ext cx="5334000" cy="3987800"/>
          </a:xfrm>
          <a:prstGeom prst="rect">
            <a:avLst/>
          </a:prstGeom>
        </p:spPr>
        <p:txBody>
          <a:bodyPr anchor="b"/>
          <a:lstStyle>
            <a:lvl1pPr>
              <a:defRPr sz="6000"/>
            </a:lvl1pPr>
          </a:lstStyle>
          <a:p>
            <a:r>
              <a:t>Titolo Testo</a:t>
            </a:r>
          </a:p>
        </p:txBody>
      </p:sp>
      <p:sp>
        <p:nvSpPr>
          <p:cNvPr id="40" name="Corpo livello uno…"/>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Corpo livello uno</a:t>
            </a:r>
          </a:p>
          <a:p>
            <a:pPr lvl="1"/>
            <a:r>
              <a:t>Corpo livello due</a:t>
            </a:r>
          </a:p>
          <a:p>
            <a:pPr lvl="2"/>
            <a:r>
              <a:t>Corpo livello tre</a:t>
            </a:r>
          </a:p>
          <a:p>
            <a:pPr lvl="3"/>
            <a:r>
              <a:t>Corpo livello quattro</a:t>
            </a:r>
          </a:p>
          <a:p>
            <a:pPr lvl="4"/>
            <a:r>
              <a:t>Corpo livello cinque</a:t>
            </a:r>
          </a:p>
        </p:txBody>
      </p:sp>
      <p:sp>
        <p:nvSpPr>
          <p:cNvPr id="41"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olo - In alto">
    <p:spTree>
      <p:nvGrpSpPr>
        <p:cNvPr id="1" name=""/>
        <p:cNvGrpSpPr/>
        <p:nvPr/>
      </p:nvGrpSpPr>
      <p:grpSpPr>
        <a:xfrm>
          <a:off x="0" y="0"/>
          <a:ext cx="0" cy="0"/>
          <a:chOff x="0" y="0"/>
          <a:chExt cx="0" cy="0"/>
        </a:xfrm>
      </p:grpSpPr>
      <p:sp>
        <p:nvSpPr>
          <p:cNvPr id="48" name="Titolo Testo"/>
          <p:cNvSpPr txBox="1">
            <a:spLocks noGrp="1"/>
          </p:cNvSpPr>
          <p:nvPr>
            <p:ph type="title"/>
          </p:nvPr>
        </p:nvSpPr>
        <p:spPr>
          <a:prstGeom prst="rect">
            <a:avLst/>
          </a:prstGeom>
        </p:spPr>
        <p:txBody>
          <a:bodyPr/>
          <a:lstStyle/>
          <a:p>
            <a:r>
              <a:t>Titolo Testo</a:t>
            </a:r>
          </a:p>
        </p:txBody>
      </p:sp>
      <p:sp>
        <p:nvSpPr>
          <p:cNvPr id="49"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olo e punti elenco">
    <p:spTree>
      <p:nvGrpSpPr>
        <p:cNvPr id="1" name=""/>
        <p:cNvGrpSpPr/>
        <p:nvPr/>
      </p:nvGrpSpPr>
      <p:grpSpPr>
        <a:xfrm>
          <a:off x="0" y="0"/>
          <a:ext cx="0" cy="0"/>
          <a:chOff x="0" y="0"/>
          <a:chExt cx="0" cy="0"/>
        </a:xfrm>
      </p:grpSpPr>
      <p:sp>
        <p:nvSpPr>
          <p:cNvPr id="56" name="Titolo Testo"/>
          <p:cNvSpPr txBox="1">
            <a:spLocks noGrp="1"/>
          </p:cNvSpPr>
          <p:nvPr>
            <p:ph type="title"/>
          </p:nvPr>
        </p:nvSpPr>
        <p:spPr>
          <a:prstGeom prst="rect">
            <a:avLst/>
          </a:prstGeom>
        </p:spPr>
        <p:txBody>
          <a:bodyPr/>
          <a:lstStyle/>
          <a:p>
            <a:r>
              <a:t>Titolo Testo</a:t>
            </a:r>
          </a:p>
        </p:txBody>
      </p:sp>
      <p:sp>
        <p:nvSpPr>
          <p:cNvPr id="57" name="Corpo livello uno…"/>
          <p:cNvSpPr txBox="1">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58"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olo, punti elenco e foto">
    <p:spTree>
      <p:nvGrpSpPr>
        <p:cNvPr id="1" name=""/>
        <p:cNvGrpSpPr/>
        <p:nvPr/>
      </p:nvGrpSpPr>
      <p:grpSpPr>
        <a:xfrm>
          <a:off x="0" y="0"/>
          <a:ext cx="0" cy="0"/>
          <a:chOff x="0" y="0"/>
          <a:chExt cx="0" cy="0"/>
        </a:xfrm>
      </p:grpSpPr>
      <p:sp>
        <p:nvSpPr>
          <p:cNvPr id="65" name="Immagin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olo Testo"/>
          <p:cNvSpPr txBox="1">
            <a:spLocks noGrp="1"/>
          </p:cNvSpPr>
          <p:nvPr>
            <p:ph type="title"/>
          </p:nvPr>
        </p:nvSpPr>
        <p:spPr>
          <a:prstGeom prst="rect">
            <a:avLst/>
          </a:prstGeom>
        </p:spPr>
        <p:txBody>
          <a:bodyPr/>
          <a:lstStyle/>
          <a:p>
            <a:r>
              <a:t>Titolo Testo</a:t>
            </a:r>
          </a:p>
        </p:txBody>
      </p:sp>
      <p:sp>
        <p:nvSpPr>
          <p:cNvPr id="67" name="Corpo livello uno…"/>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Corpo livello uno</a:t>
            </a:r>
          </a:p>
          <a:p>
            <a:pPr lvl="1"/>
            <a:r>
              <a:t>Corpo livello due</a:t>
            </a:r>
          </a:p>
          <a:p>
            <a:pPr lvl="2"/>
            <a:r>
              <a:t>Corpo livello tre</a:t>
            </a:r>
          </a:p>
          <a:p>
            <a:pPr lvl="3"/>
            <a:r>
              <a:t>Corpo livello quattro</a:t>
            </a:r>
          </a:p>
          <a:p>
            <a:pPr lvl="4"/>
            <a:r>
              <a:t>Corpo livello cinque</a:t>
            </a:r>
          </a:p>
        </p:txBody>
      </p:sp>
      <p:sp>
        <p:nvSpPr>
          <p:cNvPr id="68" name="Numero diapositiva"/>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ti elenco">
    <p:spTree>
      <p:nvGrpSpPr>
        <p:cNvPr id="1" name=""/>
        <p:cNvGrpSpPr/>
        <p:nvPr/>
      </p:nvGrpSpPr>
      <p:grpSpPr>
        <a:xfrm>
          <a:off x="0" y="0"/>
          <a:ext cx="0" cy="0"/>
          <a:chOff x="0" y="0"/>
          <a:chExt cx="0" cy="0"/>
        </a:xfrm>
      </p:grpSpPr>
      <p:sp>
        <p:nvSpPr>
          <p:cNvPr id="75" name="Corpo livello uno…"/>
          <p:cNvSpPr txBox="1">
            <a:spLocks noGrp="1"/>
          </p:cNvSpPr>
          <p:nvPr>
            <p:ph type="body" idx="1"/>
          </p:nvPr>
        </p:nvSpPr>
        <p:spPr>
          <a:xfrm>
            <a:off x="952500" y="1270000"/>
            <a:ext cx="11099800" cy="7213600"/>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76"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 3 per pagina">
    <p:spTree>
      <p:nvGrpSpPr>
        <p:cNvPr id="1" name=""/>
        <p:cNvGrpSpPr/>
        <p:nvPr/>
      </p:nvGrpSpPr>
      <p:grpSpPr>
        <a:xfrm>
          <a:off x="0" y="0"/>
          <a:ext cx="0" cy="0"/>
          <a:chOff x="0" y="0"/>
          <a:chExt cx="0" cy="0"/>
        </a:xfrm>
      </p:grpSpPr>
      <p:sp>
        <p:nvSpPr>
          <p:cNvPr id="83" name="Immagin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magin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magin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Testo"/>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Titolo Testo</a:t>
            </a:r>
          </a:p>
        </p:txBody>
      </p:sp>
      <p:sp>
        <p:nvSpPr>
          <p:cNvPr id="3" name="Corpo livello uno…"/>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video" Target="../media/media1.mp4"/><Relationship Id="rId1" Type="http://schemas.microsoft.com/office/2007/relationships/media" Target="../media/media1.mp4"/><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ROCURA DELLA REPUBBLICA v. M."/>
          <p:cNvSpPr txBox="1">
            <a:spLocks noGrp="1"/>
          </p:cNvSpPr>
          <p:nvPr>
            <p:ph type="ctrTitle"/>
          </p:nvPr>
        </p:nvSpPr>
        <p:spPr>
          <a:xfrm>
            <a:off x="1181100" y="-393700"/>
            <a:ext cx="10464800" cy="3302000"/>
          </a:xfrm>
          <a:prstGeom prst="rect">
            <a:avLst/>
          </a:prstGeom>
        </p:spPr>
        <p:txBody>
          <a:bodyPr/>
          <a:lstStyle/>
          <a:p>
            <a:r>
              <a:t>PROCURA DELLA REPUBBLICA v. M. </a:t>
            </a:r>
          </a:p>
        </p:txBody>
      </p:sp>
      <p:sp>
        <p:nvSpPr>
          <p:cNvPr id="120" name="European Court of Justice…"/>
          <p:cNvSpPr txBox="1">
            <a:spLocks noGrp="1"/>
          </p:cNvSpPr>
          <p:nvPr>
            <p:ph type="subTitle" sz="quarter" idx="1"/>
          </p:nvPr>
        </p:nvSpPr>
        <p:spPr>
          <a:xfrm>
            <a:off x="9611072" y="3867150"/>
            <a:ext cx="3228628" cy="4978004"/>
          </a:xfrm>
          <a:prstGeom prst="rect">
            <a:avLst/>
          </a:prstGeom>
        </p:spPr>
        <p:txBody>
          <a:bodyPr/>
          <a:lstStyle/>
          <a:p>
            <a:r>
              <a:t>European Court of Justice </a:t>
            </a:r>
          </a:p>
          <a:p>
            <a:endParaRPr/>
          </a:p>
          <a:p>
            <a:r>
              <a:t>5 june 2014 </a:t>
            </a:r>
          </a:p>
        </p:txBody>
      </p:sp>
      <p:pic>
        <p:nvPicPr>
          <p:cNvPr id="121" name="26476606-ECJ-death-start-COMMENT_trans_NvBQzQNjv4BqZyr7RvqrFlHdIeGHHfdSfhcOc7NSxIU1dMM7jMKUR1o.jpg.jp2" descr="26476606-ECJ-death-start-COMMENT_trans_NvBQzQNjv4BqZyr7RvqrFlHdIeGHHfdSfhcOc7NSxIU1dMM7jMKUR1o.jpg.jp2"/>
          <p:cNvPicPr>
            <a:picLocks noChangeAspect="1"/>
          </p:cNvPicPr>
          <p:nvPr/>
        </p:nvPicPr>
        <p:blipFill>
          <a:blip r:embed="rId2">
            <a:extLst/>
          </a:blip>
          <a:stretch>
            <a:fillRect/>
          </a:stretch>
        </p:blipFill>
        <p:spPr>
          <a:xfrm>
            <a:off x="296475" y="3944410"/>
            <a:ext cx="9081473" cy="5675921"/>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From Article 4(2) of Protocol No 7 to the ECHR that the ne bis in idem principle set out in paragraph 1 of that article does not preclude the reopening of the case ‘if there is evidence of new or newly discovered facts’ which could affect the outcome of the case"/>
          <p:cNvSpPr txBox="1"/>
          <p:nvPr/>
        </p:nvSpPr>
        <p:spPr>
          <a:xfrm>
            <a:off x="888206" y="-105991"/>
            <a:ext cx="11595805" cy="465698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defTabSz="457200">
              <a:defRPr sz="4000" b="0">
                <a:latin typeface="Arial"/>
                <a:ea typeface="Arial"/>
                <a:cs typeface="Arial"/>
                <a:sym typeface="Arial"/>
              </a:defRPr>
            </a:pPr>
            <a:endParaRPr/>
          </a:p>
          <a:p>
            <a:pPr algn="l" defTabSz="457200">
              <a:defRPr sz="4000" b="0">
                <a:latin typeface="Arial"/>
                <a:ea typeface="Arial"/>
                <a:cs typeface="Arial"/>
                <a:sym typeface="Arial"/>
              </a:defRPr>
            </a:pPr>
            <a:r>
              <a:t>From Article 4(2) of Protocol No 7 to the ECHR that the </a:t>
            </a:r>
            <a:r>
              <a:rPr i="1"/>
              <a:t>ne bis in idem </a:t>
            </a:r>
            <a:r>
              <a:t>principle set out in paragraph 1 of that article</a:t>
            </a:r>
            <a:r>
              <a:rPr>
                <a:solidFill>
                  <a:srgbClr val="FF2600"/>
                </a:solidFill>
              </a:rPr>
              <a:t> does not preclude the reopening of the case ‘if there is evidence of new or newly discovered facts</a:t>
            </a:r>
            <a:r>
              <a:t>’ which could affect the outcome of the case</a:t>
            </a:r>
          </a:p>
        </p:txBody>
      </p:sp>
      <p:sp>
        <p:nvSpPr>
          <p:cNvPr id="165" name="BUT"/>
          <p:cNvSpPr txBox="1"/>
          <p:nvPr/>
        </p:nvSpPr>
        <p:spPr>
          <a:xfrm>
            <a:off x="5632602" y="3865317"/>
            <a:ext cx="1739596" cy="10069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r>
              <a:rPr sz="5900"/>
              <a:t>BUT</a:t>
            </a:r>
            <a:r>
              <a:t> </a:t>
            </a:r>
          </a:p>
        </p:txBody>
      </p:sp>
      <p:sp>
        <p:nvSpPr>
          <p:cNvPr id="166" name="any new proceedings, based on such a possibility of reopening, against the same person for the same acts can be brought only in the Contracting State in which that order was made"/>
          <p:cNvSpPr txBox="1"/>
          <p:nvPr/>
        </p:nvSpPr>
        <p:spPr>
          <a:xfrm>
            <a:off x="420287" y="5495125"/>
            <a:ext cx="12164226" cy="37417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defTabSz="457200">
              <a:defRPr sz="4200" b="0">
                <a:latin typeface="Arial"/>
                <a:ea typeface="Arial"/>
                <a:cs typeface="Arial"/>
                <a:sym typeface="Arial"/>
              </a:defRPr>
            </a:pPr>
            <a:endParaRPr/>
          </a:p>
          <a:p>
            <a:pPr algn="l" defTabSz="457200">
              <a:defRPr sz="4200" b="0">
                <a:latin typeface="Arial"/>
                <a:ea typeface="Arial"/>
                <a:cs typeface="Arial"/>
                <a:sym typeface="Arial"/>
              </a:defRPr>
            </a:pPr>
            <a:r>
              <a:rPr>
                <a:solidFill>
                  <a:srgbClr val="FF2600"/>
                </a:solidFill>
              </a:rPr>
              <a:t>any new proceedings</a:t>
            </a:r>
            <a:r>
              <a:t>, based on such a possibility of reopening, against the same person for the same acts</a:t>
            </a:r>
            <a:r>
              <a:rPr b="1">
                <a:solidFill>
                  <a:srgbClr val="FF2600"/>
                </a:solidFill>
              </a:rPr>
              <a:t> can be brought only in the Contracting State</a:t>
            </a:r>
            <a:r>
              <a:t> in which that order was made</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ONCLUSION"/>
          <p:cNvSpPr txBox="1">
            <a:spLocks noGrp="1"/>
          </p:cNvSpPr>
          <p:nvPr>
            <p:ph type="subTitle" sz="quarter" idx="1"/>
          </p:nvPr>
        </p:nvSpPr>
        <p:spPr>
          <a:xfrm>
            <a:off x="1270000" y="254000"/>
            <a:ext cx="10464800" cy="1130300"/>
          </a:xfrm>
          <a:prstGeom prst="rect">
            <a:avLst/>
          </a:prstGeom>
        </p:spPr>
        <p:txBody>
          <a:bodyPr/>
          <a:lstStyle>
            <a:lvl1pPr>
              <a:defRPr sz="5600">
                <a:solidFill>
                  <a:srgbClr val="FF2600"/>
                </a:solidFill>
              </a:defRPr>
            </a:lvl1pPr>
          </a:lstStyle>
          <a:p>
            <a:r>
              <a:t>CONCLUSION</a:t>
            </a:r>
          </a:p>
        </p:txBody>
      </p:sp>
      <p:sp>
        <p:nvSpPr>
          <p:cNvPr id="169" name="Article 54 of the Convention implementing the Schengen Agreement…"/>
          <p:cNvSpPr txBox="1"/>
          <p:nvPr/>
        </p:nvSpPr>
        <p:spPr>
          <a:xfrm>
            <a:off x="635000" y="1454149"/>
            <a:ext cx="10464800" cy="82931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3650">
                <a:latin typeface="Times"/>
                <a:ea typeface="Times"/>
                <a:cs typeface="Times"/>
                <a:sym typeface="Times"/>
              </a:defRPr>
            </a:pPr>
            <a:endParaRPr/>
          </a:p>
          <a:p>
            <a:pPr defTabSz="457200">
              <a:defRPr sz="3650">
                <a:latin typeface="Times"/>
                <a:ea typeface="Times"/>
                <a:cs typeface="Times"/>
                <a:sym typeface="Times"/>
              </a:defRPr>
            </a:pPr>
            <a:r>
              <a:t>Article 54 of the Convention implementing the Schengen Agreement </a:t>
            </a:r>
          </a:p>
          <a:p>
            <a:pPr defTabSz="457200">
              <a:defRPr sz="3650">
                <a:latin typeface="Times"/>
                <a:ea typeface="Times"/>
                <a:cs typeface="Times"/>
                <a:sym typeface="Times"/>
              </a:defRPr>
            </a:pPr>
            <a:r>
              <a:t>must be interpreted as meaning that </a:t>
            </a:r>
            <a:r>
              <a:rPr>
                <a:solidFill>
                  <a:srgbClr val="FF2600"/>
                </a:solidFill>
              </a:rPr>
              <a:t>an order</a:t>
            </a:r>
            <a:r>
              <a:t> making a finding that there is </a:t>
            </a:r>
            <a:r>
              <a:rPr>
                <a:solidFill>
                  <a:srgbClr val="FF2600"/>
                </a:solidFill>
              </a:rPr>
              <a:t>no ground to refer a case to a trial court</a:t>
            </a:r>
            <a:r>
              <a:t> which </a:t>
            </a:r>
            <a:r>
              <a:rPr>
                <a:solidFill>
                  <a:srgbClr val="FF2600"/>
                </a:solidFill>
              </a:rPr>
              <a:t>precludes</a:t>
            </a:r>
            <a:r>
              <a:t>, in the Contracting State in which that order was made, </a:t>
            </a:r>
            <a:r>
              <a:rPr>
                <a:solidFill>
                  <a:srgbClr val="FF2600"/>
                </a:solidFill>
              </a:rPr>
              <a:t>the bringing of new criminal proceedings</a:t>
            </a:r>
            <a:r>
              <a:t> in respect of the same acts against the person to whom that finding applies,</a:t>
            </a:r>
            <a:r>
              <a:rPr>
                <a:solidFill>
                  <a:srgbClr val="FF2600"/>
                </a:solidFill>
              </a:rPr>
              <a:t> unless new facts and/or evidence against that person come to light</a:t>
            </a:r>
            <a:r>
              <a:t>,</a:t>
            </a:r>
            <a:r>
              <a:rPr>
                <a:solidFill>
                  <a:srgbClr val="FF2600"/>
                </a:solidFill>
              </a:rPr>
              <a:t> must be considered to be a final judgment</a:t>
            </a:r>
            <a:r>
              <a:t>, for the purposes of that article,</a:t>
            </a:r>
            <a:r>
              <a:rPr>
                <a:solidFill>
                  <a:srgbClr val="FF2600"/>
                </a:solidFill>
              </a:rPr>
              <a:t> precluding new proceedings</a:t>
            </a:r>
            <a:r>
              <a:t> against the same person in respect of the same acts in another Contracting State.</a:t>
            </a:r>
          </a:p>
        </p:txBody>
      </p:sp>
      <p:pic>
        <p:nvPicPr>
          <p:cNvPr id="170" name="images.jpeg" descr="images.jpeg"/>
          <p:cNvPicPr>
            <a:picLocks noChangeAspect="1"/>
          </p:cNvPicPr>
          <p:nvPr/>
        </p:nvPicPr>
        <p:blipFill>
          <a:blip r:embed="rId2">
            <a:extLst/>
          </a:blip>
          <a:stretch>
            <a:fillRect/>
          </a:stretch>
        </p:blipFill>
        <p:spPr>
          <a:xfrm>
            <a:off x="9563248" y="-141139"/>
            <a:ext cx="3492501" cy="2324101"/>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 name="THANK_YOU_FOR_YOU_ATTENTION_gif.mp4" descr="THANK_YOU_FOR_YOU_ATTENTION_gif.mp4"/>
          <p:cNvPicPr>
            <a:picLocks/>
          </p:cNvPicPr>
          <p:nvPr>
            <a:videoFile r:link="rId2"/>
            <p:extLst>
              <p:ext uri="{DAA4B4D4-6D71-4841-9C94-3DE7FCFB9230}">
                <p14:media xmlns:p14="http://schemas.microsoft.com/office/powerpoint/2010/main" r:embed="rId1"/>
              </p:ext>
            </p:extLst>
          </p:nvPr>
        </p:nvPicPr>
        <p:blipFill>
          <a:blip r:embed="rId4">
            <a:extLst/>
          </a:blip>
          <a:stretch>
            <a:fillRect/>
          </a:stretch>
        </p:blipFill>
        <p:spPr>
          <a:xfrm>
            <a:off x="79126" y="738716"/>
            <a:ext cx="13004801" cy="8669868"/>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000000" fill="hold"/>
                                        <p:tgtEl>
                                          <p:spTgt spid="17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100000">
                <p:cTn id="7" fill="hold" display="0">
                  <p:stCondLst>
                    <p:cond delay="indefinite"/>
                  </p:stCondLst>
                </p:cTn>
                <p:tgtEl>
                  <p:spTgt spid="172"/>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EUROPEAN CONVENTION OF HUMAN RIGHTS. ART 4…"/>
          <p:cNvSpPr txBox="1">
            <a:spLocks noGrp="1"/>
          </p:cNvSpPr>
          <p:nvPr>
            <p:ph type="ctrTitle"/>
          </p:nvPr>
        </p:nvSpPr>
        <p:spPr>
          <a:xfrm>
            <a:off x="295707" y="945027"/>
            <a:ext cx="12413386" cy="3384750"/>
          </a:xfrm>
          <a:prstGeom prst="rect">
            <a:avLst/>
          </a:prstGeom>
        </p:spPr>
        <p:txBody>
          <a:bodyPr/>
          <a:lstStyle/>
          <a:p>
            <a:pPr algn="l" defTabSz="292607">
              <a:defRPr sz="1856">
                <a:latin typeface="Times"/>
                <a:ea typeface="Times"/>
                <a:cs typeface="Times"/>
                <a:sym typeface="Times"/>
              </a:defRPr>
            </a:pPr>
            <a:endParaRPr/>
          </a:p>
          <a:p>
            <a:pPr algn="l" defTabSz="292607">
              <a:defRPr sz="1856" b="1">
                <a:solidFill>
                  <a:srgbClr val="FF2600"/>
                </a:solidFill>
                <a:latin typeface="Times"/>
                <a:ea typeface="Times"/>
                <a:cs typeface="Times"/>
                <a:sym typeface="Times"/>
              </a:defRPr>
            </a:pPr>
            <a:r>
              <a:t>                               EUROPEAN CONVENTION OF HUMAN RIGHTS. </a:t>
            </a:r>
            <a:r>
              <a:rPr sz="2688"/>
              <a:t>ART 4 </a:t>
            </a:r>
          </a:p>
          <a:p>
            <a:pPr algn="l" defTabSz="292607">
              <a:defRPr sz="1856">
                <a:latin typeface="Times"/>
                <a:ea typeface="Times"/>
                <a:cs typeface="Times"/>
                <a:sym typeface="Times"/>
              </a:defRPr>
            </a:pPr>
            <a:endParaRPr sz="2688"/>
          </a:p>
          <a:p>
            <a:pPr algn="l" defTabSz="292607">
              <a:defRPr sz="1856">
                <a:latin typeface="Times"/>
                <a:ea typeface="Times"/>
                <a:cs typeface="Times"/>
                <a:sym typeface="Times"/>
              </a:defRPr>
            </a:pPr>
            <a:r>
              <a:t>No one shall be liable to be tried or punished again in criminal proceedings under the jurisdiction of the same State for an </a:t>
            </a:r>
            <a:r>
              <a:rPr>
                <a:solidFill>
                  <a:srgbClr val="FF2600"/>
                </a:solidFill>
              </a:rPr>
              <a:t>offence for which he has already been finally acquitted</a:t>
            </a:r>
            <a:r>
              <a:t> or convicted in accordance with the law and penal procedure of that State.</a:t>
            </a:r>
          </a:p>
          <a:p>
            <a:pPr algn="l" defTabSz="292607">
              <a:defRPr sz="1856">
                <a:latin typeface="Times"/>
                <a:ea typeface="Times"/>
                <a:cs typeface="Times"/>
                <a:sym typeface="Times"/>
              </a:defRPr>
            </a:pPr>
            <a:r>
              <a:t>The provisions of the preceding paragraph shall </a:t>
            </a:r>
            <a:r>
              <a:rPr>
                <a:solidFill>
                  <a:srgbClr val="FF2600"/>
                </a:solidFill>
              </a:rPr>
              <a:t>not prevent the reopening </a:t>
            </a:r>
            <a:r>
              <a:t>of the case in accordance with the law and penal procedure of the State concerned, if there is </a:t>
            </a:r>
            <a:r>
              <a:rPr>
                <a:solidFill>
                  <a:srgbClr val="FF2600"/>
                </a:solidFill>
              </a:rPr>
              <a:t>evidence of new or newly discovered facts</a:t>
            </a:r>
            <a:r>
              <a:t>, or if there has been a fundamental defect in the previous proceedings, which could affect the outcome of the case.</a:t>
            </a:r>
          </a:p>
          <a:p>
            <a:pPr algn="l" defTabSz="292607">
              <a:defRPr sz="1856">
                <a:latin typeface="Times"/>
                <a:ea typeface="Times"/>
                <a:cs typeface="Times"/>
                <a:sym typeface="Times"/>
              </a:defRPr>
            </a:pPr>
            <a:r>
              <a:rPr>
                <a:solidFill>
                  <a:srgbClr val="FF2600"/>
                </a:solidFill>
              </a:rPr>
              <a:t>No derogation</a:t>
            </a:r>
            <a:r>
              <a:t> from this Article shall be made under Article 15 of the [ECHR].’</a:t>
            </a:r>
          </a:p>
        </p:txBody>
      </p:sp>
      <p:sp>
        <p:nvSpPr>
          <p:cNvPr id="124" name="Legal context of UE"/>
          <p:cNvSpPr txBox="1">
            <a:spLocks noGrp="1"/>
          </p:cNvSpPr>
          <p:nvPr>
            <p:ph type="subTitle" sz="quarter" idx="1"/>
          </p:nvPr>
        </p:nvSpPr>
        <p:spPr>
          <a:xfrm>
            <a:off x="1082790" y="124367"/>
            <a:ext cx="10464801" cy="1130301"/>
          </a:xfrm>
          <a:prstGeom prst="rect">
            <a:avLst/>
          </a:prstGeom>
        </p:spPr>
        <p:txBody>
          <a:bodyPr>
            <a:normAutofit lnSpcReduction="10000"/>
          </a:bodyPr>
          <a:lstStyle/>
          <a:p>
            <a:pPr algn="l" defTabSz="438911">
              <a:defRPr sz="1152">
                <a:latin typeface="Times"/>
                <a:ea typeface="Times"/>
                <a:cs typeface="Times"/>
                <a:sym typeface="Times"/>
              </a:defRPr>
            </a:pPr>
            <a:endParaRPr/>
          </a:p>
          <a:p>
            <a:pPr algn="l" defTabSz="438911">
              <a:defRPr sz="1152">
                <a:latin typeface="Times"/>
                <a:ea typeface="Times"/>
                <a:cs typeface="Times"/>
                <a:sym typeface="Times"/>
              </a:defRPr>
            </a:pPr>
            <a:endParaRPr/>
          </a:p>
          <a:p>
            <a:pPr defTabSz="438911">
              <a:defRPr sz="4464" b="1">
                <a:solidFill>
                  <a:srgbClr val="FF2600"/>
                </a:solidFill>
                <a:latin typeface="Times"/>
                <a:ea typeface="Times"/>
                <a:cs typeface="Times"/>
                <a:sym typeface="Times"/>
              </a:defRPr>
            </a:pPr>
            <a:r>
              <a:t>Legal context of UE</a:t>
            </a:r>
          </a:p>
        </p:txBody>
      </p:sp>
      <p:sp>
        <p:nvSpPr>
          <p:cNvPr id="125" name="Charter of Fundamental Rights of the European Union. ART 50…"/>
          <p:cNvSpPr txBox="1"/>
          <p:nvPr/>
        </p:nvSpPr>
        <p:spPr>
          <a:xfrm>
            <a:off x="108498" y="4254500"/>
            <a:ext cx="12413386" cy="26924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defTabSz="457200">
              <a:defRPr sz="2800" b="0">
                <a:latin typeface="Times"/>
                <a:ea typeface="Times"/>
                <a:cs typeface="Times"/>
                <a:sym typeface="Times"/>
              </a:defRPr>
            </a:pPr>
            <a:endParaRPr/>
          </a:p>
          <a:p>
            <a:pPr algn="l" defTabSz="457200">
              <a:defRPr sz="2800">
                <a:solidFill>
                  <a:srgbClr val="FF2600"/>
                </a:solidFill>
                <a:latin typeface="Times"/>
                <a:ea typeface="Times"/>
                <a:cs typeface="Times"/>
                <a:sym typeface="Times"/>
              </a:defRPr>
            </a:pPr>
            <a:r>
              <a:t>                      Charter of Fundamental Rights of the European Union. ART 50 </a:t>
            </a:r>
          </a:p>
          <a:p>
            <a:pPr defTabSz="457200">
              <a:defRPr sz="2800" b="0">
                <a:latin typeface="Times"/>
                <a:ea typeface="Times"/>
                <a:cs typeface="Times"/>
                <a:sym typeface="Times"/>
              </a:defRPr>
            </a:pPr>
            <a:r>
              <a:t>                 ‘No one shall be liable to be tried or punished again in criminal proceedings for an offence </a:t>
            </a:r>
            <a:r>
              <a:rPr>
                <a:solidFill>
                  <a:srgbClr val="FF2600"/>
                </a:solidFill>
              </a:rPr>
              <a:t>for which he or she has already been finally acquitted</a:t>
            </a:r>
            <a:r>
              <a:t> or convicted within the Union in accordance with the law’.</a:t>
            </a:r>
          </a:p>
        </p:txBody>
      </p:sp>
      <p:sp>
        <p:nvSpPr>
          <p:cNvPr id="126" name="The CISA, convention for implementing the Schengen agreement.  ART 54…"/>
          <p:cNvSpPr txBox="1"/>
          <p:nvPr/>
        </p:nvSpPr>
        <p:spPr>
          <a:xfrm>
            <a:off x="210306" y="6376626"/>
            <a:ext cx="12794494" cy="2980303"/>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lgn="l" defTabSz="457200">
              <a:defRPr sz="2600" b="0">
                <a:latin typeface="Times"/>
                <a:ea typeface="Times"/>
                <a:cs typeface="Times"/>
                <a:sym typeface="Times"/>
              </a:defRPr>
            </a:pPr>
            <a:endParaRPr dirty="0"/>
          </a:p>
          <a:p>
            <a:pPr algn="l" defTabSz="457200">
              <a:defRPr sz="2600" b="0">
                <a:solidFill>
                  <a:srgbClr val="FF2600"/>
                </a:solidFill>
                <a:latin typeface="Times"/>
                <a:ea typeface="Times"/>
                <a:cs typeface="Times"/>
                <a:sym typeface="Times"/>
              </a:defRPr>
            </a:pPr>
            <a:endParaRPr dirty="0"/>
          </a:p>
          <a:p>
            <a:pPr algn="l" defTabSz="457200">
              <a:defRPr sz="2600">
                <a:solidFill>
                  <a:srgbClr val="FF2600"/>
                </a:solidFill>
                <a:latin typeface="Times"/>
                <a:ea typeface="Times"/>
                <a:cs typeface="Times"/>
                <a:sym typeface="Times"/>
              </a:defRPr>
            </a:pPr>
            <a:r>
              <a:rPr dirty="0"/>
              <a:t>                   The CISA, convention for implementing the Schengen agreement.  </a:t>
            </a:r>
            <a:r>
              <a:rPr sz="3100" dirty="0"/>
              <a:t>ART 54</a:t>
            </a:r>
          </a:p>
          <a:p>
            <a:pPr algn="l" defTabSz="457200">
              <a:defRPr sz="2600" b="0">
                <a:latin typeface="Times"/>
                <a:ea typeface="Times"/>
                <a:cs typeface="Times"/>
                <a:sym typeface="Times"/>
              </a:defRPr>
            </a:pPr>
            <a:r>
              <a:rPr dirty="0"/>
              <a:t>‘A person whose trial </a:t>
            </a:r>
            <a:r>
              <a:rPr dirty="0">
                <a:solidFill>
                  <a:srgbClr val="FF2600"/>
                </a:solidFill>
              </a:rPr>
              <a:t>has been </a:t>
            </a:r>
            <a:r>
              <a:rPr b="1" dirty="0">
                <a:solidFill>
                  <a:srgbClr val="FF2600"/>
                </a:solidFill>
              </a:rPr>
              <a:t>finally disposed</a:t>
            </a:r>
            <a:r>
              <a:rPr dirty="0"/>
              <a:t> of in one Contracting Party may </a:t>
            </a:r>
            <a:r>
              <a:rPr dirty="0">
                <a:solidFill>
                  <a:srgbClr val="FF2600"/>
                </a:solidFill>
              </a:rPr>
              <a:t>not be prosecuted in another</a:t>
            </a:r>
            <a:r>
              <a:rPr dirty="0"/>
              <a:t> Contracting Party for the </a:t>
            </a:r>
            <a:r>
              <a:rPr dirty="0">
                <a:solidFill>
                  <a:srgbClr val="FF2600"/>
                </a:solidFill>
              </a:rPr>
              <a:t>same acts</a:t>
            </a:r>
            <a:r>
              <a:rPr dirty="0"/>
              <a:t> provided that, if a penalty has been imposed, it has been enforced, is actually in the process of being enforced or can no longer be enforced under the laws of the sentencing Contracting Party.’</a:t>
            </a:r>
          </a:p>
        </p:txBody>
      </p:sp>
      <p:pic>
        <p:nvPicPr>
          <p:cNvPr id="127" name="Arrows-Right-icon.png" descr="Arrows-Right-icon.png"/>
          <p:cNvPicPr>
            <a:picLocks noChangeAspect="1"/>
          </p:cNvPicPr>
          <p:nvPr/>
        </p:nvPicPr>
        <p:blipFill>
          <a:blip r:embed="rId2">
            <a:extLst/>
          </a:blip>
          <a:stretch>
            <a:fillRect/>
          </a:stretch>
        </p:blipFill>
        <p:spPr>
          <a:xfrm>
            <a:off x="-96243" y="419342"/>
            <a:ext cx="2175372" cy="2175372"/>
          </a:xfrm>
          <a:prstGeom prst="rect">
            <a:avLst/>
          </a:prstGeom>
          <a:ln w="12700">
            <a:miter lim="400000"/>
          </a:ln>
        </p:spPr>
      </p:pic>
      <p:pic>
        <p:nvPicPr>
          <p:cNvPr id="128" name="Arrows-Right-icon.png" descr="Arrows-Right-icon.png"/>
          <p:cNvPicPr>
            <a:picLocks noChangeAspect="1"/>
          </p:cNvPicPr>
          <p:nvPr/>
        </p:nvPicPr>
        <p:blipFill>
          <a:blip r:embed="rId2">
            <a:extLst/>
          </a:blip>
          <a:stretch>
            <a:fillRect/>
          </a:stretch>
        </p:blipFill>
        <p:spPr>
          <a:xfrm>
            <a:off x="-96243" y="3902719"/>
            <a:ext cx="2175372" cy="2175373"/>
          </a:xfrm>
          <a:prstGeom prst="rect">
            <a:avLst/>
          </a:prstGeom>
          <a:ln w="12700">
            <a:miter lim="400000"/>
          </a:ln>
        </p:spPr>
      </p:pic>
      <p:pic>
        <p:nvPicPr>
          <p:cNvPr id="129" name="Arrows-Right-icon.png" descr="Arrows-Right-icon.png"/>
          <p:cNvPicPr>
            <a:picLocks noChangeAspect="1"/>
          </p:cNvPicPr>
          <p:nvPr/>
        </p:nvPicPr>
        <p:blipFill>
          <a:blip r:embed="rId2">
            <a:extLst/>
          </a:blip>
          <a:stretch>
            <a:fillRect/>
          </a:stretch>
        </p:blipFill>
        <p:spPr>
          <a:xfrm>
            <a:off x="-27633" y="6323905"/>
            <a:ext cx="2038153" cy="2038153"/>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BELGIUM LAW"/>
          <p:cNvSpPr txBox="1">
            <a:spLocks noGrp="1"/>
          </p:cNvSpPr>
          <p:nvPr>
            <p:ph type="subTitle" sz="quarter" idx="1"/>
          </p:nvPr>
        </p:nvSpPr>
        <p:spPr>
          <a:xfrm>
            <a:off x="1270000" y="303922"/>
            <a:ext cx="10464800" cy="1130301"/>
          </a:xfrm>
          <a:prstGeom prst="rect">
            <a:avLst/>
          </a:prstGeom>
        </p:spPr>
        <p:txBody>
          <a:bodyPr/>
          <a:lstStyle>
            <a:lvl1pPr>
              <a:defRPr sz="4100">
                <a:solidFill>
                  <a:srgbClr val="FF2600"/>
                </a:solidFill>
              </a:defRPr>
            </a:lvl1pPr>
          </a:lstStyle>
          <a:p>
            <a:r>
              <a:t>BELGIUM LAW </a:t>
            </a:r>
          </a:p>
        </p:txBody>
      </p:sp>
      <p:sp>
        <p:nvSpPr>
          <p:cNvPr id="132" name="Article 128 of the Belgian Criminal Investigation Code (the ‘CIC’)…"/>
          <p:cNvSpPr txBox="1"/>
          <p:nvPr/>
        </p:nvSpPr>
        <p:spPr>
          <a:xfrm>
            <a:off x="606823" y="1358900"/>
            <a:ext cx="12395928" cy="3860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3000" b="0">
                <a:latin typeface="Times"/>
                <a:ea typeface="Times"/>
                <a:cs typeface="Times"/>
                <a:sym typeface="Times"/>
              </a:defRPr>
            </a:pPr>
            <a:endParaRPr/>
          </a:p>
          <a:p>
            <a:pPr defTabSz="457200">
              <a:defRPr sz="3000" b="0">
                <a:latin typeface="Times"/>
                <a:ea typeface="Times"/>
                <a:cs typeface="Times"/>
                <a:sym typeface="Times"/>
              </a:defRPr>
            </a:pPr>
            <a:r>
              <a:t>               </a:t>
            </a:r>
            <a:r>
              <a:rPr b="1">
                <a:solidFill>
                  <a:srgbClr val="FF2600"/>
                </a:solidFill>
              </a:rPr>
              <a:t>Article 128 of the Belgian Criminal Investigation Code (the ‘CIC’) </a:t>
            </a:r>
          </a:p>
          <a:p>
            <a:pPr defTabSz="457200">
              <a:defRPr sz="3000" b="0">
                <a:latin typeface="Times"/>
                <a:ea typeface="Times"/>
                <a:cs typeface="Times"/>
                <a:sym typeface="Times"/>
              </a:defRPr>
            </a:pPr>
            <a:endParaRPr b="1">
              <a:solidFill>
                <a:srgbClr val="FF2600"/>
              </a:solidFill>
            </a:endParaRPr>
          </a:p>
          <a:p>
            <a:pPr defTabSz="457200">
              <a:defRPr sz="3000" b="0">
                <a:latin typeface="Times"/>
                <a:ea typeface="Times"/>
                <a:cs typeface="Times"/>
                <a:sym typeface="Times"/>
              </a:defRPr>
            </a:pPr>
            <a:r>
              <a:rPr b="1">
                <a:solidFill>
                  <a:srgbClr val="FF2600"/>
                </a:solidFill>
              </a:rPr>
              <a:t> </a:t>
            </a:r>
            <a:r>
              <a:rPr>
                <a:solidFill>
                  <a:srgbClr val="FF2600"/>
                </a:solidFill>
              </a:rPr>
              <a:t> </a:t>
            </a:r>
            <a:r>
              <a:t>When a request is made for a person under investigation to be committed for trial, ‘[i]f the pre-trial chamber is of the opinion that the </a:t>
            </a:r>
            <a:r>
              <a:rPr>
                <a:solidFill>
                  <a:srgbClr val="FF2600"/>
                </a:solidFill>
              </a:rPr>
              <a:t>facts disclose no crime</a:t>
            </a:r>
            <a:r>
              <a:t>, offence or misdemeanour, or that there are no facts and/or evidence against the accused, it shall declare that the </a:t>
            </a:r>
            <a:r>
              <a:rPr>
                <a:solidFill>
                  <a:srgbClr val="FF2600"/>
                </a:solidFill>
              </a:rPr>
              <a:t>proceedings should not be continued</a:t>
            </a:r>
            <a:r>
              <a:t>’.</a:t>
            </a:r>
          </a:p>
        </p:txBody>
      </p:sp>
      <p:sp>
        <p:nvSpPr>
          <p:cNvPr id="133" name="Article 246 of the CIC states:…"/>
          <p:cNvSpPr txBox="1"/>
          <p:nvPr/>
        </p:nvSpPr>
        <p:spPr>
          <a:xfrm>
            <a:off x="215450" y="6178660"/>
            <a:ext cx="12124597" cy="2921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3100">
                <a:latin typeface="Times"/>
                <a:ea typeface="Times"/>
                <a:cs typeface="Times"/>
                <a:sym typeface="Times"/>
              </a:defRPr>
            </a:pPr>
            <a:r>
              <a:t>       </a:t>
            </a:r>
            <a:r>
              <a:rPr>
                <a:solidFill>
                  <a:srgbClr val="FF2600"/>
                </a:solidFill>
              </a:rPr>
              <a:t>Article 246 of the CIC states</a:t>
            </a:r>
            <a:r>
              <a:t>:</a:t>
            </a:r>
          </a:p>
          <a:p>
            <a:pPr defTabSz="457200">
              <a:defRPr sz="3100" b="0">
                <a:latin typeface="Times"/>
                <a:ea typeface="Times"/>
                <a:cs typeface="Times"/>
                <a:sym typeface="Times"/>
              </a:defRPr>
            </a:pPr>
            <a:endParaRPr/>
          </a:p>
          <a:p>
            <a:pPr defTabSz="457200">
              <a:defRPr sz="3100" b="0">
                <a:latin typeface="Times"/>
                <a:ea typeface="Times"/>
                <a:cs typeface="Times"/>
                <a:sym typeface="Times"/>
              </a:defRPr>
            </a:pPr>
            <a:r>
              <a:t>‘Where the indictment division has decided that there is n</a:t>
            </a:r>
            <a:r>
              <a:rPr>
                <a:solidFill>
                  <a:srgbClr val="FF2600"/>
                </a:solidFill>
              </a:rPr>
              <a:t>o cause to send the case to trial</a:t>
            </a:r>
            <a:r>
              <a:t>, the accused may </a:t>
            </a:r>
            <a:r>
              <a:rPr>
                <a:solidFill>
                  <a:srgbClr val="FF2600"/>
                </a:solidFill>
              </a:rPr>
              <a:t>not be tried</a:t>
            </a:r>
            <a:r>
              <a:t> thereafter on the </a:t>
            </a:r>
            <a:r>
              <a:rPr>
                <a:solidFill>
                  <a:srgbClr val="FF2600"/>
                </a:solidFill>
              </a:rPr>
              <a:t>basis of the same facts</a:t>
            </a:r>
            <a:r>
              <a:t>, </a:t>
            </a:r>
            <a:r>
              <a:rPr b="1">
                <a:solidFill>
                  <a:srgbClr val="FF2600"/>
                </a:solidFill>
              </a:rPr>
              <a:t>unless</a:t>
            </a:r>
            <a:r>
              <a:t> </a:t>
            </a:r>
            <a:r>
              <a:rPr>
                <a:solidFill>
                  <a:srgbClr val="FF2600"/>
                </a:solidFill>
              </a:rPr>
              <a:t>new facts</a:t>
            </a:r>
            <a:r>
              <a:t> and/or evidence become available.’</a:t>
            </a:r>
          </a:p>
        </p:txBody>
      </p:sp>
      <p:pic>
        <p:nvPicPr>
          <p:cNvPr id="134" name="Arrows-Right-icon.png" descr="Arrows-Right-icon.png"/>
          <p:cNvPicPr>
            <a:picLocks noChangeAspect="1"/>
          </p:cNvPicPr>
          <p:nvPr/>
        </p:nvPicPr>
        <p:blipFill>
          <a:blip r:embed="rId2">
            <a:extLst/>
          </a:blip>
          <a:stretch>
            <a:fillRect/>
          </a:stretch>
        </p:blipFill>
        <p:spPr>
          <a:xfrm>
            <a:off x="-470496" y="1047452"/>
            <a:ext cx="2406130" cy="2406130"/>
          </a:xfrm>
          <a:prstGeom prst="rect">
            <a:avLst/>
          </a:prstGeom>
          <a:ln w="12700">
            <a:miter lim="400000"/>
          </a:ln>
        </p:spPr>
      </p:pic>
      <p:pic>
        <p:nvPicPr>
          <p:cNvPr id="135" name="Arrows-Right-icon.png" descr="Arrows-Right-icon.png"/>
          <p:cNvPicPr>
            <a:picLocks noChangeAspect="1"/>
          </p:cNvPicPr>
          <p:nvPr/>
        </p:nvPicPr>
        <p:blipFill>
          <a:blip r:embed="rId2">
            <a:extLst/>
          </a:blip>
          <a:stretch>
            <a:fillRect/>
          </a:stretch>
        </p:blipFill>
        <p:spPr>
          <a:xfrm>
            <a:off x="-319770" y="5245744"/>
            <a:ext cx="2406130" cy="2406131"/>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Article 604 of the Italian Criminal Code…"/>
          <p:cNvSpPr txBox="1">
            <a:spLocks noGrp="1"/>
          </p:cNvSpPr>
          <p:nvPr>
            <p:ph type="subTitle" idx="1"/>
          </p:nvPr>
        </p:nvSpPr>
        <p:spPr>
          <a:xfrm>
            <a:off x="1371600" y="2868518"/>
            <a:ext cx="10464800" cy="4969260"/>
          </a:xfrm>
          <a:prstGeom prst="rect">
            <a:avLst/>
          </a:prstGeom>
        </p:spPr>
        <p:txBody>
          <a:bodyPr/>
          <a:lstStyle/>
          <a:p>
            <a:pPr defTabSz="457200">
              <a:defRPr sz="4000" b="1">
                <a:latin typeface="Times"/>
                <a:ea typeface="Times"/>
                <a:cs typeface="Times"/>
                <a:sym typeface="Times"/>
              </a:defRPr>
            </a:pPr>
            <a:endParaRPr/>
          </a:p>
          <a:p>
            <a:pPr defTabSz="457200">
              <a:defRPr sz="4000" b="1">
                <a:latin typeface="Times"/>
                <a:ea typeface="Times"/>
                <a:cs typeface="Times"/>
                <a:sym typeface="Times"/>
              </a:defRPr>
            </a:pPr>
            <a:r>
              <a:rPr>
                <a:solidFill>
                  <a:srgbClr val="FF2600"/>
                </a:solidFill>
              </a:rPr>
              <a:t>Article 604 of the Italian Criminal Code</a:t>
            </a:r>
            <a:r>
              <a:t> </a:t>
            </a:r>
          </a:p>
          <a:p>
            <a:pPr defTabSz="457200">
              <a:defRPr sz="4000">
                <a:latin typeface="Times"/>
                <a:ea typeface="Times"/>
                <a:cs typeface="Times"/>
                <a:sym typeface="Times"/>
              </a:defRPr>
            </a:pPr>
            <a:endParaRPr/>
          </a:p>
          <a:p>
            <a:pPr defTabSz="457200">
              <a:defRPr sz="4000">
                <a:latin typeface="Times"/>
                <a:ea typeface="Times"/>
                <a:cs typeface="Times"/>
                <a:sym typeface="Times"/>
              </a:defRPr>
            </a:pPr>
            <a:r>
              <a:t>provides that </a:t>
            </a:r>
            <a:r>
              <a:rPr>
                <a:solidFill>
                  <a:srgbClr val="FF2600"/>
                </a:solidFill>
              </a:rPr>
              <a:t>acts of sexual violence</a:t>
            </a:r>
            <a:r>
              <a:t> committed by </a:t>
            </a:r>
            <a:r>
              <a:rPr>
                <a:solidFill>
                  <a:srgbClr val="FF2600"/>
                </a:solidFill>
              </a:rPr>
              <a:t>Italian nationals</a:t>
            </a:r>
            <a:r>
              <a:t> may be </a:t>
            </a:r>
            <a:r>
              <a:rPr>
                <a:solidFill>
                  <a:srgbClr val="FF2600"/>
                </a:solidFill>
              </a:rPr>
              <a:t>prosecuted in Italy</a:t>
            </a:r>
            <a:r>
              <a:t> even if they were</a:t>
            </a:r>
            <a:r>
              <a:rPr>
                <a:solidFill>
                  <a:srgbClr val="FF2600"/>
                </a:solidFill>
              </a:rPr>
              <a:t> committed abroad</a:t>
            </a:r>
            <a:r>
              <a:t>.</a:t>
            </a:r>
          </a:p>
        </p:txBody>
      </p:sp>
      <p:sp>
        <p:nvSpPr>
          <p:cNvPr id="138" name="ITALIAN LAW"/>
          <p:cNvSpPr txBox="1"/>
          <p:nvPr/>
        </p:nvSpPr>
        <p:spPr>
          <a:xfrm>
            <a:off x="2444290" y="755827"/>
            <a:ext cx="7161246" cy="94493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5700" b="0">
                <a:solidFill>
                  <a:srgbClr val="FF2600"/>
                </a:solidFill>
              </a:defRPr>
            </a:lvl1pPr>
          </a:lstStyle>
          <a:p>
            <a:r>
              <a:t>    ITALIAN LAW </a:t>
            </a:r>
          </a:p>
        </p:txBody>
      </p:sp>
      <p:pic>
        <p:nvPicPr>
          <p:cNvPr id="139" name="Arrows-Right-icon.png" descr="Arrows-Right-icon.png"/>
          <p:cNvPicPr>
            <a:picLocks noChangeAspect="1"/>
          </p:cNvPicPr>
          <p:nvPr/>
        </p:nvPicPr>
        <p:blipFill>
          <a:blip r:embed="rId2">
            <a:extLst/>
          </a:blip>
          <a:stretch>
            <a:fillRect/>
          </a:stretch>
        </p:blipFill>
        <p:spPr>
          <a:xfrm>
            <a:off x="111769" y="2500858"/>
            <a:ext cx="2501313" cy="2501312"/>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FACTS"/>
          <p:cNvSpPr txBox="1">
            <a:spLocks noGrp="1"/>
          </p:cNvSpPr>
          <p:nvPr>
            <p:ph type="subTitle" sz="quarter" idx="1"/>
          </p:nvPr>
        </p:nvSpPr>
        <p:spPr>
          <a:xfrm>
            <a:off x="1270000" y="330200"/>
            <a:ext cx="10464800" cy="1130300"/>
          </a:xfrm>
          <a:prstGeom prst="rect">
            <a:avLst/>
          </a:prstGeom>
        </p:spPr>
        <p:txBody>
          <a:bodyPr/>
          <a:lstStyle>
            <a:lvl1pPr>
              <a:defRPr sz="4400">
                <a:solidFill>
                  <a:srgbClr val="FF2600"/>
                </a:solidFill>
              </a:defRPr>
            </a:lvl1pPr>
          </a:lstStyle>
          <a:p>
            <a:r>
              <a:t>FACTS </a:t>
            </a:r>
          </a:p>
        </p:txBody>
      </p:sp>
      <p:sp>
        <p:nvSpPr>
          <p:cNvPr id="142" name="M, an Italian citizen, resides in Belgium he was the subject of criminal proceedings in respect of multiple acts of sexual violence or unlawful acts of a sexual nature, including indecent assault on a young person under the age of 16.…"/>
          <p:cNvSpPr txBox="1"/>
          <p:nvPr/>
        </p:nvSpPr>
        <p:spPr>
          <a:xfrm>
            <a:off x="518897" y="716993"/>
            <a:ext cx="11967006" cy="877681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defTabSz="457200">
              <a:defRPr sz="3400" b="0">
                <a:latin typeface="Arial"/>
                <a:ea typeface="Arial"/>
                <a:cs typeface="Arial"/>
                <a:sym typeface="Arial"/>
              </a:defRPr>
            </a:pPr>
            <a:endParaRPr/>
          </a:p>
          <a:p>
            <a:pPr marL="388937" indent="-388937" algn="l" defTabSz="457200">
              <a:spcBef>
                <a:spcPts val="1000"/>
              </a:spcBef>
              <a:buSzPct val="145000"/>
              <a:buChar char="•"/>
              <a:defRPr sz="3400" b="0">
                <a:latin typeface="Arial"/>
                <a:ea typeface="Arial"/>
                <a:cs typeface="Arial"/>
                <a:sym typeface="Arial"/>
              </a:defRPr>
            </a:pPr>
            <a:r>
              <a:t>M, an </a:t>
            </a:r>
            <a:r>
              <a:rPr>
                <a:solidFill>
                  <a:srgbClr val="FF2600"/>
                </a:solidFill>
              </a:rPr>
              <a:t>Italian citizen</a:t>
            </a:r>
            <a:r>
              <a:t>, </a:t>
            </a:r>
            <a:r>
              <a:rPr>
                <a:solidFill>
                  <a:srgbClr val="FF2600"/>
                </a:solidFill>
              </a:rPr>
              <a:t>resides in Belgium</a:t>
            </a:r>
            <a:r>
              <a:t> he was the subject of criminal proceedings in respect of </a:t>
            </a:r>
            <a:r>
              <a:rPr>
                <a:solidFill>
                  <a:srgbClr val="FF2600"/>
                </a:solidFill>
              </a:rPr>
              <a:t>multiple acts of sexual violence</a:t>
            </a:r>
            <a:r>
              <a:t> or unlawful acts of a sexual nature, including indecent assault on a young person under the age of 16.</a:t>
            </a:r>
          </a:p>
          <a:p>
            <a:pPr algn="l" defTabSz="457200">
              <a:spcBef>
                <a:spcPts val="1000"/>
              </a:spcBef>
              <a:defRPr sz="3400" b="0">
                <a:latin typeface="Arial"/>
                <a:ea typeface="Arial"/>
                <a:cs typeface="Arial"/>
                <a:sym typeface="Arial"/>
              </a:defRPr>
            </a:pPr>
            <a:endParaRPr/>
          </a:p>
          <a:p>
            <a:pPr marL="388937" indent="-388937" algn="l" defTabSz="457200">
              <a:buSzPct val="145000"/>
              <a:buChar char="•"/>
              <a:defRPr sz="3400" b="0">
                <a:latin typeface="Arial"/>
                <a:ea typeface="Arial"/>
                <a:cs typeface="Arial"/>
                <a:sym typeface="Arial"/>
              </a:defRPr>
            </a:pPr>
            <a:r>
              <a:t>those acts were carried out in Belgium </a:t>
            </a:r>
          </a:p>
          <a:p>
            <a:pPr algn="l" defTabSz="457200">
              <a:defRPr sz="3400" b="0">
                <a:latin typeface="Arial"/>
                <a:ea typeface="Arial"/>
                <a:cs typeface="Arial"/>
                <a:sym typeface="Arial"/>
              </a:defRPr>
            </a:pPr>
            <a:endParaRPr/>
          </a:p>
          <a:p>
            <a:pPr marL="368101" indent="-368101" algn="l" defTabSz="457200">
              <a:buSzPct val="145000"/>
              <a:buChar char="•"/>
              <a:defRPr sz="3400" b="0">
                <a:latin typeface="Arial"/>
                <a:ea typeface="Arial"/>
                <a:cs typeface="Arial"/>
                <a:sym typeface="Arial"/>
              </a:defRPr>
            </a:pPr>
            <a:r>
              <a:rPr>
                <a:solidFill>
                  <a:srgbClr val="FF2600"/>
                </a:solidFill>
              </a:rPr>
              <a:t>At the conclusion of an investigation</a:t>
            </a:r>
            <a:r>
              <a:t> during which various items of evidence were collected and examined, the competent curt of Belgium decide that there was</a:t>
            </a:r>
            <a:r>
              <a:rPr>
                <a:solidFill>
                  <a:srgbClr val="FF2600"/>
                </a:solidFill>
              </a:rPr>
              <a:t> no ground to refer the case to a trial court because of insufficient evidence</a:t>
            </a:r>
            <a:r>
              <a:t> (‘the order making a finding of “</a:t>
            </a:r>
            <a:r>
              <a:rPr b="1">
                <a:solidFill>
                  <a:srgbClr val="FF2600"/>
                </a:solidFill>
              </a:rPr>
              <a:t>non-lieu</a:t>
            </a:r>
            <a:r>
              <a:t>”’).</a:t>
            </a:r>
          </a:p>
          <a:p>
            <a:pPr algn="l" defTabSz="457200">
              <a:defRPr sz="3400" b="0">
                <a:latin typeface="Arial"/>
                <a:ea typeface="Arial"/>
                <a:cs typeface="Arial"/>
                <a:sym typeface="Arial"/>
              </a:defRPr>
            </a:pPr>
            <a:endParaRPr/>
          </a:p>
          <a:p>
            <a:pPr marL="152796" indent="-152796" algn="l" defTabSz="457200">
              <a:spcBef>
                <a:spcPts val="100"/>
              </a:spcBef>
              <a:buSzPct val="145000"/>
              <a:buChar char="•"/>
              <a:defRPr sz="3400" b="0">
                <a:latin typeface="Arial"/>
                <a:ea typeface="Arial"/>
                <a:cs typeface="Arial"/>
                <a:sym typeface="Arial"/>
              </a:defRPr>
            </a:pPr>
            <a:r>
              <a:t> In parallel to the investigation carried out in Belgium, </a:t>
            </a:r>
            <a:r>
              <a:rPr>
                <a:solidFill>
                  <a:srgbClr val="FF2600"/>
                </a:solidFill>
              </a:rPr>
              <a:t>criminal proceedings</a:t>
            </a:r>
            <a:r>
              <a:t> against M were </a:t>
            </a:r>
            <a:r>
              <a:rPr>
                <a:solidFill>
                  <a:srgbClr val="FF2600"/>
                </a:solidFill>
              </a:rPr>
              <a:t>opened in Italy</a:t>
            </a:r>
            <a:r>
              <a:t> on the basis of the </a:t>
            </a:r>
            <a:r>
              <a:rPr>
                <a:solidFill>
                  <a:srgbClr val="FF2600"/>
                </a:solidFill>
              </a:rPr>
              <a:t>same facts</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In front of the tribunal of Fermo, M. invoked the principle of ne bis in idem.…"/>
          <p:cNvSpPr txBox="1"/>
          <p:nvPr/>
        </p:nvSpPr>
        <p:spPr>
          <a:xfrm>
            <a:off x="511257" y="59109"/>
            <a:ext cx="11702886" cy="922898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defTabSz="457200">
              <a:defRPr sz="4000" b="0">
                <a:latin typeface="Arial"/>
                <a:ea typeface="Arial"/>
                <a:cs typeface="Arial"/>
                <a:sym typeface="Arial"/>
              </a:defRPr>
            </a:pPr>
            <a:endParaRPr/>
          </a:p>
          <a:p>
            <a:pPr marL="333375" indent="-333375" algn="l" defTabSz="457200">
              <a:buSzPct val="145000"/>
              <a:buChar char="•"/>
              <a:defRPr sz="4000" b="0">
                <a:latin typeface="Arial"/>
                <a:ea typeface="Arial"/>
                <a:cs typeface="Arial"/>
                <a:sym typeface="Arial"/>
              </a:defRPr>
            </a:pPr>
            <a:r>
              <a:t>In front of the tribunal of Fermo, </a:t>
            </a:r>
            <a:r>
              <a:rPr>
                <a:solidFill>
                  <a:srgbClr val="FF2600"/>
                </a:solidFill>
              </a:rPr>
              <a:t>M. invoked the principle of </a:t>
            </a:r>
            <a:r>
              <a:rPr i="1">
                <a:solidFill>
                  <a:srgbClr val="FF2600"/>
                </a:solidFill>
              </a:rPr>
              <a:t>ne bis in idem</a:t>
            </a:r>
            <a:r>
              <a:t>.</a:t>
            </a:r>
          </a:p>
          <a:p>
            <a:pPr algn="l" defTabSz="457200">
              <a:defRPr sz="4000" b="0">
                <a:latin typeface="Arial"/>
                <a:ea typeface="Arial"/>
                <a:cs typeface="Arial"/>
                <a:sym typeface="Arial"/>
              </a:defRPr>
            </a:pPr>
            <a:endParaRPr/>
          </a:p>
          <a:p>
            <a:pPr marL="333375" indent="-333375" algn="l" defTabSz="457200">
              <a:buSzPct val="145000"/>
              <a:buChar char="•"/>
              <a:defRPr sz="4000" b="0">
                <a:latin typeface="Arial"/>
                <a:ea typeface="Arial"/>
                <a:cs typeface="Arial"/>
                <a:sym typeface="Arial"/>
              </a:defRPr>
            </a:pPr>
            <a:r>
              <a:t>the public prosecutor </a:t>
            </a:r>
            <a:r>
              <a:rPr>
                <a:solidFill>
                  <a:srgbClr val="FF2600"/>
                </a:solidFill>
              </a:rPr>
              <a:t>disputed the existence of a judgment on the merits</a:t>
            </a:r>
            <a:r>
              <a:t> which had the force of </a:t>
            </a:r>
            <a:r>
              <a:rPr i="1"/>
              <a:t>res judicata </a:t>
            </a:r>
            <a:r>
              <a:t>and claimed that the </a:t>
            </a:r>
            <a:r>
              <a:rPr>
                <a:solidFill>
                  <a:srgbClr val="FF2600"/>
                </a:solidFill>
              </a:rPr>
              <a:t>order</a:t>
            </a:r>
            <a:r>
              <a:t> making a finding of ‘</a:t>
            </a:r>
            <a:r>
              <a:rPr>
                <a:solidFill>
                  <a:srgbClr val="FF2600"/>
                </a:solidFill>
              </a:rPr>
              <a:t>non-lieu</a:t>
            </a:r>
            <a:r>
              <a:t>’ was </a:t>
            </a:r>
            <a:r>
              <a:rPr>
                <a:solidFill>
                  <a:srgbClr val="FF2600"/>
                </a:solidFill>
              </a:rPr>
              <a:t>not an obstacle to a subsequent reopening</a:t>
            </a:r>
            <a:r>
              <a:t> of the proceedings </a:t>
            </a:r>
            <a:r>
              <a:rPr>
                <a:solidFill>
                  <a:srgbClr val="FF2600"/>
                </a:solidFill>
              </a:rPr>
              <a:t>if new facts and/or evidence came to light</a:t>
            </a:r>
          </a:p>
          <a:p>
            <a:pPr algn="l" defTabSz="457200">
              <a:defRPr sz="4000" b="0">
                <a:latin typeface="Arial"/>
                <a:ea typeface="Arial"/>
                <a:cs typeface="Arial"/>
                <a:sym typeface="Arial"/>
              </a:defRPr>
            </a:pPr>
            <a:endParaRPr>
              <a:solidFill>
                <a:srgbClr val="FF2600"/>
              </a:solidFill>
            </a:endParaRPr>
          </a:p>
          <a:p>
            <a:pPr marL="159742" indent="-159742" algn="l" defTabSz="457200">
              <a:buSzPct val="145000"/>
              <a:buChar char="•"/>
              <a:defRPr sz="4000" b="0">
                <a:latin typeface="Arial"/>
                <a:ea typeface="Arial"/>
                <a:cs typeface="Arial"/>
                <a:sym typeface="Arial"/>
              </a:defRPr>
            </a:pPr>
            <a:r>
              <a:t>the Tribunale di Fermo decided to stay proceedings and to refer the following question to the Court of Justice for a preliminary ruling</a:t>
            </a:r>
          </a:p>
          <a:p>
            <a:pPr algn="l" defTabSz="457200">
              <a:defRPr sz="4000" b="0">
                <a:latin typeface="Arial"/>
                <a:ea typeface="Arial"/>
                <a:cs typeface="Arial"/>
                <a:sym typeface="Arial"/>
              </a:defRPr>
            </a:pPr>
            <a:endParaRPr>
              <a:solidFill>
                <a:srgbClr val="FF2600"/>
              </a:solidFill>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QUESTION FROM THE TRIBUNAL OF FERMO TO THE EUROPEAN COURT OF JUSTICE"/>
          <p:cNvSpPr txBox="1">
            <a:spLocks noGrp="1"/>
          </p:cNvSpPr>
          <p:nvPr>
            <p:ph type="subTitle" sz="quarter" idx="1"/>
          </p:nvPr>
        </p:nvSpPr>
        <p:spPr>
          <a:xfrm>
            <a:off x="1155700" y="368300"/>
            <a:ext cx="10464800" cy="1130300"/>
          </a:xfrm>
          <a:prstGeom prst="rect">
            <a:avLst/>
          </a:prstGeom>
        </p:spPr>
        <p:txBody>
          <a:bodyPr>
            <a:normAutofit lnSpcReduction="10000"/>
          </a:bodyPr>
          <a:lstStyle>
            <a:lvl1pPr defTabSz="537463">
              <a:defRPr sz="3404">
                <a:solidFill>
                  <a:srgbClr val="FF2600"/>
                </a:solidFill>
              </a:defRPr>
            </a:lvl1pPr>
          </a:lstStyle>
          <a:p>
            <a:r>
              <a:t>QUESTION FROM THE TRIBUNAL OF FERMO TO THE EUROPEAN COURT OF JUSTICE </a:t>
            </a:r>
          </a:p>
        </p:txBody>
      </p:sp>
      <p:sp>
        <p:nvSpPr>
          <p:cNvPr id="147" name="This request for a preliminary ruling concerns the interpretation of Article 54 of the Convention implementing the Schengen Agreement."/>
          <p:cNvSpPr txBox="1"/>
          <p:nvPr/>
        </p:nvSpPr>
        <p:spPr>
          <a:xfrm>
            <a:off x="515127" y="1390650"/>
            <a:ext cx="11110946" cy="4178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3800" b="0">
                <a:latin typeface="Times"/>
                <a:ea typeface="Times"/>
                <a:cs typeface="Times"/>
                <a:sym typeface="Times"/>
              </a:defRPr>
            </a:pPr>
            <a:endParaRPr/>
          </a:p>
          <a:p>
            <a:pPr defTabSz="457200">
              <a:defRPr sz="3800" b="0">
                <a:latin typeface="Times"/>
                <a:ea typeface="Times"/>
                <a:cs typeface="Times"/>
                <a:sym typeface="Times"/>
              </a:defRPr>
            </a:pPr>
            <a:r>
              <a:t>This </a:t>
            </a:r>
            <a:r>
              <a:rPr>
                <a:solidFill>
                  <a:srgbClr val="FF2600"/>
                </a:solidFill>
              </a:rPr>
              <a:t>request for a preliminary ruling</a:t>
            </a:r>
            <a:r>
              <a:t> concerns the interpretation of </a:t>
            </a:r>
            <a:r>
              <a:rPr>
                <a:solidFill>
                  <a:srgbClr val="FF2600"/>
                </a:solidFill>
              </a:rPr>
              <a:t>Article 54</a:t>
            </a:r>
            <a:r>
              <a:t> of the Convention implementing the Schengen Agreement.</a:t>
            </a:r>
          </a:p>
          <a:p>
            <a:pPr algn="l" defTabSz="457200">
              <a:defRPr sz="2600" b="0">
                <a:latin typeface="Times"/>
                <a:ea typeface="Times"/>
                <a:cs typeface="Times"/>
                <a:sym typeface="Times"/>
              </a:defRPr>
            </a:pPr>
            <a:endParaRPr/>
          </a:p>
          <a:p>
            <a:pPr defTabSz="457200">
              <a:defRPr sz="3800" b="0">
                <a:latin typeface="Times"/>
                <a:ea typeface="Times"/>
                <a:cs typeface="Times"/>
                <a:sym typeface="Times"/>
              </a:defRPr>
            </a:pPr>
            <a:endParaRPr/>
          </a:p>
          <a:p>
            <a:pPr defTabSz="457200">
              <a:defRPr sz="1200" b="0">
                <a:latin typeface="Times"/>
                <a:ea typeface="Times"/>
                <a:cs typeface="Times"/>
                <a:sym typeface="Times"/>
              </a:defRPr>
            </a:pPr>
            <a:endParaRPr/>
          </a:p>
        </p:txBody>
      </p:sp>
      <p:pic>
        <p:nvPicPr>
          <p:cNvPr id="148" name="Arrows-Right-icon.png" descr="Arrows-Right-icon.png"/>
          <p:cNvPicPr>
            <a:picLocks noChangeAspect="1"/>
          </p:cNvPicPr>
          <p:nvPr/>
        </p:nvPicPr>
        <p:blipFill>
          <a:blip r:embed="rId2">
            <a:extLst/>
          </a:blip>
          <a:stretch>
            <a:fillRect/>
          </a:stretch>
        </p:blipFill>
        <p:spPr>
          <a:xfrm rot="5394311">
            <a:off x="4662678" y="3678486"/>
            <a:ext cx="1595201" cy="1595200"/>
          </a:xfrm>
          <a:prstGeom prst="rect">
            <a:avLst/>
          </a:prstGeom>
          <a:ln w="12700">
            <a:miter lim="400000"/>
          </a:ln>
        </p:spPr>
      </p:pic>
      <p:sp>
        <p:nvSpPr>
          <p:cNvPr id="149" name="‘Does a final judgment of “non-lieu” that terminates criminal proceedings after an extensive investigation but which permits the proceedings to be reopened in the light of new evidence, given by [a court of] a Member State of the European Union and a party to the Convention Implementing the Schengen Agreement (CISA), preclude the initiation or conduct of proceedings in respect of the same facts and the same person in another Contracting State?’…"/>
          <p:cNvSpPr txBox="1"/>
          <p:nvPr/>
        </p:nvSpPr>
        <p:spPr>
          <a:xfrm>
            <a:off x="378823" y="5143500"/>
            <a:ext cx="12247154" cy="45466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defTabSz="457200">
              <a:defRPr sz="2900" b="0">
                <a:latin typeface="Times"/>
                <a:ea typeface="Times"/>
                <a:cs typeface="Times"/>
                <a:sym typeface="Times"/>
              </a:defRPr>
            </a:pPr>
            <a:r>
              <a:t>‘Does a final judgment of “non-lieu” that terminates criminal proceedings after an extensive investigation but which permits the proceedings to be reopened in the light of new evidence, given by [a court of] a Member State of the European Union and a party to the Convention Implementing the Schengen Agreement (CISA), preclude the initiation or conduct of proceedings in respect of the same facts and the same person in another Contracting State?’</a:t>
            </a:r>
          </a:p>
          <a:p>
            <a:pPr algn="l" defTabSz="457200">
              <a:defRPr sz="2900" b="0">
                <a:latin typeface="Times"/>
                <a:ea typeface="Times"/>
                <a:cs typeface="Times"/>
                <a:sym typeface="Times"/>
              </a:defRPr>
            </a:pPr>
            <a:endParaRPr/>
          </a:p>
          <a:p>
            <a:pPr algn="l" defTabSz="457200">
              <a:defRPr sz="2900" b="0">
                <a:latin typeface="Times"/>
                <a:ea typeface="Times"/>
                <a:cs typeface="Times"/>
                <a:sym typeface="Times"/>
              </a:defRPr>
            </a:pPr>
            <a:r>
              <a:rPr>
                <a:solidFill>
                  <a:srgbClr val="FF2600"/>
                </a:solidFill>
              </a:rPr>
              <a:t>IS IT POSSIBLE TO OPEN AGAIN A PROCEEDING IF THERE HAS BEEN A FINAL JUDGMENT OF NON-LIEU?</a:t>
            </a:r>
            <a:r>
              <a:t> (in the case of new facts come into light?) </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Article 54 of the CISA must be interpreted as meaning that an order making a finding that there is no ground to refer the case to a trial court which precludes, in the Contracting State in which that order was made, new criminal proceedings in respect of the same acts against the person to whom that finding applies, unless new facts and/or evidence against that person become available, must be considered to be a final judgment, for the purposes of that article, thereby precluding new proceedings against the same person in respect of the same acts in another Contracting State.…"/>
          <p:cNvSpPr txBox="1"/>
          <p:nvPr/>
        </p:nvSpPr>
        <p:spPr>
          <a:xfrm>
            <a:off x="332019" y="1809839"/>
            <a:ext cx="11578762" cy="786112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defTabSz="457200">
              <a:defRPr sz="3100" b="0">
                <a:latin typeface="Arial"/>
                <a:ea typeface="Arial"/>
                <a:cs typeface="Arial"/>
                <a:sym typeface="Arial"/>
              </a:defRPr>
            </a:pPr>
            <a:endParaRPr/>
          </a:p>
          <a:p>
            <a:pPr algn="l" defTabSz="457200">
              <a:defRPr sz="3100" b="0">
                <a:latin typeface="Arial"/>
                <a:ea typeface="Arial"/>
                <a:cs typeface="Arial"/>
                <a:sym typeface="Arial"/>
              </a:defRPr>
            </a:pPr>
            <a:r>
              <a:rPr>
                <a:solidFill>
                  <a:srgbClr val="FF2600"/>
                </a:solidFill>
              </a:rPr>
              <a:t>Article 54</a:t>
            </a:r>
            <a:r>
              <a:t> of the CISA must be interpreted as meaning that an </a:t>
            </a:r>
            <a:r>
              <a:rPr>
                <a:solidFill>
                  <a:srgbClr val="FF2600"/>
                </a:solidFill>
              </a:rPr>
              <a:t>order making a finding that there is no ground</a:t>
            </a:r>
            <a:r>
              <a:t> to refer the case to a trial court which precludes, in the Contracting State in which that order was made, new criminal proceedings in respect of the </a:t>
            </a:r>
            <a:r>
              <a:rPr>
                <a:solidFill>
                  <a:srgbClr val="FF2600"/>
                </a:solidFill>
              </a:rPr>
              <a:t>same acts</a:t>
            </a:r>
            <a:r>
              <a:t> against the person to whom that finding applies, unless new facts and/or evidence against that person become available, </a:t>
            </a:r>
            <a:r>
              <a:rPr>
                <a:solidFill>
                  <a:srgbClr val="FF2600"/>
                </a:solidFill>
              </a:rPr>
              <a:t>must be considered to be a final judgment</a:t>
            </a:r>
            <a:r>
              <a:t>, for the purposes of that article, </a:t>
            </a:r>
            <a:r>
              <a:rPr>
                <a:solidFill>
                  <a:srgbClr val="FF2600"/>
                </a:solidFill>
              </a:rPr>
              <a:t>thereby precluding new proceedings against the same person in respect of the same acts in another Contracting State. </a:t>
            </a:r>
          </a:p>
          <a:p>
            <a:pPr algn="l" defTabSz="457200">
              <a:defRPr sz="3100" b="0">
                <a:latin typeface="Arial"/>
                <a:ea typeface="Arial"/>
                <a:cs typeface="Arial"/>
                <a:sym typeface="Arial"/>
              </a:defRPr>
            </a:pPr>
            <a:endParaRPr>
              <a:solidFill>
                <a:srgbClr val="FF2600"/>
              </a:solidFill>
            </a:endParaRPr>
          </a:p>
          <a:p>
            <a:pPr algn="l" defTabSz="457200">
              <a:defRPr sz="3100" b="0">
                <a:latin typeface="Arial"/>
                <a:ea typeface="Arial"/>
                <a:cs typeface="Arial"/>
                <a:sym typeface="Arial"/>
              </a:defRPr>
            </a:pPr>
            <a:r>
              <a:t>ARTICLE 54</a:t>
            </a:r>
          </a:p>
          <a:p>
            <a:pPr algn="l" defTabSz="457200">
              <a:defRPr sz="3100" b="0">
                <a:latin typeface="Arial"/>
                <a:ea typeface="Arial"/>
                <a:cs typeface="Arial"/>
                <a:sym typeface="Arial"/>
              </a:defRPr>
            </a:pPr>
            <a:r>
              <a:t>No one may be prosecuted in a Contracting State for the same acts as those in respect of which his trial has been ‘</a:t>
            </a:r>
            <a:r>
              <a:rPr>
                <a:solidFill>
                  <a:srgbClr val="FF2600"/>
                </a:solidFill>
              </a:rPr>
              <a:t>finally disposed of</a:t>
            </a:r>
            <a:r>
              <a:t>’ in another Contracting State.</a:t>
            </a:r>
          </a:p>
        </p:txBody>
      </p:sp>
      <p:sp>
        <p:nvSpPr>
          <p:cNvPr id="152" name="WHAT THE COURT SAID?"/>
          <p:cNvSpPr txBox="1"/>
          <p:nvPr/>
        </p:nvSpPr>
        <p:spPr>
          <a:xfrm>
            <a:off x="2314003" y="497238"/>
            <a:ext cx="7259194" cy="783524"/>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4500">
                <a:solidFill>
                  <a:srgbClr val="FF2600"/>
                </a:solidFill>
              </a:defRPr>
            </a:lvl1pPr>
          </a:lstStyle>
          <a:p>
            <a:r>
              <a:t>WHAT THE COURT SAID? </a:t>
            </a:r>
          </a:p>
        </p:txBody>
      </p:sp>
      <p:pic>
        <p:nvPicPr>
          <p:cNvPr id="153" name="images.jpeg" descr="images.jpeg"/>
          <p:cNvPicPr>
            <a:picLocks noChangeAspect="1"/>
          </p:cNvPicPr>
          <p:nvPr/>
        </p:nvPicPr>
        <p:blipFill>
          <a:blip r:embed="rId2">
            <a:extLst/>
          </a:blip>
          <a:stretch>
            <a:fillRect/>
          </a:stretch>
        </p:blipFill>
        <p:spPr>
          <a:xfrm>
            <a:off x="9744273" y="142081"/>
            <a:ext cx="3492501" cy="2324101"/>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HOW TO DETERMINATE THAT IS A “final judgment”"/>
          <p:cNvSpPr txBox="1">
            <a:spLocks noGrp="1"/>
          </p:cNvSpPr>
          <p:nvPr>
            <p:ph type="subTitle" sz="quarter" idx="1"/>
          </p:nvPr>
        </p:nvSpPr>
        <p:spPr>
          <a:xfrm>
            <a:off x="1110284" y="381000"/>
            <a:ext cx="10464801" cy="1130300"/>
          </a:xfrm>
          <a:prstGeom prst="rect">
            <a:avLst/>
          </a:prstGeom>
        </p:spPr>
        <p:txBody>
          <a:bodyPr>
            <a:normAutofit lnSpcReduction="10000"/>
          </a:bodyPr>
          <a:lstStyle>
            <a:lvl1pPr defTabSz="549148">
              <a:defRPr sz="3478">
                <a:solidFill>
                  <a:srgbClr val="FF2600"/>
                </a:solidFill>
              </a:defRPr>
            </a:lvl1pPr>
          </a:lstStyle>
          <a:p>
            <a:r>
              <a:rPr dirty="0"/>
              <a:t>HOW TO DETERMINATE THAT IS A “final judgment”</a:t>
            </a:r>
          </a:p>
        </p:txBody>
      </p:sp>
      <p:sp>
        <p:nvSpPr>
          <p:cNvPr id="156" name="To be consider as “final judgment” there need to be a decision on merits"/>
          <p:cNvSpPr txBox="1"/>
          <p:nvPr/>
        </p:nvSpPr>
        <p:spPr>
          <a:xfrm>
            <a:off x="345808" y="1813191"/>
            <a:ext cx="12313184" cy="10407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defTabSz="457200">
              <a:spcBef>
                <a:spcPts val="100"/>
              </a:spcBef>
              <a:defRPr sz="3000" b="0">
                <a:latin typeface="Helvetica"/>
                <a:ea typeface="Helvetica"/>
                <a:cs typeface="Helvetica"/>
                <a:sym typeface="Helvetica"/>
              </a:defRPr>
            </a:lvl1pPr>
          </a:lstStyle>
          <a:p>
            <a:r>
              <a:rPr dirty="0"/>
              <a:t>To be consider as “final judgment” there need to be a decision on merits</a:t>
            </a:r>
          </a:p>
        </p:txBody>
      </p:sp>
      <p:sp>
        <p:nvSpPr>
          <p:cNvPr id="157" name="IS THERE IN THIS CASE A DETERMINATION ON THE MERITS OF THE CASE?"/>
          <p:cNvSpPr txBox="1"/>
          <p:nvPr/>
        </p:nvSpPr>
        <p:spPr>
          <a:xfrm>
            <a:off x="260349" y="2667622"/>
            <a:ext cx="11391901" cy="46106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r>
              <a:rPr dirty="0"/>
              <a:t>IS THERE IN THIS CASE A DETERMINATION ON THE MERITS OF THE CASE? </a:t>
            </a:r>
          </a:p>
        </p:txBody>
      </p:sp>
      <p:sp>
        <p:nvSpPr>
          <p:cNvPr id="158" name="YES!…"/>
          <p:cNvSpPr txBox="1"/>
          <p:nvPr/>
        </p:nvSpPr>
        <p:spPr>
          <a:xfrm>
            <a:off x="345808" y="4540047"/>
            <a:ext cx="11913352" cy="241091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defRPr sz="3000"/>
            </a:pPr>
            <a:r>
              <a:rPr dirty="0"/>
              <a:t>YES! </a:t>
            </a:r>
          </a:p>
          <a:p>
            <a:pPr defTabSz="457200">
              <a:defRPr sz="3000" b="0">
                <a:latin typeface="Times"/>
                <a:ea typeface="Times"/>
                <a:cs typeface="Times"/>
                <a:sym typeface="Times"/>
              </a:defRPr>
            </a:pPr>
            <a:endParaRPr dirty="0"/>
          </a:p>
          <a:p>
            <a:pPr defTabSz="457200">
              <a:defRPr sz="3000" b="0">
                <a:latin typeface="Times"/>
                <a:ea typeface="Times"/>
                <a:cs typeface="Times"/>
                <a:sym typeface="Times"/>
              </a:defRPr>
            </a:pPr>
            <a:r>
              <a:rPr dirty="0"/>
              <a:t>Court has held that a decision of the judicial authorities of a Contracting State by which an accused person is definitively </a:t>
            </a:r>
            <a:r>
              <a:rPr dirty="0">
                <a:solidFill>
                  <a:srgbClr val="FF2600"/>
                </a:solidFill>
              </a:rPr>
              <a:t>acquitted because of the inadequacy of the evidence is a decision on merits</a:t>
            </a:r>
            <a:r>
              <a:rPr dirty="0"/>
              <a:t>  </a:t>
            </a:r>
          </a:p>
        </p:txBody>
      </p:sp>
      <p:sp>
        <p:nvSpPr>
          <p:cNvPr id="159" name="excludes any possibility that the case might be reopened on the basis of the same body of evidence.…"/>
          <p:cNvSpPr txBox="1"/>
          <p:nvPr/>
        </p:nvSpPr>
        <p:spPr>
          <a:xfrm>
            <a:off x="1611824" y="7637493"/>
            <a:ext cx="10919354" cy="188769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defTabSz="457200">
              <a:defRPr sz="2900" b="0">
                <a:latin typeface="Arial"/>
                <a:ea typeface="Arial"/>
                <a:cs typeface="Arial"/>
                <a:sym typeface="Arial"/>
              </a:defRPr>
            </a:pPr>
            <a:endParaRPr dirty="0"/>
          </a:p>
          <a:p>
            <a:pPr defTabSz="457200">
              <a:defRPr sz="2900" b="0">
                <a:latin typeface="Arial"/>
                <a:ea typeface="Arial"/>
                <a:cs typeface="Arial"/>
                <a:sym typeface="Arial"/>
              </a:defRPr>
            </a:pPr>
            <a:r>
              <a:rPr dirty="0">
                <a:solidFill>
                  <a:srgbClr val="FF2600"/>
                </a:solidFill>
              </a:rPr>
              <a:t>excludes</a:t>
            </a:r>
            <a:r>
              <a:rPr dirty="0"/>
              <a:t> any possibility that the case might be reopened on the basis of the same body of evidence.</a:t>
            </a:r>
          </a:p>
          <a:p>
            <a:pPr defTabSz="457200">
              <a:defRPr sz="2900">
                <a:solidFill>
                  <a:srgbClr val="FF2600"/>
                </a:solidFill>
                <a:latin typeface="Arial"/>
                <a:ea typeface="Arial"/>
                <a:cs typeface="Arial"/>
                <a:sym typeface="Arial"/>
              </a:defRPr>
            </a:pPr>
            <a:r>
              <a:rPr dirty="0"/>
              <a:t>protection granted by the </a:t>
            </a:r>
            <a:r>
              <a:rPr i="1" dirty="0"/>
              <a:t>ne bis in idem </a:t>
            </a:r>
            <a:r>
              <a:rPr dirty="0"/>
              <a:t>principle</a:t>
            </a:r>
          </a:p>
        </p:txBody>
      </p:sp>
      <p:pic>
        <p:nvPicPr>
          <p:cNvPr id="160" name="Arrows-Right-icon.png" descr="Arrows-Right-icon.png"/>
          <p:cNvPicPr>
            <a:picLocks noChangeAspect="1"/>
          </p:cNvPicPr>
          <p:nvPr/>
        </p:nvPicPr>
        <p:blipFill>
          <a:blip r:embed="rId2">
            <a:extLst/>
          </a:blip>
          <a:srcRect l="22" t="22" r="22" b="22"/>
          <a:stretch>
            <a:fillRect/>
          </a:stretch>
        </p:blipFill>
        <p:spPr>
          <a:xfrm rot="5409525">
            <a:off x="5254282" y="760880"/>
            <a:ext cx="1677531" cy="1677531"/>
          </a:xfrm>
          <a:prstGeom prst="rect">
            <a:avLst/>
          </a:prstGeom>
          <a:ln w="12700">
            <a:miter lim="400000"/>
          </a:ln>
        </p:spPr>
      </p:pic>
      <p:pic>
        <p:nvPicPr>
          <p:cNvPr id="161" name="Arrows-Right-icon.png" descr="Arrows-Right-icon.png"/>
          <p:cNvPicPr>
            <a:picLocks noChangeAspect="1"/>
          </p:cNvPicPr>
          <p:nvPr/>
        </p:nvPicPr>
        <p:blipFill>
          <a:blip r:embed="rId2">
            <a:extLst/>
          </a:blip>
          <a:srcRect/>
          <a:stretch>
            <a:fillRect/>
          </a:stretch>
        </p:blipFill>
        <p:spPr>
          <a:xfrm rot="5409525">
            <a:off x="5499277" y="3285759"/>
            <a:ext cx="1432873" cy="1432873"/>
          </a:xfrm>
          <a:prstGeom prst="rect">
            <a:avLst/>
          </a:prstGeom>
          <a:ln w="12700">
            <a:miter lim="400000"/>
          </a:ln>
        </p:spPr>
      </p:pic>
      <p:pic>
        <p:nvPicPr>
          <p:cNvPr id="162" name="Arrows-Right-icon.png" descr="Arrows-Right-icon.png"/>
          <p:cNvPicPr>
            <a:picLocks noChangeAspect="1"/>
          </p:cNvPicPr>
          <p:nvPr/>
        </p:nvPicPr>
        <p:blipFill>
          <a:blip r:embed="rId2">
            <a:extLst/>
          </a:blip>
          <a:srcRect l="22" t="22" r="22" b="22"/>
          <a:stretch>
            <a:fillRect/>
          </a:stretch>
        </p:blipFill>
        <p:spPr>
          <a:xfrm rot="5409525">
            <a:off x="5376949" y="6460678"/>
            <a:ext cx="1677531" cy="1677531"/>
          </a:xfrm>
          <a:prstGeom prst="rect">
            <a:avLst/>
          </a:prstGeom>
          <a:ln w="12700">
            <a:miter lim="400000"/>
          </a:ln>
        </p:spPr>
      </p:pic>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23</TotalTime>
  <Words>1254</Words>
  <Application>Microsoft Office PowerPoint</Application>
  <PresentationFormat>Custom</PresentationFormat>
  <Paragraphs>79</Paragraphs>
  <Slides>12</Slides>
  <Notes>0</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Helvetica</vt:lpstr>
      <vt:lpstr>Helvetica Light</vt:lpstr>
      <vt:lpstr>Helvetica Neue</vt:lpstr>
      <vt:lpstr>Helvetica Neue Light</vt:lpstr>
      <vt:lpstr>Helvetica Neue Medium</vt:lpstr>
      <vt:lpstr>Helvetica Neue Thin</vt:lpstr>
      <vt:lpstr>Times</vt:lpstr>
      <vt:lpstr>White</vt:lpstr>
      <vt:lpstr>PROCURA DELLA REPUBBLICA v. M. </vt:lpstr>
      <vt:lpstr>                                EUROPEAN CONVENTION OF HUMAN RIGHTS. ART 4   No one shall be liable to be tried or punished again in criminal proceedings under the jurisdiction of the same State for an offence for which he has already been finally acquitted or convicted in accordance with the law and penal procedure of that State. The provisions of the preceding paragraph shall not prevent the reopening of the case in accordance with the law and penal procedure of the State concerned, if there is evidence of new or newly discovered facts, or if there has been a fundamental defect in the previous proceedings, which could affect the outcome of the case. No derogation from this Article shall be made under Article 15 of the [ECHR].’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PROCURA DELLA REPUBBLICA v. M.</dc:title>
  <dc:creator>Admin</dc:creator>
  <cp:lastModifiedBy>Zoran Buric</cp:lastModifiedBy>
  <cp:revision>3</cp:revision>
  <dcterms:modified xsi:type="dcterms:W3CDTF">2019-05-09T07:40:00Z</dcterms:modified>
</cp:coreProperties>
</file>