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2" r:id="rId11"/>
    <p:sldId id="273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6BB-75C9-4B3A-BA8A-5131CB69948C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538A-646C-4401-866F-967EF55620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123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6BB-75C9-4B3A-BA8A-5131CB69948C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538A-646C-4401-866F-967EF55620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850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6BB-75C9-4B3A-BA8A-5131CB69948C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538A-646C-4401-866F-967EF55620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327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6BB-75C9-4B3A-BA8A-5131CB69948C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538A-646C-4401-866F-967EF55620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702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6BB-75C9-4B3A-BA8A-5131CB69948C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538A-646C-4401-866F-967EF55620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357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6BB-75C9-4B3A-BA8A-5131CB69948C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538A-646C-4401-866F-967EF55620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430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6BB-75C9-4B3A-BA8A-5131CB69948C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538A-646C-4401-866F-967EF55620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557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6BB-75C9-4B3A-BA8A-5131CB69948C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538A-646C-4401-866F-967EF55620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713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6BB-75C9-4B3A-BA8A-5131CB69948C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538A-646C-4401-866F-967EF55620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044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6BB-75C9-4B3A-BA8A-5131CB69948C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538A-646C-4401-866F-967EF55620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958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86BB-75C9-4B3A-BA8A-5131CB69948C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538A-646C-4401-866F-967EF55620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190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B86BB-75C9-4B3A-BA8A-5131CB69948C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C538A-646C-4401-866F-967EF55620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407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Socijalni rad iz perspektive korisnika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Primjeri individualizacije usluga</a:t>
            </a:r>
          </a:p>
          <a:p>
            <a:r>
              <a:rPr lang="hr-HR" dirty="0" smtClean="0"/>
              <a:t>2016.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8777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Osobe s teškoćama u učenju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Grupa roditelja odraslih osoba s teškoćama u učenju željela je provesti u praksu ideju o uvođenju telefonske podrške za roditelje ove populacije osoba. </a:t>
            </a:r>
            <a:endParaRPr lang="hr-HR" dirty="0" smtClean="0"/>
          </a:p>
          <a:p>
            <a:r>
              <a:rPr lang="hr-HR" dirty="0" smtClean="0"/>
              <a:t>Uprava </a:t>
            </a:r>
            <a:r>
              <a:rPr lang="hr-HR" dirty="0" smtClean="0"/>
              <a:t>lokalne zajednice podržala je razvoj mreže ove grupe roditelja te je ustanovljena linija za podršku koju su vodili volonteri koji su se izmjenjivali u smjenama. </a:t>
            </a:r>
            <a:endParaRPr lang="hr-HR" dirty="0" smtClean="0"/>
          </a:p>
          <a:p>
            <a:r>
              <a:rPr lang="hr-HR" dirty="0" smtClean="0"/>
              <a:t>Ti </a:t>
            </a:r>
            <a:r>
              <a:rPr lang="hr-HR" dirty="0" smtClean="0"/>
              <a:t>su volonteri naknadno razvili mrežu podrške za promoviranje vlastitog zdravlja i dobrobiti, proizašlu iz ove aktivnosti. </a:t>
            </a:r>
            <a:endParaRPr lang="hr-HR" dirty="0" smtClean="0"/>
          </a:p>
          <a:p>
            <a:r>
              <a:rPr lang="hr-HR" dirty="0" smtClean="0"/>
              <a:t>Lokalno </a:t>
            </a:r>
            <a:r>
              <a:rPr lang="hr-HR" dirty="0" smtClean="0"/>
              <a:t>vijeće podržalo je i financiralo ovaj projekt odgovarajući tako i na buduće potrebe za ovakvim uslugama.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7419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/>
              <a:t>Svi članovi društva imaju priliku biti dijelom zajednice i punopravno sudjelovati u njezinom životu i aktivnostima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/>
              <a:t>Univerzalne </a:t>
            </a:r>
            <a:r>
              <a:rPr lang="hr-HR" b="1" dirty="0" smtClean="0"/>
              <a:t>usluge</a:t>
            </a:r>
            <a:r>
              <a:rPr lang="hr-HR" dirty="0" smtClean="0"/>
              <a:t>: odnose </a:t>
            </a:r>
            <a:r>
              <a:rPr lang="hr-HR" dirty="0" smtClean="0"/>
              <a:t>se na usluge koje su važne svima kako bi u potpunosti mogli biti uključeni u život </a:t>
            </a:r>
            <a:r>
              <a:rPr lang="hr-HR" dirty="0" smtClean="0"/>
              <a:t>zajednice te koje trebaju biti dostupne svima (</a:t>
            </a:r>
            <a:r>
              <a:rPr lang="hr-HR" dirty="0" err="1" smtClean="0"/>
              <a:t>inkluzivni</a:t>
            </a:r>
            <a:r>
              <a:rPr lang="hr-HR" dirty="0" smtClean="0"/>
              <a:t> pristup)</a:t>
            </a:r>
          </a:p>
          <a:p>
            <a:r>
              <a:rPr lang="hr-HR" b="1" dirty="0"/>
              <a:t>Podrška usmjerena na </a:t>
            </a:r>
            <a:r>
              <a:rPr lang="hr-HR" b="1" dirty="0" smtClean="0"/>
              <a:t>korisnike</a:t>
            </a:r>
            <a:r>
              <a:rPr lang="hr-HR" dirty="0" smtClean="0"/>
              <a:t>: usluge </a:t>
            </a:r>
            <a:r>
              <a:rPr lang="hr-HR" dirty="0"/>
              <a:t>koje proizlaze iz potreba korisnika, umjesto obrnuto, kada se korisnici trebaju prilagođavati postojećim uslugama. </a:t>
            </a:r>
          </a:p>
          <a:p>
            <a:r>
              <a:rPr lang="hr-HR" dirty="0"/>
              <a:t>Također je riječ o tome da korisnici imaju mogućnost izbora načina i izvora podrške te kontrole toga kako će i kada usluga biti pružena.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716132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Prisjetite se nekih osoba iz vaše okoline (susjedstva, lokalne zajednice) za koje mislite da bi trebale neki od oblika individualiziranih usluga u zajednici.</a:t>
            </a:r>
          </a:p>
          <a:p>
            <a:r>
              <a:rPr lang="hr-HR" dirty="0" smtClean="0"/>
              <a:t>Kakve bi to usluge/usluga omogućile da ta osoba što samostalnije odlučuje o važnim stvarima u svojem životu i da bude što </a:t>
            </a:r>
            <a:r>
              <a:rPr lang="hr-HR" dirty="0" err="1" smtClean="0"/>
              <a:t>autonomnija</a:t>
            </a:r>
            <a:r>
              <a:rPr lang="hr-HR" dirty="0" smtClean="0"/>
              <a:t> u njihovom provođenju (u idealnom slučaju kako vi to zamišljate)? </a:t>
            </a:r>
          </a:p>
          <a:p>
            <a:r>
              <a:rPr lang="hr-HR" dirty="0" smtClean="0"/>
              <a:t>Na koje  biste prepreke naišli u vašoj zajednici prilikom organizacije i provođenja takve usluge, a što bi vam bilo od pomoći?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3099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Koje su vam asocijacije na termin „korisnik”?</a:t>
            </a:r>
          </a:p>
          <a:p>
            <a:r>
              <a:rPr lang="hr-HR" dirty="0" smtClean="0"/>
              <a:t>Razmislite o bilo kojem od sustava  tzv. države blagostanja (možete odabrati temu: zdravstvo, socijalna skrb, obrazovanje ili nešto drugo.</a:t>
            </a:r>
          </a:p>
          <a:p>
            <a:r>
              <a:rPr lang="hr-HR" dirty="0" smtClean="0"/>
              <a:t>Pokušajte identificirati prednosti i negativne strane „kontrole i nadležnosti države” u rješavanju pitanja koje ste odabrali (npr. primanje novčanih naknada od strane CZSS za korisnike koji žive u siromaštvu).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019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Sally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Sally</a:t>
            </a:r>
            <a:r>
              <a:rPr lang="hr-HR" dirty="0" smtClean="0"/>
              <a:t> je 24 godišnja žena koja ima psihičkih poteškoća. Ne može izlaziti iz stana radi napada panike.</a:t>
            </a:r>
            <a:r>
              <a:rPr lang="hr-HR" dirty="0"/>
              <a:t> </a:t>
            </a:r>
            <a:r>
              <a:rPr lang="hr-HR" dirty="0" smtClean="0"/>
              <a:t>Živi sama i nema obitelji ni prijatelja. Ovisi o dnevnim </a:t>
            </a:r>
            <a:r>
              <a:rPr lang="hr-HR" dirty="0" err="1" smtClean="0"/>
              <a:t>posjetama</a:t>
            </a:r>
            <a:r>
              <a:rPr lang="hr-HR" dirty="0" smtClean="0"/>
              <a:t> za </a:t>
            </a:r>
            <a:r>
              <a:rPr lang="hr-HR" dirty="0" smtClean="0"/>
              <a:t>pomoć i njegu u kući kako bi joj pomogli oko svakodnevnih potreba i kupovine i sl.. </a:t>
            </a:r>
            <a:r>
              <a:rPr lang="hr-HR" dirty="0" err="1" smtClean="0"/>
              <a:t>Sally</a:t>
            </a:r>
            <a:r>
              <a:rPr lang="hr-HR" dirty="0" smtClean="0"/>
              <a:t> je postala vrlo depresivna, željela je više vremena provoditi izvan kuće ali je ovisila o podršci izvana.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052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Jedna od djelatnica dovela je sa sobom svojeg psa i upoznala ga sa S., što je bio veliki uspjeh. S. se osjećala opuštenije u blizini psa i odlučila da želi imati vlastitog psa kako bi joj </a:t>
            </a:r>
            <a:r>
              <a:rPr lang="hr-HR" dirty="0" smtClean="0"/>
              <a:t>pomogao </a:t>
            </a:r>
            <a:r>
              <a:rPr lang="hr-HR" dirty="0" smtClean="0"/>
              <a:t>s anksioznošću. </a:t>
            </a:r>
            <a:endParaRPr lang="hr-HR" dirty="0" smtClean="0"/>
          </a:p>
          <a:p>
            <a:r>
              <a:rPr lang="hr-HR" dirty="0" smtClean="0"/>
              <a:t>Njezin </a:t>
            </a:r>
            <a:r>
              <a:rPr lang="hr-HR" dirty="0" smtClean="0"/>
              <a:t>soc. </a:t>
            </a:r>
            <a:r>
              <a:rPr lang="hr-HR" dirty="0" smtClean="0"/>
              <a:t>radnik </a:t>
            </a:r>
            <a:r>
              <a:rPr lang="hr-HR" dirty="0" smtClean="0"/>
              <a:t>pomogao joj je da </a:t>
            </a:r>
            <a:r>
              <a:rPr lang="hr-HR" dirty="0" smtClean="0"/>
              <a:t>uputi </a:t>
            </a:r>
            <a:r>
              <a:rPr lang="hr-HR" dirty="0" smtClean="0"/>
              <a:t>molbu i ispuni sve formulare kako bi joj bio odobren osobni budžet u svrhu nabavke psa i svih njegovih potreba (hrane, veterinara, treninga).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9650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Nakon 6. mjeseci S. je počela izlaziti svaki dan, tijekom svojih šetnji sa psom susreće druge vlasnike pasa u parku. Razina njezine anksioznosti je značajno pala. </a:t>
            </a:r>
            <a:endParaRPr lang="hr-HR" dirty="0" smtClean="0"/>
          </a:p>
          <a:p>
            <a:r>
              <a:rPr lang="hr-HR" dirty="0" smtClean="0"/>
              <a:t>Sada </a:t>
            </a:r>
            <a:r>
              <a:rPr lang="hr-HR" dirty="0" smtClean="0"/>
              <a:t>je djelatnici službe za podršku posjećuju samo jednom tjedno. Ona kaže da joj je </a:t>
            </a:r>
            <a:r>
              <a:rPr lang="hr-HR" dirty="0" err="1" smtClean="0"/>
              <a:t>Jesse</a:t>
            </a:r>
            <a:r>
              <a:rPr lang="hr-HR" dirty="0" smtClean="0"/>
              <a:t>, njezin pas pomogao da se vrati u život i bude manje ovisna o okolini.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805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Joan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err="1" smtClean="0"/>
              <a:t>Joan</a:t>
            </a:r>
            <a:r>
              <a:rPr lang="hr-HR" dirty="0" smtClean="0"/>
              <a:t> je 75-godišnja udovica koja živi u ruralnom području, ima vrlo malo </a:t>
            </a:r>
            <a:r>
              <a:rPr lang="hr-HR" dirty="0" smtClean="0"/>
              <a:t>kontakata </a:t>
            </a:r>
            <a:r>
              <a:rPr lang="hr-HR" dirty="0" smtClean="0"/>
              <a:t>s okolinom. Osjeća  se zdravom i u dobroj kondiciji, i do nedavno je bila u mogućnosti voziti auto u posjete prijateljima i druženja, no otkako ne može više voziti, postala </a:t>
            </a:r>
            <a:r>
              <a:rPr lang="hr-HR" dirty="0" smtClean="0"/>
              <a:t>je vrlo </a:t>
            </a:r>
            <a:r>
              <a:rPr lang="hr-HR" dirty="0" smtClean="0"/>
              <a:t>izolirana. </a:t>
            </a:r>
            <a:endParaRPr lang="hr-HR" dirty="0" smtClean="0"/>
          </a:p>
          <a:p>
            <a:r>
              <a:rPr lang="hr-HR" dirty="0" smtClean="0"/>
              <a:t>Javni </a:t>
            </a:r>
            <a:r>
              <a:rPr lang="hr-HR" dirty="0" smtClean="0"/>
              <a:t>prijevoz je vrlo ograničen, a i najbliža autobusna stanica joj je dosta daleko za hodanje.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8120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Lokalni poduzetnici započeli su volonterski projekt vožnje automobilima u okviru kojeg su korisnici mogli unaprijed rezervirati vožnju po razumnim cijenama po kilometru. </a:t>
            </a:r>
            <a:endParaRPr lang="hr-HR" dirty="0" smtClean="0"/>
          </a:p>
          <a:p>
            <a:r>
              <a:rPr lang="hr-HR" dirty="0" smtClean="0"/>
              <a:t>Projekt </a:t>
            </a:r>
            <a:r>
              <a:rPr lang="hr-HR" dirty="0" smtClean="0"/>
              <a:t>je dobio šire razmjere u zajednici jer je omogućio veću mobilnost po vrlo niskim cijenama. </a:t>
            </a:r>
            <a:r>
              <a:rPr lang="hr-HR" dirty="0" err="1" smtClean="0"/>
              <a:t>Joanin</a:t>
            </a:r>
            <a:r>
              <a:rPr lang="hr-HR" dirty="0" smtClean="0"/>
              <a:t> život se značajno poboljšao otkako je projekt zaživio.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9103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Yusuf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Yusuf</a:t>
            </a:r>
            <a:r>
              <a:rPr lang="hr-HR" dirty="0" smtClean="0"/>
              <a:t> je 19- godišnji mladić s psihičkim poteškoćama. Živi s majkom, ocem i dvije sestre. </a:t>
            </a:r>
            <a:endParaRPr lang="hr-HR" dirty="0" smtClean="0"/>
          </a:p>
          <a:p>
            <a:r>
              <a:rPr lang="hr-HR" dirty="0" smtClean="0"/>
              <a:t>Ponuđeno </a:t>
            </a:r>
            <a:r>
              <a:rPr lang="hr-HR" dirty="0" smtClean="0"/>
              <a:t>mu je da u lokalnom sportskom centru tjedno vježba s grupom osoba s invaliditetom koji su njegovih godina. </a:t>
            </a:r>
            <a:endParaRPr lang="hr-HR" dirty="0" smtClean="0"/>
          </a:p>
          <a:p>
            <a:r>
              <a:rPr lang="hr-HR" dirty="0" err="1" smtClean="0"/>
              <a:t>Yusuf</a:t>
            </a:r>
            <a:r>
              <a:rPr lang="hr-HR" dirty="0" smtClean="0"/>
              <a:t> </a:t>
            </a:r>
            <a:r>
              <a:rPr lang="hr-HR" dirty="0" smtClean="0"/>
              <a:t>je posjetio trening jednom i nije se više želio onamo </a:t>
            </a:r>
            <a:r>
              <a:rPr lang="hr-HR" dirty="0" smtClean="0"/>
              <a:t>vratiti. Iako </a:t>
            </a:r>
            <a:r>
              <a:rPr lang="hr-HR" dirty="0" smtClean="0"/>
              <a:t>uživa u sportu, </a:t>
            </a:r>
            <a:r>
              <a:rPr lang="hr-HR" dirty="0" smtClean="0"/>
              <a:t>na treningu mu </a:t>
            </a:r>
            <a:r>
              <a:rPr lang="hr-HR" dirty="0" smtClean="0"/>
              <a:t>je </a:t>
            </a:r>
            <a:r>
              <a:rPr lang="hr-HR" dirty="0" smtClean="0"/>
              <a:t>smetalo </a:t>
            </a:r>
            <a:r>
              <a:rPr lang="hr-HR" dirty="0" smtClean="0"/>
              <a:t>mnoštvo ljudi i buka.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631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Novčana davanja na koja je imao </a:t>
            </a:r>
            <a:r>
              <a:rPr lang="hr-HR" dirty="0" smtClean="0"/>
              <a:t>pravo </a:t>
            </a:r>
            <a:r>
              <a:rPr lang="hr-HR" dirty="0" err="1" smtClean="0"/>
              <a:t>Yusuf</a:t>
            </a:r>
            <a:r>
              <a:rPr lang="hr-HR" dirty="0" smtClean="0"/>
              <a:t> je odlučio ujediniti sa sredstvima još jednog mladića iz te grupe, s kojim se dobro slagao. </a:t>
            </a:r>
            <a:endParaRPr lang="hr-HR" dirty="0" smtClean="0"/>
          </a:p>
          <a:p>
            <a:r>
              <a:rPr lang="hr-HR" dirty="0" smtClean="0"/>
              <a:t>Ujedinivši </a:t>
            </a:r>
            <a:r>
              <a:rPr lang="hr-HR" dirty="0" smtClean="0"/>
              <a:t>novac imali su dovoljno sredstava da angažiraju osobnog  trenera koji im je pomagao u vježbanju i odabranim sportovima koje su prema dogovoru mogli birati. </a:t>
            </a:r>
            <a:endParaRPr lang="hr-HR" dirty="0" smtClean="0"/>
          </a:p>
          <a:p>
            <a:r>
              <a:rPr lang="hr-HR" dirty="0" smtClean="0"/>
              <a:t>Dvojica </a:t>
            </a:r>
            <a:r>
              <a:rPr lang="hr-HR" dirty="0" smtClean="0"/>
              <a:t>mladića postali su dobri prijatelji te provode više vremena zajedno baveći se sportom.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3477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821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Socijalni rad iz perspektive korisnika</vt:lpstr>
      <vt:lpstr>Zadatak:</vt:lpstr>
      <vt:lpstr>Sally</vt:lpstr>
      <vt:lpstr>PowerPoint Presentation</vt:lpstr>
      <vt:lpstr>PowerPoint Presentation</vt:lpstr>
      <vt:lpstr>Joan</vt:lpstr>
      <vt:lpstr>PowerPoint Presentation</vt:lpstr>
      <vt:lpstr>Yusuf</vt:lpstr>
      <vt:lpstr>PowerPoint Presentation</vt:lpstr>
      <vt:lpstr>Osobe s teškoćama u učenju</vt:lpstr>
      <vt:lpstr>Svi članovi društva imaju priliku biti dijelom zajednice i punopravno sudjelovati u njezinom životu i aktivnostima</vt:lpstr>
      <vt:lpstr>Pitanja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Urbanc</dc:creator>
  <cp:lastModifiedBy>Kristina Urbanc</cp:lastModifiedBy>
  <cp:revision>11</cp:revision>
  <dcterms:created xsi:type="dcterms:W3CDTF">2015-03-11T15:35:04Z</dcterms:created>
  <dcterms:modified xsi:type="dcterms:W3CDTF">2016-03-31T11:19:07Z</dcterms:modified>
</cp:coreProperties>
</file>