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72" r:id="rId6"/>
    <p:sldId id="273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4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78" d="100"/>
          <a:sy n="78" d="100"/>
        </p:scale>
        <p:origin x="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A6C5CC-0C85-4773-B859-4525889A7D5B}" type="datetimeFigureOut">
              <a:rPr lang="sr-Latn-CS"/>
              <a:pPr>
                <a:defRPr/>
              </a:pPr>
              <a:t>15.2.2020.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59EE504-E2E3-41DF-BD64-C38A0F5029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644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E54D96-0F8B-4303-9455-3581B33CE7F7}" type="slidenum">
              <a:rPr lang="hr-HR"/>
              <a:pPr/>
              <a:t>16</a:t>
            </a:fld>
            <a:endParaRPr lang="hr-H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65869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9B36C5-2018-4DC2-B586-109E0E7AC5D4}" type="slidenum">
              <a:rPr lang="hr-HR"/>
              <a:pPr/>
              <a:t>17</a:t>
            </a:fld>
            <a:endParaRPr lang="hr-H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93837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5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4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2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EE3B-18C9-4BB4-A16B-E350B79F15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A83DA-AA9D-4FF5-B69A-5E427B25D9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79D9-23D2-4FE4-B4C8-BAF59F1504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7A8BD-30C2-4E84-9223-CDCDF4192ACF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87601-CA68-478C-AAA7-DAE227C689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2AE41-7DB1-41FD-9D13-8546DB5AC5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24D0A-FDF1-4885-8EB8-A80C6458C0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2BE3-00C6-4A64-A3F5-31C817D87E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7983-78F0-4E77-809C-AEDD7C44B7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205F-1612-45A0-9467-AECBB77D48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029C-4DAD-4960-A71A-FA78638490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DD620-C819-43C5-9A1E-CB4BABDDFB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hr-H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5C3FBE-15D8-46F9-B74A-3FEE56E285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442913" y="764704"/>
            <a:ext cx="8243887" cy="5760640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 smtClean="0"/>
              <a:t>SOCIJALNI RAD S POJEDINCEM -</a:t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TERENSKA PRAKSA</a:t>
            </a:r>
            <a:br>
              <a:rPr lang="hr-HR" sz="36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800" dirty="0" smtClean="0"/>
              <a:t>Voditeljice: 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Prof.dr.sc. Kristina </a:t>
            </a:r>
            <a:r>
              <a:rPr lang="hr-HR" sz="2800" dirty="0" err="1" smtClean="0"/>
              <a:t>Urbanc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Doc.dr.sc. Marijana Kletečki Radović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000" dirty="0" smtClean="0"/>
              <a:t>20.1.2020.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sz="3200" dirty="0" smtClean="0"/>
          </a:p>
        </p:txBody>
      </p:sp>
      <p:pic>
        <p:nvPicPr>
          <p:cNvPr id="3" name="Picture 11" descr="ANd9GcQoBdhieOcdo2lVBmyQxIaCpnBglqODFn7Ri-qJ8rMDWlj_mo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64088" y="5467350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43887" cy="7191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smtClean="0"/>
              <a:t>REZULTATI EVALUACIJE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8964613" cy="5668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b="1" smtClean="0"/>
              <a:t>1.MOTIVI UKLJUČIVANJA KORISNIKA U PROGRAM TERENSKE PRAKSE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Invaliditet</a:t>
            </a:r>
            <a:r>
              <a:rPr lang="hr-HR" sz="2400" smtClean="0"/>
              <a:t> </a:t>
            </a:r>
            <a:r>
              <a:rPr lang="hr-HR" sz="1800" i="1" smtClean="0"/>
              <a:t>(“zbog svoje invalidnosti, djelomično sam slijepa i gluha” 		(1).... “osoba sam s invaliditetom”(7)...)</a:t>
            </a:r>
            <a:endParaRPr lang="hr-HR" sz="2400" i="1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Osamljenost</a:t>
            </a:r>
            <a:r>
              <a:rPr lang="hr-HR" sz="2400" smtClean="0"/>
              <a:t> </a:t>
            </a:r>
            <a:r>
              <a:rPr lang="hr-HR" sz="1800" i="1" smtClean="0"/>
              <a:t>(“osjećaj osamljenosti, bespomoćnosti” (44), “živim 		sama” (49)...)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Davanje i primanje pomoći</a:t>
            </a:r>
            <a:r>
              <a:rPr lang="hr-HR" sz="2000" b="1" smtClean="0"/>
              <a:t> </a:t>
            </a:r>
            <a:r>
              <a:rPr lang="hr-HR" sz="1800" i="1" smtClean="0"/>
              <a:t>(“ Želio sam pomoći u izobrazbi, a 		nadam se da sam ovim putem uspio barem ovo dvoje 			studenata donekle upoznati sa životom osoba s 			invaliditetom” (7)...”Želja za boljom izobrazbom osoba s 		kojima surađujem u životu” (19)...)</a:t>
            </a:r>
            <a:r>
              <a:rPr lang="en-GB" sz="2000" i="1" smtClean="0">
                <a:solidFill>
                  <a:srgbClr val="003399"/>
                </a:solidFill>
              </a:rPr>
              <a:t> </a:t>
            </a:r>
            <a:endParaRPr lang="hr-HR" sz="2000" i="1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Proširivanje socijalne mreže</a:t>
            </a:r>
            <a:r>
              <a:rPr lang="hr-HR" sz="2000" b="1" smtClean="0"/>
              <a:t> </a:t>
            </a:r>
            <a:r>
              <a:rPr lang="hr-HR" sz="1800" smtClean="0"/>
              <a:t>(“</a:t>
            </a:r>
            <a:r>
              <a:rPr lang="hr-HR" sz="1800" i="1" smtClean="0"/>
              <a:t>Zbog druženja i razgovora s 		različitim osobama”(9); “Potaknulo me je druženje sa 			studentima”(8); “Međusobno druženje i upoznavanje 			različitih osoba” (11); “Volim mlade ljude zato sam</a:t>
            </a:r>
            <a:r>
              <a:rPr lang="hr-HR" sz="2000" i="1" smtClean="0"/>
              <a:t> </a:t>
            </a:r>
            <a:r>
              <a:rPr lang="hr-HR" sz="1800" i="1" smtClean="0"/>
              <a:t>ih 			željela upoznati” (13);</a:t>
            </a:r>
            <a:r>
              <a:rPr lang="hr-HR" sz="2000" i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Prethodno iskustvo i preporuke</a:t>
            </a:r>
            <a:r>
              <a:rPr lang="hr-HR" sz="2400" smtClean="0"/>
              <a:t> </a:t>
            </a:r>
            <a:r>
              <a:rPr lang="hr-HR" sz="1800" i="1" smtClean="0"/>
              <a:t>(“Vidjela sam da je to lijepo” 		(16)...”Socijalni radnik je preporučio” (25)...</a:t>
            </a: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1196975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400" b="1" dirty="0" smtClean="0"/>
              <a:t>2. KAKO IZGLEDAJU SUSRETI KORISNIKA I</a:t>
            </a:r>
            <a:br>
              <a:rPr lang="hr-HR" sz="2400" b="1" dirty="0" smtClean="0"/>
            </a:br>
            <a:r>
              <a:rPr lang="hr-HR" sz="2400" b="1" dirty="0" smtClean="0"/>
              <a:t>    STUDENATA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000" b="1" dirty="0" smtClean="0"/>
              <a:t>GDJE</a:t>
            </a:r>
            <a:r>
              <a:rPr lang="hr-HR" sz="2000" dirty="0" smtClean="0"/>
              <a:t> su se najčešće odvijali susreti: </a:t>
            </a:r>
            <a:r>
              <a:rPr lang="hr-HR" sz="1800" b="1" u="sng" dirty="0" smtClean="0"/>
              <a:t>izvan kuće</a:t>
            </a:r>
            <a:r>
              <a:rPr lang="hr-HR" sz="1800" b="1" dirty="0" smtClean="0"/>
              <a:t> </a:t>
            </a:r>
            <a:r>
              <a:rPr lang="hr-HR" sz="1800" u="sng" dirty="0" smtClean="0"/>
              <a:t>ili </a:t>
            </a:r>
            <a:r>
              <a:rPr lang="hr-HR" sz="1800" b="1" u="sng" dirty="0" smtClean="0"/>
              <a:t>ustanove</a:t>
            </a:r>
            <a:r>
              <a:rPr lang="hr-HR" sz="1800" dirty="0" smtClean="0"/>
              <a:t>; </a:t>
            </a:r>
            <a:r>
              <a:rPr lang="hr-HR" sz="1800" b="1" u="sng" dirty="0" smtClean="0"/>
              <a:t>u korisnikovom domu ili ustanovi</a:t>
            </a:r>
            <a:r>
              <a:rPr lang="hr-HR" sz="1800" b="1" dirty="0" smtClean="0"/>
              <a:t> </a:t>
            </a:r>
            <a:r>
              <a:rPr lang="hr-HR" sz="1800" dirty="0" smtClean="0"/>
              <a:t>(u kojoj boravi korisnik)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1800" dirty="0" smtClean="0"/>
          </a:p>
          <a:p>
            <a:pPr eaLnBrk="1" hangingPunct="1">
              <a:lnSpc>
                <a:spcPct val="80000"/>
              </a:lnSpc>
            </a:pPr>
            <a:r>
              <a:rPr lang="hr-HR" sz="2000" b="1" dirty="0" smtClean="0"/>
              <a:t>ŠTO</a:t>
            </a:r>
            <a:r>
              <a:rPr lang="hr-HR" sz="2000" dirty="0" smtClean="0"/>
              <a:t> su najčešće </a:t>
            </a:r>
            <a:r>
              <a:rPr lang="hr-HR" sz="1800" dirty="0" smtClean="0"/>
              <a:t>radili: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u="sng" dirty="0" smtClean="0"/>
              <a:t>- izlazili</a:t>
            </a:r>
            <a:r>
              <a:rPr lang="hr-HR" sz="2000" b="1" dirty="0" smtClean="0"/>
              <a:t> </a:t>
            </a:r>
            <a:r>
              <a:rPr lang="hr-HR" sz="1800" i="1" dirty="0" smtClean="0"/>
              <a:t>(šetnja, kino, kazalište, ZOO, Velesajam, koncerti, trgovački centri, pizzerija, kafići);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u="sng" dirty="0" smtClean="0"/>
              <a:t>- razgovarali</a:t>
            </a:r>
            <a:r>
              <a:rPr lang="hr-HR" sz="2000" b="1" dirty="0" smtClean="0"/>
              <a:t> </a:t>
            </a:r>
            <a:r>
              <a:rPr lang="hr-HR" sz="1800" i="1" dirty="0" smtClean="0"/>
              <a:t>(o potrebama korisnika, o raznim temama);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u="sng" dirty="0" smtClean="0"/>
              <a:t>- igrali i zabavljali</a:t>
            </a:r>
            <a:r>
              <a:rPr lang="hr-HR" sz="2000" u="sng" dirty="0" smtClean="0"/>
              <a:t>,</a:t>
            </a:r>
            <a:r>
              <a:rPr lang="hr-HR" sz="2000" dirty="0" smtClean="0"/>
              <a:t> </a:t>
            </a:r>
            <a:r>
              <a:rPr lang="hr-HR" sz="1800" i="1" dirty="0" smtClean="0"/>
              <a:t>(društvene igre, film, glazba, crtanje,čitanje) 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u="sng" dirty="0" smtClean="0"/>
              <a:t>- pomagali u obavljanju raznih poslova</a:t>
            </a:r>
            <a:r>
              <a:rPr lang="hr-HR" sz="2000" b="1" dirty="0" smtClean="0"/>
              <a:t> </a:t>
            </a:r>
            <a:r>
              <a:rPr lang="hr-HR" sz="1800" i="1" dirty="0" smtClean="0"/>
              <a:t>(pomoć pri kupovini namirnica, pomoć u učenju, pomoć pri odlasku liječniku i dr.)</a:t>
            </a:r>
          </a:p>
          <a:p>
            <a:pPr eaLnBrk="1" hangingPunct="1">
              <a:lnSpc>
                <a:spcPct val="80000"/>
              </a:lnSpc>
            </a:pPr>
            <a:endParaRPr lang="hr-HR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hr-HR" sz="2000" b="1" dirty="0" smtClean="0"/>
              <a:t>KAKO</a:t>
            </a:r>
            <a:r>
              <a:rPr lang="hr-HR" sz="2000" dirty="0" smtClean="0"/>
              <a:t> – </a:t>
            </a:r>
            <a:r>
              <a:rPr lang="hr-HR" sz="1800" dirty="0" smtClean="0"/>
              <a:t>U atmosferi </a:t>
            </a:r>
            <a:r>
              <a:rPr lang="hr-HR" sz="1800" b="1" u="sng" dirty="0" smtClean="0"/>
              <a:t>osobne uključenosti</a:t>
            </a:r>
            <a:r>
              <a:rPr lang="hr-HR" sz="1800" b="1" dirty="0" smtClean="0"/>
              <a:t> </a:t>
            </a:r>
            <a:r>
              <a:rPr lang="hr-HR" sz="1800" dirty="0" smtClean="0"/>
              <a:t>– </a:t>
            </a:r>
            <a:r>
              <a:rPr lang="hr-HR" sz="1800" i="1" dirty="0" smtClean="0"/>
              <a:t>ugodna, dobra, prijateljska, obiteljska atmosfera.</a:t>
            </a:r>
          </a:p>
          <a:p>
            <a:pPr eaLnBrk="1" hangingPunct="1">
              <a:lnSpc>
                <a:spcPct val="80000"/>
              </a:lnSpc>
            </a:pPr>
            <a:endParaRPr lang="hr-HR" sz="18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459788" cy="935038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400" b="1" smtClean="0"/>
              <a:t>3. KAKO KORISNICI DOŽIVLJAVAJU</a:t>
            </a:r>
            <a:br>
              <a:rPr lang="hr-HR" sz="2400" b="1" smtClean="0"/>
            </a:br>
            <a:r>
              <a:rPr lang="hr-HR" sz="2400" b="1" smtClean="0"/>
              <a:t>    PROGRAM TERENSKE PRAKSE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72816"/>
            <a:ext cx="8136904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Društvo za razgovor, druženje i izlazak</a:t>
            </a:r>
            <a:r>
              <a:rPr lang="hr-HR" sz="2400" dirty="0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Sudjelovanje u izobrazbi studenata</a:t>
            </a:r>
            <a:r>
              <a:rPr lang="hr-HR" sz="2400" dirty="0" smtClean="0"/>
              <a:t>, </a:t>
            </a:r>
            <a:r>
              <a:rPr lang="hr-HR" sz="2000" dirty="0" smtClean="0"/>
              <a:t>budućih socijalnih radnika;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Osobine studenta/ce</a:t>
            </a:r>
            <a:r>
              <a:rPr lang="hr-HR" sz="2400" u="sng" dirty="0" smtClean="0"/>
              <a:t>:</a:t>
            </a:r>
            <a:r>
              <a:rPr lang="hr-HR" sz="2000" i="1" dirty="0" smtClean="0"/>
              <a:t>komunikativnost, zainteresiranost, susretljivost, upornost, simpatičnost, vedrina i zrelost.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Odnos strudenta/ce:</a:t>
            </a:r>
            <a:r>
              <a:rPr lang="hr-HR" sz="2000" b="1" dirty="0" smtClean="0"/>
              <a:t> </a:t>
            </a:r>
            <a:r>
              <a:rPr lang="hr-HR" sz="2000" i="1" dirty="0" smtClean="0"/>
              <a:t>pristupačan, prijateljski, topao, poučan, razumijevanje, pažnja i djelovanje  u skladu s potrebama korisnika.</a:t>
            </a:r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Odnos i atmosfera</a:t>
            </a:r>
            <a:r>
              <a:rPr lang="hr-HR" sz="2400" u="sng" dirty="0" smtClean="0"/>
              <a:t>:</a:t>
            </a:r>
            <a:r>
              <a:rPr lang="hr-HR" sz="2400" dirty="0" smtClean="0"/>
              <a:t> </a:t>
            </a:r>
            <a:r>
              <a:rPr lang="hr-HR" sz="2000" i="1" dirty="0" smtClean="0"/>
              <a:t>srdačna i prijateljska atmosfera,susretljivost, razumijevanje, usuglašavanje, građenje odnosa, znaci pažnje.</a:t>
            </a:r>
          </a:p>
          <a:p>
            <a:pPr eaLnBrk="1" hangingPunct="1">
              <a:lnSpc>
                <a:spcPct val="90000"/>
              </a:lnSpc>
              <a:buNone/>
            </a:pPr>
            <a:endParaRPr lang="hr-HR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hr-HR" sz="2000" b="1" u="sng" dirty="0" smtClean="0"/>
              <a:t>Poštivanje termina i dogovora o susretu</a:t>
            </a:r>
          </a:p>
          <a:p>
            <a:pPr eaLnBrk="1" hangingPunct="1">
              <a:lnSpc>
                <a:spcPct val="90000"/>
              </a:lnSpc>
            </a:pPr>
            <a:endParaRPr lang="hr-HR" sz="2000" b="1" u="sng" dirty="0" smtClean="0"/>
          </a:p>
        </p:txBody>
      </p:sp>
      <p:pic>
        <p:nvPicPr>
          <p:cNvPr id="4" name="Picture 11" descr="ANd9GcQoBdhieOcdo2lVBmyQxIaCpnBglqODFn7Ri-qJ8rMDWlj_mo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48350" y="404664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179388" y="333375"/>
            <a:ext cx="7921625" cy="863600"/>
          </a:xfrm>
          <a:prstGeom prst="wedgeRoundRectCallout">
            <a:avLst>
              <a:gd name="adj1" fmla="val -45833"/>
              <a:gd name="adj2" fmla="val 9724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000"/>
              <a:t>Drago mi je da sam mogao pomoći da upozna </a:t>
            </a:r>
          </a:p>
          <a:p>
            <a:pPr algn="ctr"/>
            <a:r>
              <a:rPr lang="hr-HR" sz="2000"/>
              <a:t>život osobe s invaliditetom… </a:t>
            </a:r>
          </a:p>
        </p:txBody>
      </p:sp>
      <p:sp>
        <p:nvSpPr>
          <p:cNvPr id="15363" name="AutoShape 7"/>
          <p:cNvSpPr>
            <a:spLocks noChangeArrowheads="1"/>
          </p:cNvSpPr>
          <p:nvPr/>
        </p:nvSpPr>
        <p:spPr bwMode="auto">
          <a:xfrm>
            <a:off x="2484438" y="2924175"/>
            <a:ext cx="6121400" cy="647700"/>
          </a:xfrm>
          <a:prstGeom prst="wedgeRoundRectCallout">
            <a:avLst>
              <a:gd name="adj1" fmla="val -41856"/>
              <a:gd name="adj2" fmla="val 8308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000"/>
              <a:t>...studentica me uvijek mogla oraspoložiti, nasmijati</a:t>
            </a:r>
            <a:r>
              <a:rPr lang="hr-HR" sz="1800"/>
              <a:t>...</a:t>
            </a:r>
          </a:p>
        </p:txBody>
      </p:sp>
      <p:sp>
        <p:nvSpPr>
          <p:cNvPr id="15364" name="AutoShape 9"/>
          <p:cNvSpPr>
            <a:spLocks noChangeArrowheads="1"/>
          </p:cNvSpPr>
          <p:nvPr/>
        </p:nvSpPr>
        <p:spPr bwMode="auto">
          <a:xfrm>
            <a:off x="684213" y="1700213"/>
            <a:ext cx="7272337" cy="719137"/>
          </a:xfrm>
          <a:prstGeom prst="wedgeRoundRectCallout">
            <a:avLst>
              <a:gd name="adj1" fmla="val -40634"/>
              <a:gd name="adj2" fmla="val 806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000"/>
              <a:t>Sviđa mi se zainteresiranost prema profesiji s kojom će se u budućnosti baviti...</a:t>
            </a:r>
          </a:p>
        </p:txBody>
      </p:sp>
      <p:sp>
        <p:nvSpPr>
          <p:cNvPr id="15365" name="AutoShape 10"/>
          <p:cNvSpPr>
            <a:spLocks noChangeArrowheads="1"/>
          </p:cNvSpPr>
          <p:nvPr/>
        </p:nvSpPr>
        <p:spPr bwMode="auto">
          <a:xfrm>
            <a:off x="827088" y="3933825"/>
            <a:ext cx="5688012" cy="863600"/>
          </a:xfrm>
          <a:prstGeom prst="wedgeRoundRectCallout">
            <a:avLst>
              <a:gd name="adj1" fmla="val -44222"/>
              <a:gd name="adj2" fmla="val 8511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000"/>
              <a:t>...što sam mogao razgovarati o svim mogućim temama</a:t>
            </a:r>
            <a:r>
              <a:rPr lang="hr-HR" sz="1800"/>
              <a:t>...</a:t>
            </a:r>
          </a:p>
        </p:txBody>
      </p:sp>
      <p:sp>
        <p:nvSpPr>
          <p:cNvPr id="15366" name="AutoShape 11"/>
          <p:cNvSpPr>
            <a:spLocks noChangeArrowheads="1"/>
          </p:cNvSpPr>
          <p:nvPr/>
        </p:nvSpPr>
        <p:spPr bwMode="auto">
          <a:xfrm>
            <a:off x="2124075" y="5229225"/>
            <a:ext cx="5976938" cy="1081088"/>
          </a:xfrm>
          <a:prstGeom prst="wedgeRoundRectCallout">
            <a:avLst>
              <a:gd name="adj1" fmla="val -45218"/>
              <a:gd name="adj2" fmla="val 820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000"/>
              <a:t>Dopalo mi se to što je odnos studenta jako poučan, prijateljski i topao u usporedbi sa životom koji nas okružuje.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3188"/>
            <a:ext cx="8642350" cy="1022350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2400" b="1" smtClean="0"/>
              <a:t>4. PREPORUKE ZA UNAPREĐENJE  </a:t>
            </a:r>
            <a:br>
              <a:rPr lang="hr-HR" sz="2400" b="1" smtClean="0"/>
            </a:br>
            <a:r>
              <a:rPr lang="hr-HR" sz="2400" b="1" smtClean="0"/>
              <a:t>    PROGRAMA TERENSKE PRAKSE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313"/>
            <a:ext cx="8229600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Sadržaj prakse</a:t>
            </a:r>
            <a:r>
              <a:rPr lang="hr-HR" sz="2400" smtClean="0"/>
              <a:t>: </a:t>
            </a:r>
            <a:r>
              <a:rPr lang="hr-HR" sz="2000" smtClean="0"/>
              <a:t>više izlazaka, organiziranje kraćih izleta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u="sng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Povećanje opsega prakse</a:t>
            </a:r>
            <a:r>
              <a:rPr lang="hr-HR" sz="2400" smtClean="0"/>
              <a:t>: </a:t>
            </a:r>
            <a:r>
              <a:rPr lang="hr-HR" sz="2000" smtClean="0"/>
              <a:t>veća satnica i veći broj studenata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u="sng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Izobrazba socijalnih radnika</a:t>
            </a:r>
            <a:r>
              <a:rPr lang="hr-HR" sz="2400" i="1" smtClean="0"/>
              <a:t>: </a:t>
            </a:r>
            <a:r>
              <a:rPr lang="hr-HR" sz="2000" i="1" smtClean="0"/>
              <a:t>svrha upoznavanja potreba osoba s invaliditetom</a:t>
            </a:r>
            <a:endParaRPr lang="hr-HR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i="1" smtClean="0"/>
              <a:t>		</a:t>
            </a:r>
            <a:r>
              <a:rPr lang="hr-HR" sz="1800" i="1" smtClean="0"/>
              <a:t>”Mislim da svaki socijalni radnik treba znati 			potrebe i način života osoba s invaliditetom jer 			su nama važni. Njihova prosudba je bitna(10)”.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18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/>
              <a:t>i</a:t>
            </a:r>
            <a:r>
              <a:rPr lang="hr-HR" sz="2000" i="1" smtClean="0"/>
              <a:t> </a:t>
            </a:r>
            <a:r>
              <a:rPr lang="hr-HR" sz="2000" smtClean="0"/>
              <a:t>unutarnja motivacija za obavljanje prakse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i="1" smtClean="0"/>
              <a:t>		</a:t>
            </a:r>
            <a:r>
              <a:rPr lang="hr-HR" sz="1800" i="1" smtClean="0"/>
              <a:t>“Preporučila bih da studenti koji dolaze na praksu to rade iz 	vlastite želje, a ne iz obaveze jer onda znam da mi osoba 	dolazi iz ljubavi prema svom budućem poslu (11)”.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i="1" smtClean="0"/>
          </a:p>
          <a:p>
            <a:pPr eaLnBrk="1" hangingPunct="1">
              <a:lnSpc>
                <a:spcPct val="80000"/>
              </a:lnSpc>
            </a:pPr>
            <a:r>
              <a:rPr lang="hr-HR" sz="2000" b="1" u="sng" smtClean="0"/>
              <a:t>Pohvale programu </a:t>
            </a:r>
            <a:r>
              <a:rPr lang="hr-HR" sz="2000" i="1" smtClean="0"/>
              <a:t>(od 56 sudionika evaluacije, 50 je izrazilo zadovoljstvo i pohvalilo program)</a:t>
            </a:r>
            <a:endParaRPr lang="hr-HR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spect="1" noChangeArrowheads="1"/>
          </p:cNvSpPr>
          <p:nvPr/>
        </p:nvSpPr>
        <p:spPr bwMode="auto">
          <a:xfrm>
            <a:off x="1979613" y="692150"/>
            <a:ext cx="6046787" cy="6035675"/>
          </a:xfrm>
          <a:prstGeom prst="ellips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grpSp>
        <p:nvGrpSpPr>
          <p:cNvPr id="17411" name="Group 3"/>
          <p:cNvGrpSpPr>
            <a:grpSpLocks noChangeAspect="1"/>
          </p:cNvGrpSpPr>
          <p:nvPr/>
        </p:nvGrpSpPr>
        <p:grpSpPr bwMode="auto">
          <a:xfrm>
            <a:off x="4140200" y="2420938"/>
            <a:ext cx="1873250" cy="1909762"/>
            <a:chOff x="4320" y="2450"/>
            <a:chExt cx="2250" cy="1850"/>
          </a:xfrm>
        </p:grpSpPr>
        <p:sp>
          <p:nvSpPr>
            <p:cNvPr id="34820" name="Text Box 4"/>
            <p:cNvSpPr txBox="1">
              <a:spLocks noChangeAspect="1" noChangeArrowheads="1"/>
            </p:cNvSpPr>
            <p:nvPr/>
          </p:nvSpPr>
          <p:spPr bwMode="auto">
            <a:xfrm>
              <a:off x="4320" y="2450"/>
              <a:ext cx="2250" cy="46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800" b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OSNAŽIVANJE</a:t>
              </a:r>
              <a:endPara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4821" name="Text Box 5"/>
            <p:cNvSpPr txBox="1">
              <a:spLocks noChangeAspect="1" noChangeArrowheads="1"/>
            </p:cNvSpPr>
            <p:nvPr/>
          </p:nvSpPr>
          <p:spPr bwMode="auto">
            <a:xfrm>
              <a:off x="4320" y="2913"/>
              <a:ext cx="2250" cy="46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800" b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KONTROLA</a:t>
              </a:r>
              <a:endPara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4822" name="Text Box 6"/>
            <p:cNvSpPr txBox="1">
              <a:spLocks noChangeAspect="1" noChangeArrowheads="1"/>
            </p:cNvSpPr>
            <p:nvPr/>
          </p:nvSpPr>
          <p:spPr bwMode="auto">
            <a:xfrm>
              <a:off x="4320" y="3376"/>
              <a:ext cx="2250" cy="46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800" b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RESURSI</a:t>
              </a:r>
              <a:endPara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4823" name="Text Box 7"/>
            <p:cNvSpPr txBox="1">
              <a:spLocks noChangeAspect="1" noChangeArrowheads="1"/>
            </p:cNvSpPr>
            <p:nvPr/>
          </p:nvSpPr>
          <p:spPr bwMode="auto">
            <a:xfrm>
              <a:off x="4320" y="3839"/>
              <a:ext cx="2250" cy="461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342900" indent="-342900" algn="ctr">
                <a:lnSpc>
                  <a:spcPct val="90000"/>
                </a:lnSpc>
                <a:spcBef>
                  <a:spcPts val="2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1800" b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MOĆ</a:t>
              </a:r>
              <a:endPara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4824" name="Text Box 8"/>
          <p:cNvSpPr txBox="1">
            <a:spLocks noChangeAspect="1" noChangeArrowheads="1"/>
          </p:cNvSpPr>
          <p:nvPr/>
        </p:nvSpPr>
        <p:spPr bwMode="auto">
          <a:xfrm>
            <a:off x="7308850" y="3173413"/>
            <a:ext cx="1655763" cy="47783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23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KORISNIK</a:t>
            </a:r>
          </a:p>
        </p:txBody>
      </p:sp>
      <p:sp>
        <p:nvSpPr>
          <p:cNvPr id="34825" name="Text Box 9"/>
          <p:cNvSpPr txBox="1">
            <a:spLocks noChangeAspect="1" noChangeArrowheads="1"/>
          </p:cNvSpPr>
          <p:nvPr/>
        </p:nvSpPr>
        <p:spPr bwMode="auto">
          <a:xfrm>
            <a:off x="1187450" y="3173413"/>
            <a:ext cx="1655763" cy="47783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23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STUDENT</a:t>
            </a:r>
          </a:p>
        </p:txBody>
      </p:sp>
      <p:grpSp>
        <p:nvGrpSpPr>
          <p:cNvPr id="17414" name="Group 10"/>
          <p:cNvGrpSpPr>
            <a:grpSpLocks/>
          </p:cNvGrpSpPr>
          <p:nvPr/>
        </p:nvGrpSpPr>
        <p:grpSpPr bwMode="auto">
          <a:xfrm>
            <a:off x="2916238" y="2708275"/>
            <a:ext cx="1143000" cy="1470025"/>
            <a:chOff x="4320" y="4301"/>
            <a:chExt cx="1500" cy="1985"/>
          </a:xfrm>
        </p:grpSpPr>
        <p:sp>
          <p:nvSpPr>
            <p:cNvPr id="17425" name="Line 11"/>
            <p:cNvSpPr>
              <a:spLocks noChangeAspect="1" noChangeShapeType="1"/>
            </p:cNvSpPr>
            <p:nvPr/>
          </p:nvSpPr>
          <p:spPr bwMode="auto">
            <a:xfrm flipH="1">
              <a:off x="4320" y="4301"/>
              <a:ext cx="1463" cy="64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6" name="Line 12"/>
            <p:cNvSpPr>
              <a:spLocks noChangeAspect="1" noChangeShapeType="1"/>
            </p:cNvSpPr>
            <p:nvPr/>
          </p:nvSpPr>
          <p:spPr bwMode="auto">
            <a:xfrm flipH="1">
              <a:off x="4320" y="4918"/>
              <a:ext cx="1463" cy="2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7" name="Line 13"/>
            <p:cNvSpPr>
              <a:spLocks noChangeAspect="1" noChangeShapeType="1"/>
            </p:cNvSpPr>
            <p:nvPr/>
          </p:nvSpPr>
          <p:spPr bwMode="auto">
            <a:xfrm flipH="1" flipV="1">
              <a:off x="4320" y="5381"/>
              <a:ext cx="1463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8" name="Line 14"/>
            <p:cNvSpPr>
              <a:spLocks noChangeAspect="1" noChangeShapeType="1"/>
            </p:cNvSpPr>
            <p:nvPr/>
          </p:nvSpPr>
          <p:spPr bwMode="auto">
            <a:xfrm flipH="1" flipV="1">
              <a:off x="4320" y="5624"/>
              <a:ext cx="1500" cy="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7415" name="AutoShape 15"/>
          <p:cNvSpPr>
            <a:spLocks noChangeAspect="1" noChangeArrowheads="1"/>
          </p:cNvSpPr>
          <p:nvPr/>
        </p:nvSpPr>
        <p:spPr bwMode="auto">
          <a:xfrm rot="-360000">
            <a:off x="1908175" y="3644900"/>
            <a:ext cx="158750" cy="319088"/>
          </a:xfrm>
          <a:prstGeom prst="triangle">
            <a:avLst>
              <a:gd name="adj" fmla="val 50000"/>
            </a:avLst>
          </a:prstGeom>
          <a:solidFill>
            <a:srgbClr val="3333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7416" name="AutoShape 16"/>
          <p:cNvSpPr>
            <a:spLocks noChangeAspect="1" noChangeArrowheads="1"/>
          </p:cNvSpPr>
          <p:nvPr/>
        </p:nvSpPr>
        <p:spPr bwMode="auto">
          <a:xfrm rot="10143333">
            <a:off x="7885113" y="2924175"/>
            <a:ext cx="157162" cy="317500"/>
          </a:xfrm>
          <a:prstGeom prst="triangle">
            <a:avLst>
              <a:gd name="adj" fmla="val 44444"/>
            </a:avLst>
          </a:prstGeom>
          <a:solidFill>
            <a:srgbClr val="333333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2843213" y="1196975"/>
            <a:ext cx="4470400" cy="80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TERENSKA PRAKSA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PRAKSA UKLJUČIVANJA</a:t>
            </a:r>
          </a:p>
        </p:txBody>
      </p:sp>
      <p:sp>
        <p:nvSpPr>
          <p:cNvPr id="34834" name="Text Box 18"/>
          <p:cNvSpPr txBox="1">
            <a:spLocks noChangeAspect="1" noChangeArrowheads="1"/>
          </p:cNvSpPr>
          <p:nvPr/>
        </p:nvSpPr>
        <p:spPr bwMode="auto">
          <a:xfrm>
            <a:off x="3738563" y="5176838"/>
            <a:ext cx="2547937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CURR</a:t>
            </a:r>
            <a:r>
              <a: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hr-HR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ULUM</a:t>
            </a:r>
          </a:p>
        </p:txBody>
      </p:sp>
      <p:grpSp>
        <p:nvGrpSpPr>
          <p:cNvPr id="17419" name="Group 19"/>
          <p:cNvGrpSpPr>
            <a:grpSpLocks/>
          </p:cNvGrpSpPr>
          <p:nvPr/>
        </p:nvGrpSpPr>
        <p:grpSpPr bwMode="auto">
          <a:xfrm flipH="1">
            <a:off x="6084888" y="2708275"/>
            <a:ext cx="1143000" cy="1471613"/>
            <a:chOff x="4320" y="4301"/>
            <a:chExt cx="1500" cy="1985"/>
          </a:xfrm>
        </p:grpSpPr>
        <p:sp>
          <p:nvSpPr>
            <p:cNvPr id="17421" name="Line 20"/>
            <p:cNvSpPr>
              <a:spLocks noChangeAspect="1" noChangeShapeType="1"/>
            </p:cNvSpPr>
            <p:nvPr/>
          </p:nvSpPr>
          <p:spPr bwMode="auto">
            <a:xfrm flipH="1">
              <a:off x="4320" y="4301"/>
              <a:ext cx="1463" cy="64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2" name="Line 21"/>
            <p:cNvSpPr>
              <a:spLocks noChangeAspect="1" noChangeShapeType="1"/>
            </p:cNvSpPr>
            <p:nvPr/>
          </p:nvSpPr>
          <p:spPr bwMode="auto">
            <a:xfrm flipH="1">
              <a:off x="4320" y="4918"/>
              <a:ext cx="1463" cy="2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3" name="Line 22"/>
            <p:cNvSpPr>
              <a:spLocks noChangeAspect="1" noChangeShapeType="1"/>
            </p:cNvSpPr>
            <p:nvPr/>
          </p:nvSpPr>
          <p:spPr bwMode="auto">
            <a:xfrm flipH="1" flipV="1">
              <a:off x="4320" y="5381"/>
              <a:ext cx="1463" cy="2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4" name="Line 23"/>
            <p:cNvSpPr>
              <a:spLocks noChangeAspect="1" noChangeShapeType="1"/>
            </p:cNvSpPr>
            <p:nvPr/>
          </p:nvSpPr>
          <p:spPr bwMode="auto">
            <a:xfrm flipH="1" flipV="1">
              <a:off x="4320" y="5624"/>
              <a:ext cx="1500" cy="6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107950" y="115888"/>
            <a:ext cx="88566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defRPr/>
            </a:pPr>
            <a:r>
              <a:rPr lang="hr-HR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OBRAZOVANJE STUDENATA SOCIJALNOG 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800"/>
              <a:t>Zašto je socijalnim radnicima važno iskustveno učenje kroz praksu?</a:t>
            </a:r>
            <a:endParaRPr lang="en-GB" sz="2800"/>
          </a:p>
        </p:txBody>
      </p:sp>
      <p:pic>
        <p:nvPicPr>
          <p:cNvPr id="18435" name="Picture 3" descr="Slika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76475" y="2012950"/>
            <a:ext cx="4591050" cy="38242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200"/>
              <a:t>Zato jer...</a:t>
            </a:r>
            <a:endParaRPr lang="en-GB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719263"/>
            <a:ext cx="8245475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“Danas je službeno moj zadnji dan prakse s 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 Brankom ... svaki trenutak proveden s njim 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 doživjela sam kao privilegiju i poseban dar.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 Toliko sam dobila od njega: sada sam sigurna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da želim biti socijalna radnica, a zbog njega </a:t>
            </a:r>
          </a:p>
          <a:p>
            <a:pPr>
              <a:buFont typeface="Wingdings" pitchFamily="2" charset="2"/>
              <a:buNone/>
            </a:pPr>
            <a:r>
              <a:rPr lang="hr-HR" sz="2400" b="1" i="1" dirty="0" smtClean="0">
                <a:solidFill>
                  <a:schemeClr val="tx2"/>
                </a:solidFill>
              </a:rPr>
              <a:t>znam da želim biti dobra socijalna radnica</a:t>
            </a:r>
            <a:r>
              <a:rPr lang="hr-HR" sz="2400" b="1" dirty="0" smtClean="0">
                <a:solidFill>
                  <a:schemeClr val="tx2"/>
                </a:solidFill>
              </a:rPr>
              <a:t>.” </a:t>
            </a:r>
          </a:p>
          <a:p>
            <a:pPr algn="r">
              <a:buFont typeface="Wingdings" pitchFamily="2" charset="2"/>
              <a:buNone/>
            </a:pPr>
            <a:endParaRPr lang="hr-HR" sz="1800" b="1" dirty="0" smtClean="0"/>
          </a:p>
          <a:p>
            <a:pPr algn="r">
              <a:buFont typeface="Wingdings" pitchFamily="2" charset="2"/>
              <a:buNone/>
            </a:pPr>
            <a:r>
              <a:rPr lang="hr-HR" sz="1800" b="1" dirty="0" smtClean="0"/>
              <a:t>(izvadak iz bilješki studentice s prakse) </a:t>
            </a:r>
            <a:endParaRPr lang="en-GB" sz="1800" b="1" dirty="0" smtClean="0"/>
          </a:p>
          <a:p>
            <a:endParaRPr lang="en-GB" sz="1800" b="1" dirty="0" smtClean="0"/>
          </a:p>
        </p:txBody>
      </p:sp>
      <p:pic>
        <p:nvPicPr>
          <p:cNvPr id="19460" name="Picture 5" descr="ANd9GcTHQvNC42YWVi_EX2ohYEcne-pQPOfqgtAV-qw1AKt7dCQ-AYH5c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375" y="4857750"/>
            <a:ext cx="2128838" cy="1785938"/>
          </a:xfrm>
          <a:noFill/>
        </p:spPr>
      </p:pic>
      <p:pic>
        <p:nvPicPr>
          <p:cNvPr id="19461" name="Picture 11" descr="ANd9GcQoBdhieOcdo2lVBmyQxIaCpnBglqODFn7Ri-qJ8rMDWlj_moF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80112" y="188640"/>
            <a:ext cx="3295650" cy="1390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Upis na liste za praksu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Četvrtak, 23.1.2020. u 14:00 sati u dvorani IV. </a:t>
            </a:r>
            <a:r>
              <a:rPr lang="hr-HR" smtClean="0"/>
              <a:t>godine</a:t>
            </a:r>
          </a:p>
          <a:p>
            <a:endParaRPr lang="hr-HR" dirty="0" smtClean="0"/>
          </a:p>
          <a:p>
            <a:r>
              <a:rPr lang="hr-HR" dirty="0" smtClean="0"/>
              <a:t>Upis prema rang </a:t>
            </a:r>
            <a:r>
              <a:rPr lang="hr-HR" dirty="0"/>
              <a:t>listi uspješnosti na studiju (izračunava se prema težinskoj sumi).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5322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susreti u udruzi/ustanovi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PONEDJELJAK, 24.veljače 2020. od 13.30 sati</a:t>
            </a:r>
          </a:p>
          <a:p>
            <a:endParaRPr lang="hr-HR" dirty="0"/>
          </a:p>
          <a:p>
            <a:r>
              <a:rPr lang="hr-HR" dirty="0" smtClean="0"/>
              <a:t>SRIJEDA, 26. veljače 2020. od </a:t>
            </a:r>
            <a:r>
              <a:rPr lang="hr-HR" smtClean="0"/>
              <a:t>15 sati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459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43887" cy="809625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b="1" dirty="0" smtClean="0"/>
              <a:t>CILJEVI TERENSKE PRAKSE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543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2400" dirty="0" smtClean="0"/>
              <a:t>Steći uvid i kritički promišljati o:</a:t>
            </a:r>
          </a:p>
          <a:p>
            <a:pPr eaLnBrk="1" hangingPunct="1">
              <a:buFontTx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Kvaliteti života korisnika;</a:t>
            </a:r>
          </a:p>
          <a:p>
            <a:pPr eaLnBrk="1" hangingPunct="1"/>
            <a:r>
              <a:rPr lang="hr-HR" sz="2400" dirty="0" smtClean="0"/>
              <a:t>Načinu na koji korisnici i njihove obitelji zadovoljavaju svakodnevne potrebe;</a:t>
            </a:r>
          </a:p>
          <a:p>
            <a:pPr eaLnBrk="1" hangingPunct="1"/>
            <a:r>
              <a:rPr lang="hr-HR" sz="2400" dirty="0" smtClean="0"/>
              <a:t>Specifičnostima i preprekama na koje nailaze u obavljanju svakodnevnih aktivnosti;</a:t>
            </a:r>
          </a:p>
          <a:p>
            <a:pPr eaLnBrk="1" hangingPunct="1"/>
            <a:r>
              <a:rPr lang="hr-HR" sz="2400" dirty="0" smtClean="0"/>
              <a:t>Mogućnostima i resursima pojedinaca, obitelji i okoline u uklanjanju tih prepreka i ostvarivanju svojih prava;</a:t>
            </a:r>
          </a:p>
          <a:p>
            <a:pPr eaLnBrk="1" hangingPunct="1"/>
            <a:r>
              <a:rPr lang="hr-HR" sz="2400" dirty="0" smtClean="0"/>
              <a:t>Ulozi i očekivanjima korisnika od socijalnog radnika;</a:t>
            </a:r>
          </a:p>
          <a:p>
            <a:pPr eaLnBrk="1" hangingPunct="1">
              <a:buNone/>
            </a:pPr>
            <a:r>
              <a:rPr lang="hr-HR" sz="2400" dirty="0" smtClean="0"/>
              <a:t>te</a:t>
            </a:r>
          </a:p>
          <a:p>
            <a:pPr eaLnBrk="1" hangingPunct="1"/>
            <a:r>
              <a:rPr lang="hr-HR" sz="2400" dirty="0" smtClean="0"/>
              <a:t>Reflektirati o stečenim iskustvima neposrednog rada s korisnikom u supervizijskom kontekstu.</a:t>
            </a:r>
          </a:p>
          <a:p>
            <a:pPr eaLnBrk="1" hangingPunct="1"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43888" cy="1095375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 smtClean="0"/>
              <a:t>Ciljevi vezani uz razvijanje općih vještina socijalnog rada: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784"/>
            <a:ext cx="8534400" cy="511256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Razvijanje komunikacijskih vještina (vještina slušanja, verbalna i neverbalna komunikacija, upotreba govornog i pisanog jezika i dr.)</a:t>
            </a:r>
          </a:p>
          <a:p>
            <a:pPr eaLnBrk="1" hangingPunct="1">
              <a:buFontTx/>
              <a:buNone/>
            </a:pPr>
            <a:endParaRPr lang="hr-HR" sz="2400" dirty="0" smtClean="0"/>
          </a:p>
          <a:p>
            <a:pPr eaLnBrk="1" hangingPunct="1"/>
            <a:r>
              <a:rPr lang="hr-HR" sz="2400" dirty="0" smtClean="0"/>
              <a:t>Razvijanje osnovnih vještina u radu s pojedincem - definiranje očekivanja i ciljeva, uspostavljanje kontakta s korisnikom, razvijanje odnosa, završavanje formalnog odnosa s korisnikom.</a:t>
            </a:r>
          </a:p>
          <a:p>
            <a:pPr eaLnBrk="1" hangingPunct="1"/>
            <a:endParaRPr lang="hr-HR" sz="2400" dirty="0" smtClean="0"/>
          </a:p>
          <a:p>
            <a:pPr eaLnBrk="1" hangingPunct="1"/>
            <a:r>
              <a:rPr lang="hr-HR" sz="2400" dirty="0" smtClean="0"/>
              <a:t>Djelovanje u skladu s načelima protudiskiriminacijske prakse socijalnog rada.</a:t>
            </a:r>
          </a:p>
          <a:p>
            <a:pPr eaLnBrk="1" hangingPunct="1"/>
            <a:endParaRPr lang="hr-HR" sz="2400" dirty="0" smtClean="0"/>
          </a:p>
          <a:p>
            <a:pPr eaLnBrk="1" hangingPunct="1"/>
            <a:endParaRPr lang="hr-HR" sz="2400" dirty="0" smtClean="0"/>
          </a:p>
          <a:p>
            <a:pPr eaLnBrk="1" hangingPunct="1"/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655763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3200" dirty="0" smtClean="0"/>
              <a:t>TERENSKA PRAKSA – odvija se u ukupnom trajanju od 60 sati tijekom IV. semestra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89138"/>
            <a:ext cx="8964487" cy="4175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sz="2400" dirty="0" smtClean="0"/>
          </a:p>
          <a:p>
            <a:pPr eaLnBrk="1" hangingPunct="1">
              <a:buFontTx/>
              <a:buNone/>
            </a:pPr>
            <a:r>
              <a:rPr lang="hr-HR" sz="2800" dirty="0" smtClean="0"/>
              <a:t>Obaveze: </a:t>
            </a:r>
          </a:p>
          <a:p>
            <a:pPr eaLnBrk="1" hangingPunct="1"/>
            <a:r>
              <a:rPr lang="hr-HR" sz="2800" dirty="0" smtClean="0"/>
              <a:t>Prisustvovanje orijentacijskom susretu – 8 sati</a:t>
            </a:r>
          </a:p>
          <a:p>
            <a:pPr eaLnBrk="1" hangingPunct="1"/>
            <a:r>
              <a:rPr lang="hr-HR" sz="2800" dirty="0" smtClean="0"/>
              <a:t>Neposredni rad s korisnicima – </a:t>
            </a:r>
            <a:r>
              <a:rPr lang="hr-HR" sz="2800" b="1" dirty="0" smtClean="0"/>
              <a:t>40 sati</a:t>
            </a:r>
          </a:p>
          <a:p>
            <a:pPr eaLnBrk="1" hangingPunct="1"/>
            <a:r>
              <a:rPr lang="hr-HR" sz="2800" dirty="0" smtClean="0"/>
              <a:t>Supervizijski susreti (na fakultetu) – 10 sati</a:t>
            </a:r>
          </a:p>
          <a:p>
            <a:pPr eaLnBrk="1" hangingPunct="1"/>
            <a:r>
              <a:rPr lang="hr-HR" sz="2800" dirty="0" smtClean="0"/>
              <a:t>Vođenje bilješki i pismenih zadataka</a:t>
            </a:r>
          </a:p>
          <a:p>
            <a:pPr eaLnBrk="1" hangingPunct="1"/>
            <a:r>
              <a:rPr lang="hr-HR" sz="2800" dirty="0" smtClean="0"/>
              <a:t>Obaveze vezane uz rad udruge</a:t>
            </a:r>
          </a:p>
          <a:p>
            <a:pPr eaLnBrk="1" hangingPunct="1">
              <a:buFontTx/>
              <a:buNone/>
            </a:pPr>
            <a:endParaRPr lang="hr-HR" sz="2400" dirty="0" smtClean="0"/>
          </a:p>
        </p:txBody>
      </p:sp>
      <p:pic>
        <p:nvPicPr>
          <p:cNvPr id="4" name="Picture 11" descr="ANd9GcQoBdhieOcdo2lVBmyQxIaCpnBglqODFn7Ri-qJ8rMDWlj_mo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848350" y="5467350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243887" cy="792162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 smtClean="0"/>
              <a:t>UKLJUČENE OSOBE U PROGRAM TERENSKE PRAKSE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472488" cy="52149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r-HR" sz="2400" b="1" dirty="0" smtClean="0"/>
              <a:t>Korisnici</a:t>
            </a:r>
            <a:r>
              <a:rPr lang="hr-HR" sz="2400" dirty="0" smtClean="0"/>
              <a:t> </a:t>
            </a:r>
            <a:r>
              <a:rPr lang="hr-HR" sz="2000" dirty="0" smtClean="0"/>
              <a:t>(članovi udruga ili korisnici pojedinih ustanova socijalne skrbi);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2400" b="1" dirty="0" smtClean="0"/>
              <a:t>Terenski nastavnici </a:t>
            </a:r>
            <a:r>
              <a:rPr lang="hr-HR" sz="2000" dirty="0" smtClean="0"/>
              <a:t>– socijalni radnici ili druge stručne osobe u udrugama/ustanovama koje su zadužene za koordinaciju prakse u udruzi/ustanovi;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2400" b="1" dirty="0" smtClean="0"/>
              <a:t>Studenti 2. godine</a:t>
            </a:r>
            <a:r>
              <a:rPr lang="hr-HR" sz="2400" dirty="0" smtClean="0"/>
              <a:t>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2400" b="1" dirty="0" smtClean="0"/>
              <a:t>Voditelji terenske prakse na fakultetu </a:t>
            </a:r>
            <a:r>
              <a:rPr lang="hr-HR" sz="2000" dirty="0" smtClean="0"/>
              <a:t>(vezani uz kolegij Socijalni rad s pojedincem);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2400" b="1" dirty="0" smtClean="0"/>
              <a:t>Supervizori</a:t>
            </a:r>
            <a:r>
              <a:rPr lang="hr-HR" sz="2400" dirty="0" smtClean="0"/>
              <a:t> </a:t>
            </a:r>
            <a:r>
              <a:rPr lang="hr-HR" sz="2000" dirty="0" smtClean="0"/>
              <a:t>(Maca Cicak, Sunčana Kusturin, Jelena Matić Zbiljski, Tatjana Vlašić, Ljiljana Rogić </a:t>
            </a:r>
            <a:r>
              <a:rPr lang="hr-HR" sz="2000" dirty="0" err="1" smtClean="0"/>
              <a:t>Šneperger</a:t>
            </a:r>
            <a:r>
              <a:rPr lang="hr-HR" sz="2000" dirty="0" smtClean="0"/>
              <a:t>).</a:t>
            </a:r>
          </a:p>
          <a:p>
            <a:pPr marL="609600" indent="-609600" eaLnBrk="1" hangingPunct="1">
              <a:buFontTx/>
              <a:buNone/>
            </a:pPr>
            <a:r>
              <a:rPr lang="hr-HR" sz="2000" dirty="0" smtClean="0"/>
              <a:t> </a:t>
            </a:r>
          </a:p>
        </p:txBody>
      </p:sp>
      <p:pic>
        <p:nvPicPr>
          <p:cNvPr id="4" name="Picture 11" descr="ANd9GcQoBdhieOcdo2lVBmyQxIaCpnBglqODFn7Ri-qJ8rMDWlj_mo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80112" y="5229200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dirty="0" smtClean="0"/>
              <a:t>MJESTO IZVOĐENJA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4438"/>
            <a:ext cx="8893175" cy="53832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r-HR" sz="2000" dirty="0" smtClean="0"/>
              <a:t>Terenska praksa odvija se u sljedećim udrugama ili</a:t>
            </a:r>
          </a:p>
          <a:p>
            <a:pPr marL="609600" indent="-609600" eaLnBrk="1" hangingPunct="1">
              <a:buFontTx/>
              <a:buNone/>
            </a:pPr>
            <a:r>
              <a:rPr lang="hr-HR" sz="2000" dirty="0" smtClean="0"/>
              <a:t>ustanovama: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Specijalna bolnica za djecu s psihomotornim i neurorazvojnim smetnjama  - Goljak;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Udruga za podršku osobama s intelektualnim oštećenjima Grada Zagreba (Vjeverica);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err="1" smtClean="0"/>
              <a:t>Ludruga</a:t>
            </a:r>
            <a:r>
              <a:rPr lang="hr-HR" sz="1800" dirty="0" smtClean="0"/>
              <a:t> – 100% ljudi, udruga za promicanje prava osoba s poteškoćama mentalnog zdravlja – Zagreb;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Udruga slijepih Zagreb;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Udruga </a:t>
            </a:r>
            <a:r>
              <a:rPr lang="hr-HR" sz="1800" dirty="0" err="1" smtClean="0"/>
              <a:t>gluhoslijepih</a:t>
            </a:r>
            <a:r>
              <a:rPr lang="hr-HR" sz="1800" dirty="0" smtClean="0"/>
              <a:t> osoba -Dodir;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Društvo tjelesnih invalida;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Hrvatska udruga za školovanje pasa vodiča i mobilitet;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Hrvatske udruge paraplegičara i tetraplegičara - HUPT;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Zamisli- udruga za promicanje kvalitetnog obrazovanja mladih s invaliditetom;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sz="1800" dirty="0" smtClean="0"/>
              <a:t>Društvo distrofičara Zagreb.</a:t>
            </a:r>
          </a:p>
          <a:p>
            <a:pPr marL="609600" indent="-609600" eaLnBrk="1" hangingPunct="1">
              <a:buFontTx/>
              <a:buAutoNum type="arabicPeriod"/>
            </a:pPr>
            <a:endParaRPr lang="hr-HR" sz="2000" dirty="0" smtClean="0"/>
          </a:p>
          <a:p>
            <a:pPr marL="609600" indent="-609600" eaLnBrk="1" hangingPunct="1">
              <a:buFontTx/>
              <a:buNone/>
            </a:pPr>
            <a:r>
              <a:rPr lang="hr-HR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896920"/>
          </a:xfrm>
        </p:spPr>
        <p:txBody>
          <a:bodyPr/>
          <a:lstStyle/>
          <a:p>
            <a:r>
              <a:rPr lang="hr-HR" sz="3200" dirty="0" smtClean="0"/>
              <a:t>PRVI SUSRETI U UDRUGAMA/USTANOVAMA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358246" cy="5500726"/>
          </a:xfrm>
        </p:spPr>
        <p:txBody>
          <a:bodyPr/>
          <a:lstStyle/>
          <a:p>
            <a:r>
              <a:rPr lang="hr-HR" sz="2000" dirty="0" smtClean="0"/>
              <a:t>Dolazak na prvi susret u udrugu/ustanovu je </a:t>
            </a:r>
            <a:r>
              <a:rPr lang="hr-HR" sz="2000" b="1" dirty="0" smtClean="0"/>
              <a:t>obavezan</a:t>
            </a:r>
            <a:r>
              <a:rPr lang="hr-HR" sz="2000" dirty="0" smtClean="0"/>
              <a:t> – to je susret na kojem će terenski nastavnik studente upoznati s udrugom i korisnicima (koordinacija terenske prakse).</a:t>
            </a:r>
          </a:p>
          <a:p>
            <a:endParaRPr lang="hr-HR" sz="2000" dirty="0" smtClean="0"/>
          </a:p>
          <a:p>
            <a:r>
              <a:rPr lang="hr-HR" sz="2000" dirty="0" smtClean="0"/>
              <a:t>Prvi susreti održat će se u </a:t>
            </a:r>
            <a:r>
              <a:rPr lang="hr-HR" sz="2000" b="1" dirty="0" smtClean="0"/>
              <a:t>ponedjeljak, 24.2.2020. godine od 13 sati </a:t>
            </a:r>
            <a:r>
              <a:rPr lang="hr-HR" sz="2000" dirty="0" smtClean="0"/>
              <a:t>na dalje ili u </a:t>
            </a:r>
            <a:r>
              <a:rPr lang="hr-HR" sz="2000" b="1" dirty="0" smtClean="0"/>
              <a:t>srijedu, 26.2.2020. godine od 15 sati </a:t>
            </a:r>
            <a:r>
              <a:rPr lang="hr-HR" sz="2000" dirty="0" smtClean="0"/>
              <a:t>na dalje, prema rasporedu za svaku udrugu/ustanovu.</a:t>
            </a:r>
          </a:p>
          <a:p>
            <a:endParaRPr lang="hr-HR" sz="2000" dirty="0" smtClean="0"/>
          </a:p>
          <a:p>
            <a:r>
              <a:rPr lang="hr-HR" sz="2000" dirty="0" smtClean="0"/>
              <a:t>Obavijest o prvom susretu nalazit će se na webu (Terenska praksa – Socijalni rad s pojedincem) te ćete dobiti poziv putem e-maila (poslat će ga terenski nastavnik).</a:t>
            </a:r>
          </a:p>
          <a:p>
            <a:endParaRPr lang="hr-HR" sz="2000" dirty="0" smtClean="0"/>
          </a:p>
          <a:p>
            <a:r>
              <a:rPr lang="hr-HR" sz="2400" b="1" dirty="0" smtClean="0"/>
              <a:t>Obaveza je svakog studenta svoj dolazak potvrditi (ili ispričati) terenskom nastavniku.</a:t>
            </a:r>
            <a:endParaRPr lang="hr-H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43887" cy="7191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 smtClean="0"/>
              <a:t>KORISNIČKA EVALUACIJA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13787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b="1" smtClean="0"/>
              <a:t>Cilj evaluacije: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Uključiti korisnike u vrednovanje programa terenske prakse;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Dobiti uvid u to kako korisnici doživljavaju program terenske prakse.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b="1" smtClean="0"/>
              <a:t>Posebni ciljevi steći uvid u: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Motivaciju korisnika za uključivanje u program terenske prakse;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Kako izgledaju zajednički susreti korisnika i studenata;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/>
              <a:t>Kako korisnici vide mogućnosti za unapređenje programa terenske prakse.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43888" cy="142875"/>
          </a:xfrm>
        </p:spPr>
        <p:txBody>
          <a:bodyPr/>
          <a:lstStyle/>
          <a:p>
            <a:pPr eaLnBrk="1" hangingPunct="1">
              <a:defRPr/>
            </a:pPr>
            <a:endParaRPr lang="sr-Latn-CS" sz="400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549275"/>
            <a:ext cx="4316412" cy="5364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SUDIONICI </a:t>
            </a:r>
          </a:p>
          <a:p>
            <a:pPr eaLnBrk="1" hangingPunct="1">
              <a:buFontTx/>
              <a:buNone/>
            </a:pPr>
            <a:endParaRPr lang="hr-HR" sz="2400" smtClean="0"/>
          </a:p>
          <a:p>
            <a:pPr eaLnBrk="1" hangingPunct="1"/>
            <a:r>
              <a:rPr lang="hr-HR" sz="2400" smtClean="0"/>
              <a:t>56 korisnika</a:t>
            </a:r>
          </a:p>
          <a:p>
            <a:pPr eaLnBrk="1" hangingPunct="1"/>
            <a:r>
              <a:rPr lang="hr-HR" sz="2400" smtClean="0"/>
              <a:t>dob: od 8 do 85 godina</a:t>
            </a:r>
          </a:p>
          <a:p>
            <a:pPr eaLnBrk="1" hangingPunct="1"/>
            <a:r>
              <a:rPr lang="hr-HR" sz="2400" smtClean="0"/>
              <a:t>30 ženskih i 25 muških</a:t>
            </a:r>
          </a:p>
          <a:p>
            <a:pPr eaLnBrk="1" hangingPunct="1">
              <a:buFontTx/>
              <a:buNone/>
            </a:pPr>
            <a:r>
              <a:rPr lang="hr-HR" sz="2400" smtClean="0"/>
              <a:t>    sudionika </a:t>
            </a:r>
          </a:p>
          <a:p>
            <a:pPr eaLnBrk="1" hangingPunct="1"/>
            <a:r>
              <a:rPr lang="hr-HR" sz="2400" smtClean="0"/>
              <a:t>djeca i odrasli članovi udruga i ustanova osoba s invaliditetom ukljčenih u program terenske  prakse </a:t>
            </a:r>
          </a:p>
          <a:p>
            <a:pPr eaLnBrk="1" hangingPunct="1">
              <a:buFontTx/>
              <a:buNone/>
            </a:pPr>
            <a:endParaRPr lang="hr-HR" sz="240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76250"/>
            <a:ext cx="4038600" cy="5580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mtClean="0"/>
              <a:t>METODOLOGIJA</a:t>
            </a:r>
          </a:p>
          <a:p>
            <a:pPr eaLnBrk="1" hangingPunct="1">
              <a:buFontTx/>
              <a:buNone/>
            </a:pPr>
            <a:endParaRPr lang="hr-HR" smtClean="0"/>
          </a:p>
          <a:p>
            <a:pPr eaLnBrk="1" hangingPunct="1"/>
            <a:r>
              <a:rPr lang="hr-HR" sz="2400" smtClean="0"/>
              <a:t>Evaluacijski upitnik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smtClean="0"/>
              <a:t>Kvalitativna analiza odgovora</a:t>
            </a:r>
          </a:p>
        </p:txBody>
      </p:sp>
      <p:pic>
        <p:nvPicPr>
          <p:cNvPr id="5" name="Picture 11" descr="ANd9GcQoBdhieOcdo2lVBmyQxIaCpnBglqODFn7Ri-qJ8rMDWlj_moF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03848" y="5157192"/>
            <a:ext cx="329565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1041</Words>
  <Application>Microsoft Office PowerPoint</Application>
  <PresentationFormat>On-screen Show (4:3)</PresentationFormat>
  <Paragraphs>155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Balloons</vt:lpstr>
      <vt:lpstr>SOCIJALNI RAD S POJEDINCEM -  TERENSKA PRAKSA   Voditeljice:   Prof.dr.sc. Kristina Urbanc Doc.dr.sc. Marijana Kletečki Radović  20.1.2020. </vt:lpstr>
      <vt:lpstr>CILJEVI TERENSKE PRAKSE</vt:lpstr>
      <vt:lpstr>Ciljevi vezani uz razvijanje općih vještina socijalnog rada:</vt:lpstr>
      <vt:lpstr>  TERENSKA PRAKSA – odvija se u ukupnom trajanju od 60 sati tijekom IV. semestra</vt:lpstr>
      <vt:lpstr>UKLJUČENE OSOBE U PROGRAM TERENSKE PRAKSE</vt:lpstr>
      <vt:lpstr>MJESTO IZVOĐENJA </vt:lpstr>
      <vt:lpstr>PRVI SUSRETI U UDRUGAMA/USTANOVAMA</vt:lpstr>
      <vt:lpstr>KORISNIČKA EVALUACIJA</vt:lpstr>
      <vt:lpstr>PowerPoint Presentation</vt:lpstr>
      <vt:lpstr>REZULTATI EVALUACIJE</vt:lpstr>
      <vt:lpstr>2. KAKO IZGLEDAJU SUSRETI KORISNIKA I     STUDENATA</vt:lpstr>
      <vt:lpstr>3. KAKO KORISNICI DOŽIVLJAVAJU     PROGRAM TERENSKE PRAKSE</vt:lpstr>
      <vt:lpstr>PowerPoint Presentation</vt:lpstr>
      <vt:lpstr>4. PREPORUKE ZA UNAPREĐENJE       PROGRAMA TERENSKE PRAKSE</vt:lpstr>
      <vt:lpstr>PowerPoint Presentation</vt:lpstr>
      <vt:lpstr>Zašto je socijalnim radnicima važno iskustveno učenje kroz praksu?</vt:lpstr>
      <vt:lpstr>Zato jer...</vt:lpstr>
      <vt:lpstr>Upis na liste za praksu</vt:lpstr>
      <vt:lpstr>Prvi susreti u udruzi/ustanovi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S POJEDINCEM -  TERENSKA PRAKSA   Voditeljice:  Prof.dr.sc. Kristina Urbanc Marijana Kletečki Radović</dc:title>
  <dc:creator>mare</dc:creator>
  <cp:lastModifiedBy>Admin</cp:lastModifiedBy>
  <cp:revision>49</cp:revision>
  <dcterms:created xsi:type="dcterms:W3CDTF">2009-01-29T12:37:36Z</dcterms:created>
  <dcterms:modified xsi:type="dcterms:W3CDTF">2020-02-15T22:31:32Z</dcterms:modified>
</cp:coreProperties>
</file>