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84" r:id="rId4"/>
    <p:sldId id="258" r:id="rId5"/>
    <p:sldId id="269" r:id="rId6"/>
    <p:sldId id="282" r:id="rId7"/>
    <p:sldId id="280" r:id="rId8"/>
    <p:sldId id="281" r:id="rId9"/>
    <p:sldId id="270" r:id="rId10"/>
    <p:sldId id="271" r:id="rId11"/>
    <p:sldId id="283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59" r:id="rId21"/>
    <p:sldId id="260" r:id="rId22"/>
    <p:sldId id="261" r:id="rId23"/>
    <p:sldId id="262" r:id="rId24"/>
    <p:sldId id="263" r:id="rId25"/>
    <p:sldId id="264" r:id="rId26"/>
    <p:sldId id="266" r:id="rId27"/>
    <p:sldId id="267" r:id="rId28"/>
    <p:sldId id="268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42159-4C52-4EC3-92DC-76C4997D55E6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B0C6EEF-5494-4598-850B-BD7EB8DBD13F}">
      <dgm:prSet/>
      <dgm:spPr/>
      <dgm:t>
        <a:bodyPr/>
        <a:lstStyle/>
        <a:p>
          <a:r>
            <a:rPr lang="hr-HR" dirty="0"/>
            <a:t>„Pravo odabrati vlastitu vjeroispovijest ili ju uopće ne odabrati, bez ikakvog utjecaja državnih vlasti.”</a:t>
          </a:r>
          <a:endParaRPr lang="en-US" dirty="0"/>
        </a:p>
      </dgm:t>
    </dgm:pt>
    <dgm:pt modelId="{4E230FCA-8E05-429E-9159-BF6B58657EC9}" type="parTrans" cxnId="{C235F2B6-A96D-4B40-9734-1FB576719BA1}">
      <dgm:prSet/>
      <dgm:spPr/>
      <dgm:t>
        <a:bodyPr/>
        <a:lstStyle/>
        <a:p>
          <a:endParaRPr lang="en-US"/>
        </a:p>
      </dgm:t>
    </dgm:pt>
    <dgm:pt modelId="{ED9D3954-AEF5-4121-8DEA-BCCDB5972E50}" type="sibTrans" cxnId="{C235F2B6-A96D-4B40-9734-1FB576719BA1}">
      <dgm:prSet/>
      <dgm:spPr/>
      <dgm:t>
        <a:bodyPr/>
        <a:lstStyle/>
        <a:p>
          <a:endParaRPr lang="en-US"/>
        </a:p>
      </dgm:t>
    </dgm:pt>
    <dgm:pt modelId="{F3D8C8DD-E16E-49C3-8874-F4855A243B06}">
      <dgm:prSet/>
      <dgm:spPr/>
      <dgm:t>
        <a:bodyPr/>
        <a:lstStyle/>
        <a:p>
          <a:r>
            <a:rPr lang="hr-HR"/>
            <a:t>Povelja UN-a u više svojih odredaba zabrajuje diskriminaciju baziranu na vjeroispovijesti pojedinca.</a:t>
          </a:r>
          <a:endParaRPr lang="en-US"/>
        </a:p>
      </dgm:t>
    </dgm:pt>
    <dgm:pt modelId="{0AD88058-CBB5-4269-8118-A2A430A275E2}" type="parTrans" cxnId="{048C5870-C43A-48F2-B442-1A71F9DB5416}">
      <dgm:prSet/>
      <dgm:spPr/>
      <dgm:t>
        <a:bodyPr/>
        <a:lstStyle/>
        <a:p>
          <a:endParaRPr lang="en-US"/>
        </a:p>
      </dgm:t>
    </dgm:pt>
    <dgm:pt modelId="{BE6ADB6E-0198-4778-87D8-05F1A7DCAE09}" type="sibTrans" cxnId="{048C5870-C43A-48F2-B442-1A71F9DB5416}">
      <dgm:prSet/>
      <dgm:spPr/>
      <dgm:t>
        <a:bodyPr/>
        <a:lstStyle/>
        <a:p>
          <a:endParaRPr lang="en-US"/>
        </a:p>
      </dgm:t>
    </dgm:pt>
    <dgm:pt modelId="{81C1ED67-6663-4AEC-9BEC-1A07B5ECAD22}">
      <dgm:prSet/>
      <dgm:spPr/>
      <dgm:t>
        <a:bodyPr/>
        <a:lstStyle/>
        <a:p>
          <a:r>
            <a:rPr lang="hr-HR" dirty="0"/>
            <a:t>Međunarodni dokumenti, posebno Međunarodni pakt o građanskim i političkim pravima i Europska konvencija za zaštitu ljudskih prava i temeljnih sloboda jamče slobodu vjeroispovijesti.</a:t>
          </a:r>
          <a:endParaRPr lang="en-US" dirty="0"/>
        </a:p>
      </dgm:t>
    </dgm:pt>
    <dgm:pt modelId="{A06F5CC6-3293-49AC-A594-BDD2FAA6E714}" type="parTrans" cxnId="{E91546E0-83C8-4870-80F5-30BA7FD07A1A}">
      <dgm:prSet/>
      <dgm:spPr/>
      <dgm:t>
        <a:bodyPr/>
        <a:lstStyle/>
        <a:p>
          <a:endParaRPr lang="en-US"/>
        </a:p>
      </dgm:t>
    </dgm:pt>
    <dgm:pt modelId="{CF8628C2-D42A-4F6C-A488-0095788006F3}" type="sibTrans" cxnId="{E91546E0-83C8-4870-80F5-30BA7FD07A1A}">
      <dgm:prSet/>
      <dgm:spPr/>
      <dgm:t>
        <a:bodyPr/>
        <a:lstStyle/>
        <a:p>
          <a:endParaRPr lang="en-US"/>
        </a:p>
      </dgm:t>
    </dgm:pt>
    <dgm:pt modelId="{F4450D65-0C00-4D91-B477-C4CA6975641E}" type="pres">
      <dgm:prSet presAssocID="{B3B42159-4C52-4EC3-92DC-76C4997D55E6}" presName="Name0" presStyleCnt="0">
        <dgm:presLayoutVars>
          <dgm:dir/>
          <dgm:resizeHandles val="exact"/>
        </dgm:presLayoutVars>
      </dgm:prSet>
      <dgm:spPr/>
    </dgm:pt>
    <dgm:pt modelId="{5070DE9E-4394-4517-8A8C-2E80215AC0E8}" type="pres">
      <dgm:prSet presAssocID="{8B0C6EEF-5494-4598-850B-BD7EB8DBD13F}" presName="node" presStyleLbl="node1" presStyleIdx="0" presStyleCnt="3" custScaleY="131852">
        <dgm:presLayoutVars>
          <dgm:bulletEnabled val="1"/>
        </dgm:presLayoutVars>
      </dgm:prSet>
      <dgm:spPr/>
    </dgm:pt>
    <dgm:pt modelId="{02697841-5402-4F79-ADBB-70BB7B981A7E}" type="pres">
      <dgm:prSet presAssocID="{ED9D3954-AEF5-4121-8DEA-BCCDB5972E50}" presName="sibTrans" presStyleLbl="sibTrans1D1" presStyleIdx="0" presStyleCnt="2"/>
      <dgm:spPr/>
    </dgm:pt>
    <dgm:pt modelId="{491C5A82-660D-4B8F-8CAA-58A71AFD9DF3}" type="pres">
      <dgm:prSet presAssocID="{ED9D3954-AEF5-4121-8DEA-BCCDB5972E50}" presName="connectorText" presStyleLbl="sibTrans1D1" presStyleIdx="0" presStyleCnt="2"/>
      <dgm:spPr/>
    </dgm:pt>
    <dgm:pt modelId="{B87F29BB-7341-4488-8832-E35832C486E2}" type="pres">
      <dgm:prSet presAssocID="{F3D8C8DD-E16E-49C3-8874-F4855A243B06}" presName="node" presStyleLbl="node1" presStyleIdx="1" presStyleCnt="3" custScaleY="125580">
        <dgm:presLayoutVars>
          <dgm:bulletEnabled val="1"/>
        </dgm:presLayoutVars>
      </dgm:prSet>
      <dgm:spPr/>
    </dgm:pt>
    <dgm:pt modelId="{937B1CB6-58B9-43B1-A676-43F9E5BB231B}" type="pres">
      <dgm:prSet presAssocID="{BE6ADB6E-0198-4778-87D8-05F1A7DCAE09}" presName="sibTrans" presStyleLbl="sibTrans1D1" presStyleIdx="1" presStyleCnt="2"/>
      <dgm:spPr/>
    </dgm:pt>
    <dgm:pt modelId="{041F55B4-DD5F-4C0B-83B2-9B76DDF928B1}" type="pres">
      <dgm:prSet presAssocID="{BE6ADB6E-0198-4778-87D8-05F1A7DCAE09}" presName="connectorText" presStyleLbl="sibTrans1D1" presStyleIdx="1" presStyleCnt="2"/>
      <dgm:spPr/>
    </dgm:pt>
    <dgm:pt modelId="{3874B6EF-3ABE-444E-AB17-11787B530049}" type="pres">
      <dgm:prSet presAssocID="{81C1ED67-6663-4AEC-9BEC-1A07B5ECAD22}" presName="node" presStyleLbl="node1" presStyleIdx="2" presStyleCnt="3" custScaleY="137324">
        <dgm:presLayoutVars>
          <dgm:bulletEnabled val="1"/>
        </dgm:presLayoutVars>
      </dgm:prSet>
      <dgm:spPr/>
    </dgm:pt>
  </dgm:ptLst>
  <dgm:cxnLst>
    <dgm:cxn modelId="{1B89391D-0013-4492-9992-2B07930B7C21}" type="presOf" srcId="{BE6ADB6E-0198-4778-87D8-05F1A7DCAE09}" destId="{041F55B4-DD5F-4C0B-83B2-9B76DDF928B1}" srcOrd="1" destOrd="0" presId="urn:microsoft.com/office/officeart/2016/7/layout/RepeatingBendingProcessNew"/>
    <dgm:cxn modelId="{048C5870-C43A-48F2-B442-1A71F9DB5416}" srcId="{B3B42159-4C52-4EC3-92DC-76C4997D55E6}" destId="{F3D8C8DD-E16E-49C3-8874-F4855A243B06}" srcOrd="1" destOrd="0" parTransId="{0AD88058-CBB5-4269-8118-A2A430A275E2}" sibTransId="{BE6ADB6E-0198-4778-87D8-05F1A7DCAE09}"/>
    <dgm:cxn modelId="{1A6DB881-235D-43A9-A75E-428378C3B789}" type="presOf" srcId="{F3D8C8DD-E16E-49C3-8874-F4855A243B06}" destId="{B87F29BB-7341-4488-8832-E35832C486E2}" srcOrd="0" destOrd="0" presId="urn:microsoft.com/office/officeart/2016/7/layout/RepeatingBendingProcessNew"/>
    <dgm:cxn modelId="{1361028A-22AE-49A3-B790-0BDF55654812}" type="presOf" srcId="{8B0C6EEF-5494-4598-850B-BD7EB8DBD13F}" destId="{5070DE9E-4394-4517-8A8C-2E80215AC0E8}" srcOrd="0" destOrd="0" presId="urn:microsoft.com/office/officeart/2016/7/layout/RepeatingBendingProcessNew"/>
    <dgm:cxn modelId="{5C2B7994-4A6B-45A0-ADD6-CB392C30BE96}" type="presOf" srcId="{ED9D3954-AEF5-4121-8DEA-BCCDB5972E50}" destId="{491C5A82-660D-4B8F-8CAA-58A71AFD9DF3}" srcOrd="1" destOrd="0" presId="urn:microsoft.com/office/officeart/2016/7/layout/RepeatingBendingProcessNew"/>
    <dgm:cxn modelId="{8DC47C9C-C1A0-4CD9-A77E-EB647D3BC455}" type="presOf" srcId="{ED9D3954-AEF5-4121-8DEA-BCCDB5972E50}" destId="{02697841-5402-4F79-ADBB-70BB7B981A7E}" srcOrd="0" destOrd="0" presId="urn:microsoft.com/office/officeart/2016/7/layout/RepeatingBendingProcessNew"/>
    <dgm:cxn modelId="{A4FA22B1-4C58-4809-BD09-E8CCB3DC479D}" type="presOf" srcId="{81C1ED67-6663-4AEC-9BEC-1A07B5ECAD22}" destId="{3874B6EF-3ABE-444E-AB17-11787B530049}" srcOrd="0" destOrd="0" presId="urn:microsoft.com/office/officeart/2016/7/layout/RepeatingBendingProcessNew"/>
    <dgm:cxn modelId="{C235F2B6-A96D-4B40-9734-1FB576719BA1}" srcId="{B3B42159-4C52-4EC3-92DC-76C4997D55E6}" destId="{8B0C6EEF-5494-4598-850B-BD7EB8DBD13F}" srcOrd="0" destOrd="0" parTransId="{4E230FCA-8E05-429E-9159-BF6B58657EC9}" sibTransId="{ED9D3954-AEF5-4121-8DEA-BCCDB5972E50}"/>
    <dgm:cxn modelId="{8D055DD9-8B3C-4381-9BAD-4FE76BEFB052}" type="presOf" srcId="{BE6ADB6E-0198-4778-87D8-05F1A7DCAE09}" destId="{937B1CB6-58B9-43B1-A676-43F9E5BB231B}" srcOrd="0" destOrd="0" presId="urn:microsoft.com/office/officeart/2016/7/layout/RepeatingBendingProcessNew"/>
    <dgm:cxn modelId="{E91546E0-83C8-4870-80F5-30BA7FD07A1A}" srcId="{B3B42159-4C52-4EC3-92DC-76C4997D55E6}" destId="{81C1ED67-6663-4AEC-9BEC-1A07B5ECAD22}" srcOrd="2" destOrd="0" parTransId="{A06F5CC6-3293-49AC-A594-BDD2FAA6E714}" sibTransId="{CF8628C2-D42A-4F6C-A488-0095788006F3}"/>
    <dgm:cxn modelId="{D9D171EF-2D81-46D2-96B5-FDDF2DC03E55}" type="presOf" srcId="{B3B42159-4C52-4EC3-92DC-76C4997D55E6}" destId="{F4450D65-0C00-4D91-B477-C4CA6975641E}" srcOrd="0" destOrd="0" presId="urn:microsoft.com/office/officeart/2016/7/layout/RepeatingBendingProcessNew"/>
    <dgm:cxn modelId="{D2BBD270-D2E3-451F-AEA3-73E9E5D254F9}" type="presParOf" srcId="{F4450D65-0C00-4D91-B477-C4CA6975641E}" destId="{5070DE9E-4394-4517-8A8C-2E80215AC0E8}" srcOrd="0" destOrd="0" presId="urn:microsoft.com/office/officeart/2016/7/layout/RepeatingBendingProcessNew"/>
    <dgm:cxn modelId="{0461415D-3C5E-402A-B8D2-BF38BBE3D146}" type="presParOf" srcId="{F4450D65-0C00-4D91-B477-C4CA6975641E}" destId="{02697841-5402-4F79-ADBB-70BB7B981A7E}" srcOrd="1" destOrd="0" presId="urn:microsoft.com/office/officeart/2016/7/layout/RepeatingBendingProcessNew"/>
    <dgm:cxn modelId="{5D209B8C-F953-43F0-B0B4-785FFB923D71}" type="presParOf" srcId="{02697841-5402-4F79-ADBB-70BB7B981A7E}" destId="{491C5A82-660D-4B8F-8CAA-58A71AFD9DF3}" srcOrd="0" destOrd="0" presId="urn:microsoft.com/office/officeart/2016/7/layout/RepeatingBendingProcessNew"/>
    <dgm:cxn modelId="{57F21FFC-4497-4C84-BCBD-5A39760244FA}" type="presParOf" srcId="{F4450D65-0C00-4D91-B477-C4CA6975641E}" destId="{B87F29BB-7341-4488-8832-E35832C486E2}" srcOrd="2" destOrd="0" presId="urn:microsoft.com/office/officeart/2016/7/layout/RepeatingBendingProcessNew"/>
    <dgm:cxn modelId="{EA2E21AB-566F-4DDA-8735-A528A8F4A94F}" type="presParOf" srcId="{F4450D65-0C00-4D91-B477-C4CA6975641E}" destId="{937B1CB6-58B9-43B1-A676-43F9E5BB231B}" srcOrd="3" destOrd="0" presId="urn:microsoft.com/office/officeart/2016/7/layout/RepeatingBendingProcessNew"/>
    <dgm:cxn modelId="{616F0E51-BC46-4740-B330-B8EAB30D03C1}" type="presParOf" srcId="{937B1CB6-58B9-43B1-A676-43F9E5BB231B}" destId="{041F55B4-DD5F-4C0B-83B2-9B76DDF928B1}" srcOrd="0" destOrd="0" presId="urn:microsoft.com/office/officeart/2016/7/layout/RepeatingBendingProcessNew"/>
    <dgm:cxn modelId="{E625C3FB-792D-4BBC-A34E-45C6F63ACE80}" type="presParOf" srcId="{F4450D65-0C00-4D91-B477-C4CA6975641E}" destId="{3874B6EF-3ABE-444E-AB17-11787B530049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0AA494-DC8F-4CD4-8FA3-B09C1E1407AF}" type="doc">
      <dgm:prSet loTypeId="urn:microsoft.com/office/officeart/2005/8/layout/process4" loCatId="Inbox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1387616-FBC6-41E6-9EA7-9C0FC0FC7008}">
      <dgm:prSet/>
      <dgm:spPr/>
      <dgm:t>
        <a:bodyPr/>
        <a:lstStyle/>
        <a:p>
          <a:r>
            <a:rPr lang="hr-HR"/>
            <a:t>RH ne spada u model striktne odvojenosti.</a:t>
          </a:r>
          <a:endParaRPr lang="en-US"/>
        </a:p>
      </dgm:t>
    </dgm:pt>
    <dgm:pt modelId="{CEA6C20F-0265-43E5-8EBC-F4C1D4FF4D9D}" type="parTrans" cxnId="{4B43B171-9D80-4A20-8E96-EFA89937D036}">
      <dgm:prSet/>
      <dgm:spPr/>
      <dgm:t>
        <a:bodyPr/>
        <a:lstStyle/>
        <a:p>
          <a:endParaRPr lang="en-US"/>
        </a:p>
      </dgm:t>
    </dgm:pt>
    <dgm:pt modelId="{C4DC625D-CD97-4C14-BFEA-5FBA4A30425C}" type="sibTrans" cxnId="{4B43B171-9D80-4A20-8E96-EFA89937D036}">
      <dgm:prSet/>
      <dgm:spPr/>
      <dgm:t>
        <a:bodyPr/>
        <a:lstStyle/>
        <a:p>
          <a:endParaRPr lang="en-US"/>
        </a:p>
      </dgm:t>
    </dgm:pt>
    <dgm:pt modelId="{D650A470-BFCB-43C6-944D-AF4A83AA34A9}">
      <dgm:prSet/>
      <dgm:spPr/>
      <dgm:t>
        <a:bodyPr/>
        <a:lstStyle/>
        <a:p>
          <a:r>
            <a:rPr lang="hr-HR"/>
            <a:t>Ovo ne znači da crkva i država prema našem ustavnom uređenju nisu odvojeni! Ustav je uspostavio barijeru u smislu nemogućnosti utjecaja vjerskih zajednica na ustroj i funkcioniranje države, kao i u smislu nemogućnosti utjecaja države na ustroj i funkcioniranje vjerskih zajednica.</a:t>
          </a:r>
          <a:endParaRPr lang="en-US"/>
        </a:p>
      </dgm:t>
    </dgm:pt>
    <dgm:pt modelId="{4096ECCF-804A-461F-B38C-E44D8A967F33}" type="parTrans" cxnId="{2D272308-EFD6-4CB6-85C1-D8D404794298}">
      <dgm:prSet/>
      <dgm:spPr/>
      <dgm:t>
        <a:bodyPr/>
        <a:lstStyle/>
        <a:p>
          <a:endParaRPr lang="en-US"/>
        </a:p>
      </dgm:t>
    </dgm:pt>
    <dgm:pt modelId="{AF58B611-288B-4A45-9526-545709950024}" type="sibTrans" cxnId="{2D272308-EFD6-4CB6-85C1-D8D404794298}">
      <dgm:prSet/>
      <dgm:spPr/>
      <dgm:t>
        <a:bodyPr/>
        <a:lstStyle/>
        <a:p>
          <a:endParaRPr lang="en-US"/>
        </a:p>
      </dgm:t>
    </dgm:pt>
    <dgm:pt modelId="{E76D369F-6A73-446C-BCC0-87B46227D29C}">
      <dgm:prSet/>
      <dgm:spPr/>
      <dgm:t>
        <a:bodyPr/>
        <a:lstStyle/>
        <a:p>
          <a:r>
            <a:rPr lang="hr-HR"/>
            <a:t>Nije moguće miješanje države u unutarnje stvari crkve, kao ni miješanje crkve u unutarnje stvari države.</a:t>
          </a:r>
          <a:endParaRPr lang="en-US"/>
        </a:p>
      </dgm:t>
    </dgm:pt>
    <dgm:pt modelId="{7024B2C7-9187-4BB8-AF70-4317CC4DAF48}" type="parTrans" cxnId="{FF134786-FD1A-4658-B9EF-67F7BA0514AF}">
      <dgm:prSet/>
      <dgm:spPr/>
      <dgm:t>
        <a:bodyPr/>
        <a:lstStyle/>
        <a:p>
          <a:endParaRPr lang="en-US"/>
        </a:p>
      </dgm:t>
    </dgm:pt>
    <dgm:pt modelId="{36D85214-62BC-4203-B466-E8B1048300CF}" type="sibTrans" cxnId="{FF134786-FD1A-4658-B9EF-67F7BA0514AF}">
      <dgm:prSet/>
      <dgm:spPr/>
      <dgm:t>
        <a:bodyPr/>
        <a:lstStyle/>
        <a:p>
          <a:endParaRPr lang="en-US"/>
        </a:p>
      </dgm:t>
    </dgm:pt>
    <dgm:pt modelId="{3CA24067-7143-4E15-9C1E-3EDAA16170DC}">
      <dgm:prSet/>
      <dgm:spPr/>
      <dgm:t>
        <a:bodyPr/>
        <a:lstStyle/>
        <a:p>
          <a:r>
            <a:rPr lang="hr-HR"/>
            <a:t>U svemu ostalome moguća je i potrebna, a sa strane države i obvezna suradnja.</a:t>
          </a:r>
          <a:endParaRPr lang="en-US"/>
        </a:p>
      </dgm:t>
    </dgm:pt>
    <dgm:pt modelId="{4F5CCD80-D2CD-48FC-A82B-1EDB942FEE8E}" type="parTrans" cxnId="{2AF93C42-3AEB-4140-8FF5-5FC83C214098}">
      <dgm:prSet/>
      <dgm:spPr/>
      <dgm:t>
        <a:bodyPr/>
        <a:lstStyle/>
        <a:p>
          <a:endParaRPr lang="en-US"/>
        </a:p>
      </dgm:t>
    </dgm:pt>
    <dgm:pt modelId="{3140D387-652D-4D62-800F-9429179B31C9}" type="sibTrans" cxnId="{2AF93C42-3AEB-4140-8FF5-5FC83C214098}">
      <dgm:prSet/>
      <dgm:spPr/>
      <dgm:t>
        <a:bodyPr/>
        <a:lstStyle/>
        <a:p>
          <a:endParaRPr lang="en-US"/>
        </a:p>
      </dgm:t>
    </dgm:pt>
    <dgm:pt modelId="{D7B00BA1-2B5B-4092-9ED4-303DEA14F38A}">
      <dgm:prSet/>
      <dgm:spPr/>
      <dgm:t>
        <a:bodyPr/>
        <a:lstStyle/>
        <a:p>
          <a:r>
            <a:rPr lang="hr-HR"/>
            <a:t>RH spada u kooperacijski model odnosa crkve i države, odnosno podmodel odvojenosti i suradnje (poput Njemačke ili Austrije).</a:t>
          </a:r>
          <a:endParaRPr lang="en-US"/>
        </a:p>
      </dgm:t>
    </dgm:pt>
    <dgm:pt modelId="{9417718A-2D8E-4DB5-9663-3B0C0BB94819}" type="parTrans" cxnId="{0F9689B1-9A02-4921-829C-C16704CC6510}">
      <dgm:prSet/>
      <dgm:spPr/>
      <dgm:t>
        <a:bodyPr/>
        <a:lstStyle/>
        <a:p>
          <a:endParaRPr lang="en-US"/>
        </a:p>
      </dgm:t>
    </dgm:pt>
    <dgm:pt modelId="{8AC90A0F-B9A8-4E42-890F-84527E830CC7}" type="sibTrans" cxnId="{0F9689B1-9A02-4921-829C-C16704CC6510}">
      <dgm:prSet/>
      <dgm:spPr/>
      <dgm:t>
        <a:bodyPr/>
        <a:lstStyle/>
        <a:p>
          <a:endParaRPr lang="en-US"/>
        </a:p>
      </dgm:t>
    </dgm:pt>
    <dgm:pt modelId="{3C9C1E2A-D205-4241-B68C-CD31ECA73005}">
      <dgm:prSet/>
      <dgm:spPr/>
      <dgm:t>
        <a:bodyPr/>
        <a:lstStyle/>
        <a:p>
          <a:r>
            <a:rPr lang="hr-HR"/>
            <a:t>Ali, RH je nedvojbeno sekularna država! </a:t>
          </a:r>
          <a:endParaRPr lang="en-US"/>
        </a:p>
      </dgm:t>
    </dgm:pt>
    <dgm:pt modelId="{76A44817-0B82-4A92-BC3A-1C78DD4379B3}" type="parTrans" cxnId="{E84A1299-8A4A-4679-8A80-BAC6AA7C33C2}">
      <dgm:prSet/>
      <dgm:spPr/>
      <dgm:t>
        <a:bodyPr/>
        <a:lstStyle/>
        <a:p>
          <a:endParaRPr lang="en-US"/>
        </a:p>
      </dgm:t>
    </dgm:pt>
    <dgm:pt modelId="{0884D4D9-F6A9-4C94-BCA6-7085209EE79F}" type="sibTrans" cxnId="{E84A1299-8A4A-4679-8A80-BAC6AA7C33C2}">
      <dgm:prSet/>
      <dgm:spPr/>
      <dgm:t>
        <a:bodyPr/>
        <a:lstStyle/>
        <a:p>
          <a:endParaRPr lang="en-US"/>
        </a:p>
      </dgm:t>
    </dgm:pt>
    <dgm:pt modelId="{3412B54E-04F9-4CC4-8C57-03A3C2330399}" type="pres">
      <dgm:prSet presAssocID="{8D0AA494-DC8F-4CD4-8FA3-B09C1E1407AF}" presName="Name0" presStyleCnt="0">
        <dgm:presLayoutVars>
          <dgm:dir/>
          <dgm:animLvl val="lvl"/>
          <dgm:resizeHandles val="exact"/>
        </dgm:presLayoutVars>
      </dgm:prSet>
      <dgm:spPr/>
    </dgm:pt>
    <dgm:pt modelId="{41AFDF9C-F15E-4D5C-AB91-41F000DDAE0C}" type="pres">
      <dgm:prSet presAssocID="{3C9C1E2A-D205-4241-B68C-CD31ECA73005}" presName="boxAndChildren" presStyleCnt="0"/>
      <dgm:spPr/>
    </dgm:pt>
    <dgm:pt modelId="{DAC084A1-E823-440F-B10D-3241326628E3}" type="pres">
      <dgm:prSet presAssocID="{3C9C1E2A-D205-4241-B68C-CD31ECA73005}" presName="parentTextBox" presStyleLbl="node1" presStyleIdx="0" presStyleCnt="6"/>
      <dgm:spPr/>
    </dgm:pt>
    <dgm:pt modelId="{22502966-BE79-40DC-9F24-3BFE6E4E8D53}" type="pres">
      <dgm:prSet presAssocID="{8AC90A0F-B9A8-4E42-890F-84527E830CC7}" presName="sp" presStyleCnt="0"/>
      <dgm:spPr/>
    </dgm:pt>
    <dgm:pt modelId="{8AA524A5-54C9-49E6-96AD-74AE30563258}" type="pres">
      <dgm:prSet presAssocID="{D7B00BA1-2B5B-4092-9ED4-303DEA14F38A}" presName="arrowAndChildren" presStyleCnt="0"/>
      <dgm:spPr/>
    </dgm:pt>
    <dgm:pt modelId="{9368F515-CEEA-45D7-B72F-83BECCDD82C9}" type="pres">
      <dgm:prSet presAssocID="{D7B00BA1-2B5B-4092-9ED4-303DEA14F38A}" presName="parentTextArrow" presStyleLbl="node1" presStyleIdx="1" presStyleCnt="6"/>
      <dgm:spPr/>
    </dgm:pt>
    <dgm:pt modelId="{12BD50C0-BA84-4B9D-B6DA-F7C29F4E7F8B}" type="pres">
      <dgm:prSet presAssocID="{3140D387-652D-4D62-800F-9429179B31C9}" presName="sp" presStyleCnt="0"/>
      <dgm:spPr/>
    </dgm:pt>
    <dgm:pt modelId="{5EBA4B70-2EED-484B-98EA-C5A98FE05103}" type="pres">
      <dgm:prSet presAssocID="{3CA24067-7143-4E15-9C1E-3EDAA16170DC}" presName="arrowAndChildren" presStyleCnt="0"/>
      <dgm:spPr/>
    </dgm:pt>
    <dgm:pt modelId="{CA13892C-29EC-4D76-A1F7-140B9731BBE6}" type="pres">
      <dgm:prSet presAssocID="{3CA24067-7143-4E15-9C1E-3EDAA16170DC}" presName="parentTextArrow" presStyleLbl="node1" presStyleIdx="2" presStyleCnt="6" custLinFactNeighborX="1254" custLinFactNeighborY="9943"/>
      <dgm:spPr/>
    </dgm:pt>
    <dgm:pt modelId="{689768EF-B824-423D-BC06-1851448BE151}" type="pres">
      <dgm:prSet presAssocID="{36D85214-62BC-4203-B466-E8B1048300CF}" presName="sp" presStyleCnt="0"/>
      <dgm:spPr/>
    </dgm:pt>
    <dgm:pt modelId="{BA2196AF-E294-4838-963B-4E1D780A10DA}" type="pres">
      <dgm:prSet presAssocID="{E76D369F-6A73-446C-BCC0-87B46227D29C}" presName="arrowAndChildren" presStyleCnt="0"/>
      <dgm:spPr/>
    </dgm:pt>
    <dgm:pt modelId="{810DDCE6-4204-4027-9786-8DF0B07C0CF4}" type="pres">
      <dgm:prSet presAssocID="{E76D369F-6A73-446C-BCC0-87B46227D29C}" presName="parentTextArrow" presStyleLbl="node1" presStyleIdx="3" presStyleCnt="6"/>
      <dgm:spPr/>
    </dgm:pt>
    <dgm:pt modelId="{4EC138C2-7E48-41CD-92B9-45F68B62F599}" type="pres">
      <dgm:prSet presAssocID="{AF58B611-288B-4A45-9526-545709950024}" presName="sp" presStyleCnt="0"/>
      <dgm:spPr/>
    </dgm:pt>
    <dgm:pt modelId="{116A90A3-A952-4E0F-A44E-768A983DF7AD}" type="pres">
      <dgm:prSet presAssocID="{D650A470-BFCB-43C6-944D-AF4A83AA34A9}" presName="arrowAndChildren" presStyleCnt="0"/>
      <dgm:spPr/>
    </dgm:pt>
    <dgm:pt modelId="{796DF978-1829-4B7E-81D1-290007261CD0}" type="pres">
      <dgm:prSet presAssocID="{D650A470-BFCB-43C6-944D-AF4A83AA34A9}" presName="parentTextArrow" presStyleLbl="node1" presStyleIdx="4" presStyleCnt="6"/>
      <dgm:spPr/>
    </dgm:pt>
    <dgm:pt modelId="{96C3295E-4917-4254-8759-76F87A4DB906}" type="pres">
      <dgm:prSet presAssocID="{C4DC625D-CD97-4C14-BFEA-5FBA4A30425C}" presName="sp" presStyleCnt="0"/>
      <dgm:spPr/>
    </dgm:pt>
    <dgm:pt modelId="{95F10E41-DC03-49C4-9848-54AD3C235DE1}" type="pres">
      <dgm:prSet presAssocID="{61387616-FBC6-41E6-9EA7-9C0FC0FC7008}" presName="arrowAndChildren" presStyleCnt="0"/>
      <dgm:spPr/>
    </dgm:pt>
    <dgm:pt modelId="{70B3A608-A062-4CFF-AA1F-A2131196E74E}" type="pres">
      <dgm:prSet presAssocID="{61387616-FBC6-41E6-9EA7-9C0FC0FC7008}" presName="parentTextArrow" presStyleLbl="node1" presStyleIdx="5" presStyleCnt="6"/>
      <dgm:spPr/>
    </dgm:pt>
  </dgm:ptLst>
  <dgm:cxnLst>
    <dgm:cxn modelId="{2D272308-EFD6-4CB6-85C1-D8D404794298}" srcId="{8D0AA494-DC8F-4CD4-8FA3-B09C1E1407AF}" destId="{D650A470-BFCB-43C6-944D-AF4A83AA34A9}" srcOrd="1" destOrd="0" parTransId="{4096ECCF-804A-461F-B38C-E44D8A967F33}" sibTransId="{AF58B611-288B-4A45-9526-545709950024}"/>
    <dgm:cxn modelId="{87E66109-E5A0-48F7-BA5F-40AEF00BA781}" type="presOf" srcId="{3C9C1E2A-D205-4241-B68C-CD31ECA73005}" destId="{DAC084A1-E823-440F-B10D-3241326628E3}" srcOrd="0" destOrd="0" presId="urn:microsoft.com/office/officeart/2005/8/layout/process4"/>
    <dgm:cxn modelId="{2AF93C42-3AEB-4140-8FF5-5FC83C214098}" srcId="{8D0AA494-DC8F-4CD4-8FA3-B09C1E1407AF}" destId="{3CA24067-7143-4E15-9C1E-3EDAA16170DC}" srcOrd="3" destOrd="0" parTransId="{4F5CCD80-D2CD-48FC-A82B-1EDB942FEE8E}" sibTransId="{3140D387-652D-4D62-800F-9429179B31C9}"/>
    <dgm:cxn modelId="{FDB0E76A-C712-497F-98BC-C36E97B76AA1}" type="presOf" srcId="{D7B00BA1-2B5B-4092-9ED4-303DEA14F38A}" destId="{9368F515-CEEA-45D7-B72F-83BECCDD82C9}" srcOrd="0" destOrd="0" presId="urn:microsoft.com/office/officeart/2005/8/layout/process4"/>
    <dgm:cxn modelId="{4B43B171-9D80-4A20-8E96-EFA89937D036}" srcId="{8D0AA494-DC8F-4CD4-8FA3-B09C1E1407AF}" destId="{61387616-FBC6-41E6-9EA7-9C0FC0FC7008}" srcOrd="0" destOrd="0" parTransId="{CEA6C20F-0265-43E5-8EBC-F4C1D4FF4D9D}" sibTransId="{C4DC625D-CD97-4C14-BFEA-5FBA4A30425C}"/>
    <dgm:cxn modelId="{FF134786-FD1A-4658-B9EF-67F7BA0514AF}" srcId="{8D0AA494-DC8F-4CD4-8FA3-B09C1E1407AF}" destId="{E76D369F-6A73-446C-BCC0-87B46227D29C}" srcOrd="2" destOrd="0" parTransId="{7024B2C7-9187-4BB8-AF70-4317CC4DAF48}" sibTransId="{36D85214-62BC-4203-B466-E8B1048300CF}"/>
    <dgm:cxn modelId="{E84A1299-8A4A-4679-8A80-BAC6AA7C33C2}" srcId="{8D0AA494-DC8F-4CD4-8FA3-B09C1E1407AF}" destId="{3C9C1E2A-D205-4241-B68C-CD31ECA73005}" srcOrd="5" destOrd="0" parTransId="{76A44817-0B82-4A92-BC3A-1C78DD4379B3}" sibTransId="{0884D4D9-F6A9-4C94-BCA6-7085209EE79F}"/>
    <dgm:cxn modelId="{DA23A6B0-7CEC-4ED5-A177-2CF58879EC25}" type="presOf" srcId="{E76D369F-6A73-446C-BCC0-87B46227D29C}" destId="{810DDCE6-4204-4027-9786-8DF0B07C0CF4}" srcOrd="0" destOrd="0" presId="urn:microsoft.com/office/officeart/2005/8/layout/process4"/>
    <dgm:cxn modelId="{0F9689B1-9A02-4921-829C-C16704CC6510}" srcId="{8D0AA494-DC8F-4CD4-8FA3-B09C1E1407AF}" destId="{D7B00BA1-2B5B-4092-9ED4-303DEA14F38A}" srcOrd="4" destOrd="0" parTransId="{9417718A-2D8E-4DB5-9663-3B0C0BB94819}" sibTransId="{8AC90A0F-B9A8-4E42-890F-84527E830CC7}"/>
    <dgm:cxn modelId="{05F886BC-53EF-4370-BA53-D5E42C298D5F}" type="presOf" srcId="{D650A470-BFCB-43C6-944D-AF4A83AA34A9}" destId="{796DF978-1829-4B7E-81D1-290007261CD0}" srcOrd="0" destOrd="0" presId="urn:microsoft.com/office/officeart/2005/8/layout/process4"/>
    <dgm:cxn modelId="{868A1ADB-69B5-4146-A03A-02FC8736A8F2}" type="presOf" srcId="{61387616-FBC6-41E6-9EA7-9C0FC0FC7008}" destId="{70B3A608-A062-4CFF-AA1F-A2131196E74E}" srcOrd="0" destOrd="0" presId="urn:microsoft.com/office/officeart/2005/8/layout/process4"/>
    <dgm:cxn modelId="{052FB2E7-9766-4C79-878E-B1F43A389DB1}" type="presOf" srcId="{8D0AA494-DC8F-4CD4-8FA3-B09C1E1407AF}" destId="{3412B54E-04F9-4CC4-8C57-03A3C2330399}" srcOrd="0" destOrd="0" presId="urn:microsoft.com/office/officeart/2005/8/layout/process4"/>
    <dgm:cxn modelId="{6B7DEAF1-2176-4BD5-8345-439FABB16DE2}" type="presOf" srcId="{3CA24067-7143-4E15-9C1E-3EDAA16170DC}" destId="{CA13892C-29EC-4D76-A1F7-140B9731BBE6}" srcOrd="0" destOrd="0" presId="urn:microsoft.com/office/officeart/2005/8/layout/process4"/>
    <dgm:cxn modelId="{F867B5F1-BFA2-40CA-8456-38161D7BF5A1}" type="presParOf" srcId="{3412B54E-04F9-4CC4-8C57-03A3C2330399}" destId="{41AFDF9C-F15E-4D5C-AB91-41F000DDAE0C}" srcOrd="0" destOrd="0" presId="urn:microsoft.com/office/officeart/2005/8/layout/process4"/>
    <dgm:cxn modelId="{02CDE09D-7EC7-4502-9D23-7B168A65CDCE}" type="presParOf" srcId="{41AFDF9C-F15E-4D5C-AB91-41F000DDAE0C}" destId="{DAC084A1-E823-440F-B10D-3241326628E3}" srcOrd="0" destOrd="0" presId="urn:microsoft.com/office/officeart/2005/8/layout/process4"/>
    <dgm:cxn modelId="{25EC44F1-442A-4894-BB80-5C00F451F8D0}" type="presParOf" srcId="{3412B54E-04F9-4CC4-8C57-03A3C2330399}" destId="{22502966-BE79-40DC-9F24-3BFE6E4E8D53}" srcOrd="1" destOrd="0" presId="urn:microsoft.com/office/officeart/2005/8/layout/process4"/>
    <dgm:cxn modelId="{FBEE7944-F969-41E2-A46B-A90A250D9E78}" type="presParOf" srcId="{3412B54E-04F9-4CC4-8C57-03A3C2330399}" destId="{8AA524A5-54C9-49E6-96AD-74AE30563258}" srcOrd="2" destOrd="0" presId="urn:microsoft.com/office/officeart/2005/8/layout/process4"/>
    <dgm:cxn modelId="{1168DEEC-97B1-4355-B964-7C31F96B8A7F}" type="presParOf" srcId="{8AA524A5-54C9-49E6-96AD-74AE30563258}" destId="{9368F515-CEEA-45D7-B72F-83BECCDD82C9}" srcOrd="0" destOrd="0" presId="urn:microsoft.com/office/officeart/2005/8/layout/process4"/>
    <dgm:cxn modelId="{45FBA093-E067-49E6-BFFD-613737153A36}" type="presParOf" srcId="{3412B54E-04F9-4CC4-8C57-03A3C2330399}" destId="{12BD50C0-BA84-4B9D-B6DA-F7C29F4E7F8B}" srcOrd="3" destOrd="0" presId="urn:microsoft.com/office/officeart/2005/8/layout/process4"/>
    <dgm:cxn modelId="{F40DFAE1-3230-4BEF-A919-5D70B6BE6FC4}" type="presParOf" srcId="{3412B54E-04F9-4CC4-8C57-03A3C2330399}" destId="{5EBA4B70-2EED-484B-98EA-C5A98FE05103}" srcOrd="4" destOrd="0" presId="urn:microsoft.com/office/officeart/2005/8/layout/process4"/>
    <dgm:cxn modelId="{437317D2-A1B1-4A95-A67F-14B43AA12AA8}" type="presParOf" srcId="{5EBA4B70-2EED-484B-98EA-C5A98FE05103}" destId="{CA13892C-29EC-4D76-A1F7-140B9731BBE6}" srcOrd="0" destOrd="0" presId="urn:microsoft.com/office/officeart/2005/8/layout/process4"/>
    <dgm:cxn modelId="{3F10B69C-72F8-4962-8CFA-F146143A7167}" type="presParOf" srcId="{3412B54E-04F9-4CC4-8C57-03A3C2330399}" destId="{689768EF-B824-423D-BC06-1851448BE151}" srcOrd="5" destOrd="0" presId="urn:microsoft.com/office/officeart/2005/8/layout/process4"/>
    <dgm:cxn modelId="{37C763DB-9301-457D-9D0E-086F124A6DC7}" type="presParOf" srcId="{3412B54E-04F9-4CC4-8C57-03A3C2330399}" destId="{BA2196AF-E294-4838-963B-4E1D780A10DA}" srcOrd="6" destOrd="0" presId="urn:microsoft.com/office/officeart/2005/8/layout/process4"/>
    <dgm:cxn modelId="{B05B0DA1-322A-4FF1-BA78-B7615ECDB043}" type="presParOf" srcId="{BA2196AF-E294-4838-963B-4E1D780A10DA}" destId="{810DDCE6-4204-4027-9786-8DF0B07C0CF4}" srcOrd="0" destOrd="0" presId="urn:microsoft.com/office/officeart/2005/8/layout/process4"/>
    <dgm:cxn modelId="{2907D9B6-04EA-41A5-B3DE-6B44ADCDBFA3}" type="presParOf" srcId="{3412B54E-04F9-4CC4-8C57-03A3C2330399}" destId="{4EC138C2-7E48-41CD-92B9-45F68B62F599}" srcOrd="7" destOrd="0" presId="urn:microsoft.com/office/officeart/2005/8/layout/process4"/>
    <dgm:cxn modelId="{C1FEDDA6-5ACD-4CC2-99D4-DFEACB3A991A}" type="presParOf" srcId="{3412B54E-04F9-4CC4-8C57-03A3C2330399}" destId="{116A90A3-A952-4E0F-A44E-768A983DF7AD}" srcOrd="8" destOrd="0" presId="urn:microsoft.com/office/officeart/2005/8/layout/process4"/>
    <dgm:cxn modelId="{D757E0A1-72DA-495C-AAF2-7C7CD89B71D1}" type="presParOf" srcId="{116A90A3-A952-4E0F-A44E-768A983DF7AD}" destId="{796DF978-1829-4B7E-81D1-290007261CD0}" srcOrd="0" destOrd="0" presId="urn:microsoft.com/office/officeart/2005/8/layout/process4"/>
    <dgm:cxn modelId="{C4542B4D-8A87-4A20-996E-1EEE89DE7047}" type="presParOf" srcId="{3412B54E-04F9-4CC4-8C57-03A3C2330399}" destId="{96C3295E-4917-4254-8759-76F87A4DB906}" srcOrd="9" destOrd="0" presId="urn:microsoft.com/office/officeart/2005/8/layout/process4"/>
    <dgm:cxn modelId="{0D74C875-D002-4E93-822E-CDB9B8DB3581}" type="presParOf" srcId="{3412B54E-04F9-4CC4-8C57-03A3C2330399}" destId="{95F10E41-DC03-49C4-9848-54AD3C235DE1}" srcOrd="10" destOrd="0" presId="urn:microsoft.com/office/officeart/2005/8/layout/process4"/>
    <dgm:cxn modelId="{E774CFF4-E089-4EEE-BE95-45C8A302D902}" type="presParOf" srcId="{95F10E41-DC03-49C4-9848-54AD3C235DE1}" destId="{70B3A608-A062-4CFF-AA1F-A2131196E74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97841-5402-4F79-ADBB-70BB7B981A7E}">
      <dsp:nvSpPr>
        <dsp:cNvPr id="0" name=""/>
        <dsp:cNvSpPr/>
      </dsp:nvSpPr>
      <dsp:spPr>
        <a:xfrm>
          <a:off x="2650093" y="1479061"/>
          <a:ext cx="5790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9049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24377" y="1521732"/>
        <a:ext cx="30482" cy="6096"/>
      </dsp:txXfrm>
    </dsp:sp>
    <dsp:sp modelId="{5070DE9E-4394-4517-8A8C-2E80215AC0E8}">
      <dsp:nvSpPr>
        <dsp:cNvPr id="0" name=""/>
        <dsp:cNvSpPr/>
      </dsp:nvSpPr>
      <dsp:spPr>
        <a:xfrm>
          <a:off x="1241" y="476299"/>
          <a:ext cx="2650651" cy="20969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884" tIns="136336" rIns="129884" bIns="13633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„Pravo odabrati vlastitu vjeroispovijest ili ju uopće ne odabrati, bez ikakvog utjecaja državnih vlasti.”</a:t>
          </a:r>
          <a:endParaRPr lang="en-US" sz="1700" kern="1200" dirty="0"/>
        </a:p>
      </dsp:txBody>
      <dsp:txXfrm>
        <a:off x="1241" y="476299"/>
        <a:ext cx="2650651" cy="2096962"/>
      </dsp:txXfrm>
    </dsp:sp>
    <dsp:sp modelId="{937B1CB6-58B9-43B1-A676-43F9E5BB231B}">
      <dsp:nvSpPr>
        <dsp:cNvPr id="0" name=""/>
        <dsp:cNvSpPr/>
      </dsp:nvSpPr>
      <dsp:spPr>
        <a:xfrm>
          <a:off x="1326567" y="2521587"/>
          <a:ext cx="3260301" cy="628924"/>
        </a:xfrm>
        <a:custGeom>
          <a:avLst/>
          <a:gdLst/>
          <a:ahLst/>
          <a:cxnLst/>
          <a:rect l="0" t="0" r="0" b="0"/>
          <a:pathLst>
            <a:path>
              <a:moveTo>
                <a:pt x="3260301" y="0"/>
              </a:moveTo>
              <a:lnTo>
                <a:pt x="3260301" y="331562"/>
              </a:lnTo>
              <a:lnTo>
                <a:pt x="0" y="331562"/>
              </a:lnTo>
              <a:lnTo>
                <a:pt x="0" y="628924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73559" y="2833001"/>
        <a:ext cx="166317" cy="6096"/>
      </dsp:txXfrm>
    </dsp:sp>
    <dsp:sp modelId="{B87F29BB-7341-4488-8832-E35832C486E2}">
      <dsp:nvSpPr>
        <dsp:cNvPr id="0" name=""/>
        <dsp:cNvSpPr/>
      </dsp:nvSpPr>
      <dsp:spPr>
        <a:xfrm>
          <a:off x="3261543" y="526174"/>
          <a:ext cx="2650651" cy="199721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884" tIns="136336" rIns="129884" bIns="13633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Povelja UN-a u više svojih odredaba zabrajuje diskriminaciju baziranu na vjeroispovijesti pojedinca.</a:t>
          </a:r>
          <a:endParaRPr lang="en-US" sz="1700" kern="1200"/>
        </a:p>
      </dsp:txBody>
      <dsp:txXfrm>
        <a:off x="3261543" y="526174"/>
        <a:ext cx="2650651" cy="1997213"/>
      </dsp:txXfrm>
    </dsp:sp>
    <dsp:sp modelId="{3874B6EF-3ABE-444E-AB17-11787B530049}">
      <dsp:nvSpPr>
        <dsp:cNvPr id="0" name=""/>
        <dsp:cNvSpPr/>
      </dsp:nvSpPr>
      <dsp:spPr>
        <a:xfrm>
          <a:off x="1241" y="3182912"/>
          <a:ext cx="2650651" cy="218398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884" tIns="136336" rIns="129884" bIns="13633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Međunarodni dokumenti, posebno Međunarodni pakt o građanskim i političkim pravima i Europska konvencija za zaštitu ljudskih prava i temeljnih sloboda jamče slobodu vjeroispovijesti.</a:t>
          </a:r>
          <a:endParaRPr lang="en-US" sz="1700" kern="1200" dirty="0"/>
        </a:p>
      </dsp:txBody>
      <dsp:txXfrm>
        <a:off x="1241" y="3182912"/>
        <a:ext cx="2650651" cy="2183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084A1-E823-440F-B10D-3241326628E3}">
      <dsp:nvSpPr>
        <dsp:cNvPr id="0" name=""/>
        <dsp:cNvSpPr/>
      </dsp:nvSpPr>
      <dsp:spPr>
        <a:xfrm>
          <a:off x="0" y="5082596"/>
          <a:ext cx="11180985" cy="6670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Ali, RH je nedvojbeno sekularna država! </a:t>
          </a:r>
          <a:endParaRPr lang="en-US" sz="1500" kern="1200"/>
        </a:p>
      </dsp:txBody>
      <dsp:txXfrm>
        <a:off x="0" y="5082596"/>
        <a:ext cx="11180985" cy="667088"/>
      </dsp:txXfrm>
    </dsp:sp>
    <dsp:sp modelId="{9368F515-CEEA-45D7-B72F-83BECCDD82C9}">
      <dsp:nvSpPr>
        <dsp:cNvPr id="0" name=""/>
        <dsp:cNvSpPr/>
      </dsp:nvSpPr>
      <dsp:spPr>
        <a:xfrm rot="10800000">
          <a:off x="0" y="4066621"/>
          <a:ext cx="11180985" cy="1025981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RH spada u kooperacijski model odnosa crkve i države, odnosno podmodel odvojenosti i suradnje (poput Njemačke ili Austrije).</a:t>
          </a:r>
          <a:endParaRPr lang="en-US" sz="1500" kern="1200"/>
        </a:p>
      </dsp:txBody>
      <dsp:txXfrm rot="10800000">
        <a:off x="0" y="4066621"/>
        <a:ext cx="11180985" cy="666652"/>
      </dsp:txXfrm>
    </dsp:sp>
    <dsp:sp modelId="{CA13892C-29EC-4D76-A1F7-140B9731BBE6}">
      <dsp:nvSpPr>
        <dsp:cNvPr id="0" name=""/>
        <dsp:cNvSpPr/>
      </dsp:nvSpPr>
      <dsp:spPr>
        <a:xfrm rot="10800000">
          <a:off x="0" y="3152659"/>
          <a:ext cx="11180985" cy="1025981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U svemu ostalome moguća je i potrebna, a sa strane države i obvezna suradnja.</a:t>
          </a:r>
          <a:endParaRPr lang="en-US" sz="1500" kern="1200"/>
        </a:p>
      </dsp:txBody>
      <dsp:txXfrm rot="10800000">
        <a:off x="0" y="3152659"/>
        <a:ext cx="11180985" cy="666652"/>
      </dsp:txXfrm>
    </dsp:sp>
    <dsp:sp modelId="{810DDCE6-4204-4027-9786-8DF0B07C0CF4}">
      <dsp:nvSpPr>
        <dsp:cNvPr id="0" name=""/>
        <dsp:cNvSpPr/>
      </dsp:nvSpPr>
      <dsp:spPr>
        <a:xfrm rot="10800000">
          <a:off x="0" y="2034671"/>
          <a:ext cx="11180985" cy="1025981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Nije moguće miješanje države u unutarnje stvari crkve, kao ni miješanje crkve u unutarnje stvari države.</a:t>
          </a:r>
          <a:endParaRPr lang="en-US" sz="1500" kern="1200"/>
        </a:p>
      </dsp:txBody>
      <dsp:txXfrm rot="10800000">
        <a:off x="0" y="2034671"/>
        <a:ext cx="11180985" cy="666652"/>
      </dsp:txXfrm>
    </dsp:sp>
    <dsp:sp modelId="{796DF978-1829-4B7E-81D1-290007261CD0}">
      <dsp:nvSpPr>
        <dsp:cNvPr id="0" name=""/>
        <dsp:cNvSpPr/>
      </dsp:nvSpPr>
      <dsp:spPr>
        <a:xfrm rot="10800000">
          <a:off x="0" y="1018696"/>
          <a:ext cx="11180985" cy="1025981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Ovo ne znači da crkva i država prema našem ustavnom uređenju nisu odvojeni! Ustav je uspostavio barijeru u smislu nemogućnosti utjecaja vjerskih zajednica na ustroj i funkcioniranje države, kao i u smislu nemogućnosti utjecaja države na ustroj i funkcioniranje vjerskih zajednica.</a:t>
          </a:r>
          <a:endParaRPr lang="en-US" sz="1500" kern="1200"/>
        </a:p>
      </dsp:txBody>
      <dsp:txXfrm rot="10800000">
        <a:off x="0" y="1018696"/>
        <a:ext cx="11180985" cy="666652"/>
      </dsp:txXfrm>
    </dsp:sp>
    <dsp:sp modelId="{70B3A608-A062-4CFF-AA1F-A2131196E74E}">
      <dsp:nvSpPr>
        <dsp:cNvPr id="0" name=""/>
        <dsp:cNvSpPr/>
      </dsp:nvSpPr>
      <dsp:spPr>
        <a:xfrm rot="10800000">
          <a:off x="0" y="2721"/>
          <a:ext cx="11180985" cy="1025981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RH ne spada u model striktne odvojenosti.</a:t>
          </a:r>
          <a:endParaRPr lang="en-US" sz="1500" kern="1200"/>
        </a:p>
      </dsp:txBody>
      <dsp:txXfrm rot="10800000">
        <a:off x="0" y="2721"/>
        <a:ext cx="11180985" cy="666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7ECB6-8824-4101-A7D3-C1CC72151FC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86536-9929-4AF2-8AC4-46AEEFB3D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2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0E51-F5CE-4214-A263-AC3C3958C40B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026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04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03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1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55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99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76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9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5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01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3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47232-E3A9-449F-8AC9-64F4BD3C26BF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84351C4-FECB-4931-B063-C9C6185B8DB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25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3885BF-28B6-4053-B664-B4962A4011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800" dirty="0"/>
              <a:t>Pravni položaj religije i vjerskih zajednica – temeljna pitanja</a:t>
            </a:r>
            <a:endParaRPr lang="en-US" sz="4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0E5DDBF-5035-4830-8DEE-B4012B84A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r-HR" dirty="0"/>
              <a:t>Religija, pravo i društvo</a:t>
            </a:r>
          </a:p>
          <a:p>
            <a:pPr algn="ctr"/>
            <a:r>
              <a:rPr lang="hr-HR" dirty="0"/>
              <a:t>izv. prof. dr. sc. Frane Staničić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7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E34B77-B3FB-4CB6-9BE0-58DB548F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Detaljnija razrada modela odnosa crkve i države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56A8A98-4830-4ADA-8B8C-0305E566F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Šest modela (</a:t>
            </a:r>
            <a:r>
              <a:rPr lang="hr-HR" dirty="0" err="1"/>
              <a:t>Brugger</a:t>
            </a:r>
            <a:r>
              <a:rPr lang="hr-HR" dirty="0"/>
              <a:t>: 2007.) odnosa između crkve i države: </a:t>
            </a:r>
          </a:p>
          <a:p>
            <a:r>
              <a:rPr lang="hr-HR" dirty="0"/>
              <a:t>1) agresivni animozitet između crkve i države (komunistički režimi), </a:t>
            </a:r>
          </a:p>
          <a:p>
            <a:r>
              <a:rPr lang="hr-HR" dirty="0"/>
              <a:t>2) stroga razdvojenost u teoriji i praksi (Francuska), </a:t>
            </a:r>
          </a:p>
          <a:p>
            <a:r>
              <a:rPr lang="hr-HR" dirty="0"/>
              <a:t>3) stroga odvojenost u teoriji, ali ne i u praksi (SAD), </a:t>
            </a:r>
          </a:p>
          <a:p>
            <a:r>
              <a:rPr lang="hr-HR" dirty="0"/>
              <a:t>4) odvojenost i suradnja (SR Njemačka), </a:t>
            </a:r>
          </a:p>
          <a:p>
            <a:r>
              <a:rPr lang="hr-HR" dirty="0"/>
              <a:t>5) formalno jedinstvo crkve i države, ali sa supstancijalnom podjelom (UK, Danska, Izrael, Grčka) i </a:t>
            </a:r>
          </a:p>
          <a:p>
            <a:r>
              <a:rPr lang="hr-HR" dirty="0"/>
              <a:t>6) formalno i supstancijalno jedinstvo crkve i države (IR Iran, Saudijska Arabija</a:t>
            </a:r>
          </a:p>
        </p:txBody>
      </p:sp>
    </p:spTree>
    <p:extLst>
      <p:ext uri="{BB962C8B-B14F-4D97-AF65-F5344CB8AC3E}">
        <p14:creationId xmlns:p14="http://schemas.microsoft.com/office/powerpoint/2010/main" val="342140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BE465A0-8BDB-4205-B1FB-2356499A1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" r="7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8DC7E2-86AD-4AC2-9EC1-7E8B72572A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9D032D-E82B-4E2A-B0B8-325C49D6EB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78FA5-FA3E-4DBE-8027-71F02853CD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459349-FF0B-4F65-B63C-876E8035C8A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0AE24-4C38-46BB-88CB-780ACDCECB5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80DEC52-BEE2-46CC-8C33-6BC9AC9D62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8" y="977099"/>
            <a:ext cx="5123274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E2C290-3677-4DE0-AE6D-2B4DB5FBCEF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3523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9F396735-A014-4AA5-A146-8C88F24A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806" y="1829700"/>
            <a:ext cx="2328670" cy="243839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69811EE-732D-4A85-81EF-DAA70797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33" y="1116346"/>
            <a:ext cx="2251425" cy="386510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4ACAA8A-3CFC-4947-882E-4D57E82D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3525184" cy="1049235"/>
          </a:xfrm>
        </p:spPr>
        <p:txBody>
          <a:bodyPr>
            <a:normAutofit/>
          </a:bodyPr>
          <a:lstStyle/>
          <a:p>
            <a:r>
              <a:rPr lang="hr-HR" sz="3000"/>
              <a:t>Pojam sekularne države</a:t>
            </a:r>
            <a:endParaRPr lang="en-US" sz="30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93F320A-21E4-4F0E-8A94-6A034709D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9" y="2015732"/>
            <a:ext cx="4461375" cy="381980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800" dirty="0"/>
              <a:t>Što znači da je država sekularna?</a:t>
            </a:r>
          </a:p>
          <a:p>
            <a:pPr>
              <a:lnSpc>
                <a:spcPct val="110000"/>
              </a:lnSpc>
            </a:pPr>
            <a:r>
              <a:rPr lang="hr-HR" sz="1800" dirty="0"/>
              <a:t>Znači li sekularnost i sekularizam isto?</a:t>
            </a:r>
          </a:p>
          <a:p>
            <a:pPr>
              <a:lnSpc>
                <a:spcPct val="110000"/>
              </a:lnSpc>
            </a:pPr>
            <a:endParaRPr lang="hr-HR" sz="1800" dirty="0"/>
          </a:p>
          <a:p>
            <a:pPr>
              <a:lnSpc>
                <a:spcPct val="110000"/>
              </a:lnSpc>
            </a:pPr>
            <a:r>
              <a:rPr lang="hr-HR" sz="1800" dirty="0" err="1"/>
              <a:t>Cambridge</a:t>
            </a:r>
            <a:r>
              <a:rPr lang="hr-HR" sz="1800" dirty="0"/>
              <a:t> </a:t>
            </a:r>
            <a:r>
              <a:rPr lang="hr-HR" sz="1800" dirty="0" err="1"/>
              <a:t>Dictionary</a:t>
            </a:r>
            <a:r>
              <a:rPr lang="hr-HR" sz="1800" dirty="0"/>
              <a:t> – </a:t>
            </a:r>
            <a:r>
              <a:rPr lang="hr-HR" sz="1800" dirty="0" err="1"/>
              <a:t>secular</a:t>
            </a:r>
            <a:r>
              <a:rPr lang="hr-HR" sz="1800" dirty="0"/>
              <a:t>: ono što nema nikakve poveznice s religijom</a:t>
            </a:r>
          </a:p>
          <a:p>
            <a:pPr>
              <a:lnSpc>
                <a:spcPct val="110000"/>
              </a:lnSpc>
            </a:pPr>
            <a:endParaRPr lang="hr-HR" sz="1800" dirty="0"/>
          </a:p>
          <a:p>
            <a:pPr>
              <a:lnSpc>
                <a:spcPct val="110000"/>
              </a:lnSpc>
            </a:pPr>
            <a:r>
              <a:rPr lang="hr-HR" sz="1800" dirty="0" err="1"/>
              <a:t>Cambridge</a:t>
            </a:r>
            <a:r>
              <a:rPr lang="hr-HR" sz="1800" dirty="0"/>
              <a:t> </a:t>
            </a:r>
            <a:r>
              <a:rPr lang="hr-HR" sz="1800" dirty="0" err="1"/>
              <a:t>Dictionary</a:t>
            </a:r>
            <a:r>
              <a:rPr lang="hr-HR" sz="1800" dirty="0"/>
              <a:t> – </a:t>
            </a:r>
            <a:r>
              <a:rPr lang="hr-HR" sz="1800" dirty="0" err="1"/>
              <a:t>secularism</a:t>
            </a:r>
            <a:r>
              <a:rPr lang="hr-HR" sz="1800" dirty="0"/>
              <a:t>: uvjerenje da religija ne bi smjela imati veze s uobičajenim socijalnim i političkim aktivnostima neke države</a:t>
            </a:r>
          </a:p>
        </p:txBody>
      </p:sp>
    </p:spTree>
    <p:extLst>
      <p:ext uri="{BB962C8B-B14F-4D97-AF65-F5344CB8AC3E}">
        <p14:creationId xmlns:p14="http://schemas.microsoft.com/office/powerpoint/2010/main" val="4212241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6A87FD-FB13-43CD-875D-C047CFDB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Ustav Kraljevine Španjolske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D895B5-152B-4C2D-A8B9-A74B5C7F8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Nijedna vjera neće imati status državne vjere. Javne vlasti uzet će u obzir vjerska uvjerenja španjolskog društva i kontinuirano održavati odgovarajuće odnose suradnje s Katoličkom Crkvom i drugim vjeroispovijestima.</a:t>
            </a:r>
          </a:p>
          <a:p>
            <a:endParaRPr lang="hr-HR" dirty="0"/>
          </a:p>
          <a:p>
            <a:r>
              <a:rPr lang="hr-HR" dirty="0"/>
              <a:t>Je li Španjolska sekularna država?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4725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2A13E3-E6EC-43CE-845E-3382E7F6D49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4411" y="2012810"/>
            <a:ext cx="4964072" cy="3459865"/>
            <a:chOff x="6080282" y="2123762"/>
            <a:chExt cx="4964072" cy="34819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045E2A-5FC7-40BF-9385-0F5DCB915F0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282" y="2123762"/>
              <a:ext cx="4964072" cy="3481923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FFCEF2-BC1C-44BD-8437-FAB372ADB1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49189" y="2294169"/>
              <a:ext cx="4631437" cy="314996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06D0FC5-E93A-4BAF-B243-7269EB6F55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4589" y="2346730"/>
            <a:ext cx="4303985" cy="279676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D8236A-49DA-4836-BBBD-FBAE2E0A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445" y="3021972"/>
            <a:ext cx="1917950" cy="143846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16FB68A-B991-4354-AA75-8DF22672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855" y="2942928"/>
            <a:ext cx="1915862" cy="159655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F510B0D-D78C-438C-8B42-FFA3FDB0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hr-HR" dirty="0"/>
              <a:t>Različita značenja „sekularizma”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0F0B60-2DF0-4C98-891B-A0B54C6EC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159993" cy="3450613"/>
          </a:xfrm>
        </p:spPr>
        <p:txBody>
          <a:bodyPr>
            <a:normAutofit/>
          </a:bodyPr>
          <a:lstStyle/>
          <a:p>
            <a:r>
              <a:rPr lang="hr-HR" dirty="0"/>
              <a:t>Značenje izraza „sekularizam” varira u odnosu na kulturni krug i kontekst u kojemu se spominje, negdje znači:</a:t>
            </a:r>
          </a:p>
          <a:p>
            <a:r>
              <a:rPr lang="hr-HR" dirty="0"/>
              <a:t>a) isključivo toleranciju (Indija)</a:t>
            </a:r>
          </a:p>
          <a:p>
            <a:r>
              <a:rPr lang="hr-HR" dirty="0"/>
              <a:t>b) potpunu isključenost religije iz javne sfere (Francuska, Slovenija)</a:t>
            </a:r>
          </a:p>
          <a:p>
            <a:r>
              <a:rPr lang="hr-HR" dirty="0"/>
              <a:t>c) odvojenost crkve i države (SAD)</a:t>
            </a:r>
          </a:p>
        </p:txBody>
      </p:sp>
    </p:spTree>
    <p:extLst>
      <p:ext uri="{BB962C8B-B14F-4D97-AF65-F5344CB8AC3E}">
        <p14:creationId xmlns:p14="http://schemas.microsoft.com/office/powerpoint/2010/main" val="56320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DBDEA9-7FE9-460B-A5AB-70F8F1EF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 li Hrvatska sekularna država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B612A2-FB82-49B4-96A3-48B94C70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57902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Čl. 41. Ustava Republike Hrvatske</a:t>
            </a:r>
          </a:p>
          <a:p>
            <a:r>
              <a:rPr lang="hr-HR" dirty="0"/>
              <a:t>(1) Sve vjerske zajednice jednake su pred zakonom i odvojene od države. </a:t>
            </a:r>
          </a:p>
          <a:p>
            <a:r>
              <a:rPr lang="hr-HR" dirty="0"/>
              <a:t>(2) Vjerske zajednice slobodne su, u skladu sa zakonom, javno obavljati vjerske obrede, osnivati škole, učilišta, druge zavode, socijalne i dobrotvorne ustanove te upravljati njima, a u svojoj djelatnosti uživaju zaštitu i pomoć države.</a:t>
            </a:r>
          </a:p>
          <a:p>
            <a:r>
              <a:rPr lang="hr-HR" dirty="0"/>
              <a:t>Radi usporedbe, čl. 7. Ustava Republike Slovenije glasi:</a:t>
            </a:r>
          </a:p>
          <a:p>
            <a:r>
              <a:rPr lang="hr-HR" dirty="0"/>
              <a:t>Država i vjerske zajednice su odvojene.</a:t>
            </a:r>
          </a:p>
          <a:p>
            <a:r>
              <a:rPr lang="hr-HR" dirty="0"/>
              <a:t>Vjerske zajednice su ravnopravne; njihovo djelovanje je slobodno.</a:t>
            </a:r>
            <a:r>
              <a:rPr lang="en-US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7A01C02-84B2-45A5-9CEC-D3B4AF389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283" y="665018"/>
            <a:ext cx="1885950" cy="20068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0384ACD-6F68-4AFD-86B2-E0B4BA4D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283" y="4001294"/>
            <a:ext cx="1800225" cy="198386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84546C3-C12A-4832-9988-5EEB6AB87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283" y="3005975"/>
            <a:ext cx="1885950" cy="6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869F7D-F0A8-40D8-BD44-336C3E7402E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4411" y="2012810"/>
            <a:ext cx="4964072" cy="3459865"/>
            <a:chOff x="6080282" y="2123762"/>
            <a:chExt cx="4964072" cy="34819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A1339A-BB63-4BB1-94A3-4150BCF71B8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282" y="2123762"/>
              <a:ext cx="4964072" cy="3481923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63FF31-1471-457C-949E-DF8FB04DA5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49189" y="2294169"/>
              <a:ext cx="4631437" cy="314996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DD835453-90FD-49D5-ABE4-C69E20CCE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1" r="10473" b="-2"/>
          <a:stretch/>
        </p:blipFill>
        <p:spPr>
          <a:xfrm>
            <a:off x="6579869" y="2491733"/>
            <a:ext cx="3993156" cy="250094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22AE636-F960-4A03-8946-131BF34A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hr-HR" dirty="0"/>
              <a:t>Dva tumačenja čl. 41. Ustava RH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BA63909-664E-46B0-8BF6-6C9F15B10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4"/>
            <a:ext cx="4169336" cy="3450613"/>
          </a:xfrm>
        </p:spPr>
        <p:txBody>
          <a:bodyPr>
            <a:normAutofit/>
          </a:bodyPr>
          <a:lstStyle/>
          <a:p>
            <a:r>
              <a:rPr lang="hr-HR" sz="1900"/>
              <a:t>Prvo: Hrvatska je sekularna država, ali umjesto „sekularna”, bilo bi ispravnije navesti „sekularizirana”.</a:t>
            </a:r>
          </a:p>
          <a:p>
            <a:endParaRPr lang="hr-HR" sz="1900"/>
          </a:p>
          <a:p>
            <a:r>
              <a:rPr lang="hr-HR" sz="1900"/>
              <a:t>Drugo: Hrvatska nije sekularna država.</a:t>
            </a:r>
          </a:p>
          <a:p>
            <a:endParaRPr lang="hr-HR" sz="1900"/>
          </a:p>
          <a:p>
            <a:r>
              <a:rPr lang="hr-HR" sz="1900"/>
              <a:t>Niti jedno niti drugo tumačenje nije ispravno!</a:t>
            </a: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26515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723E122-C9C9-47EB-AB91-F6E5B17C7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55" y="2298358"/>
            <a:ext cx="3511309" cy="296562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2F4BE35-4B18-4922-9FFF-C5DE0891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hr-HR" dirty="0"/>
              <a:t>Ispravno tumačenje čl. 41. Ustava RH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9AF242-BF78-4306-8E78-A9AE40DB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6195784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/>
              <a:t>Ne smijemo čitati samo st. 1. čl. 41. Ustava, kao niti samo st. 2. čl. 41. Ustava.</a:t>
            </a:r>
          </a:p>
          <a:p>
            <a:pPr>
              <a:lnSpc>
                <a:spcPct val="110000"/>
              </a:lnSpc>
            </a:pPr>
            <a:r>
              <a:rPr lang="hr-HR"/>
              <a:t>Ustavni tekst treba čitati u njegovoj ukupnosti.</a:t>
            </a:r>
          </a:p>
          <a:p>
            <a:pPr>
              <a:lnSpc>
                <a:spcPct val="110000"/>
              </a:lnSpc>
            </a:pPr>
            <a:r>
              <a:rPr lang="hr-HR"/>
              <a:t>Postoje tri modela odnosa crkve i države.</a:t>
            </a:r>
          </a:p>
          <a:p>
            <a:pPr>
              <a:lnSpc>
                <a:spcPct val="110000"/>
              </a:lnSpc>
            </a:pPr>
            <a:r>
              <a:rPr lang="hr-HR"/>
              <a:t>Sukladno čl. 41. st. 1. Ustava – crkva i država su </a:t>
            </a:r>
            <a:r>
              <a:rPr lang="hr-HR" b="1" u="sng"/>
              <a:t>odvojeni</a:t>
            </a:r>
            <a:r>
              <a:rPr lang="hr-HR"/>
              <a:t>.</a:t>
            </a:r>
          </a:p>
          <a:p>
            <a:pPr>
              <a:lnSpc>
                <a:spcPct val="110000"/>
              </a:lnSpc>
            </a:pPr>
            <a:r>
              <a:rPr lang="hr-HR"/>
              <a:t>Sukladno čl. 41. st. 2. Ustava – država ima </a:t>
            </a:r>
            <a:r>
              <a:rPr lang="hr-HR" b="1" u="sng"/>
              <a:t>obvezu</a:t>
            </a:r>
            <a:r>
              <a:rPr lang="hr-HR"/>
              <a:t> pomagati i štititi vjerske zajednice u njihovoj djelatnosti.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81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32D32A60-013B-47A8-8833-D242408091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AE27932B-B694-4C4C-90D7-A0333A7C58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DF63C9AD-AE6E-4512-8171-91612E84CC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1A49CE-B63D-457A-A180-1C883E1A63D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B0476-5CF0-4F44-8D68-5D42D7AEE43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22" name="Rezervirano mjesto sadržaj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053614"/>
              </p:ext>
            </p:extLst>
          </p:nvPr>
        </p:nvGraphicFramePr>
        <p:xfrm>
          <a:off x="506709" y="182881"/>
          <a:ext cx="11180986" cy="575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3868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FDA3537-382D-438F-932C-F6EDC576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999" y="-2667001"/>
            <a:ext cx="685800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27A22D-FB25-42BB-9357-F66ED7E6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804519"/>
            <a:ext cx="6134792" cy="1049235"/>
          </a:xfrm>
        </p:spPr>
        <p:txBody>
          <a:bodyPr/>
          <a:lstStyle/>
          <a:p>
            <a:r>
              <a:rPr lang="hr-HR" dirty="0"/>
              <a:t>Pravno reguliranje religije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71865A-1B1F-4F8A-848A-B2B14F500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5727" cy="4351338"/>
          </a:xfrm>
        </p:spPr>
        <p:txBody>
          <a:bodyPr/>
          <a:lstStyle/>
          <a:p>
            <a:r>
              <a:rPr lang="hr-HR" sz="2400" i="1" dirty="0" err="1"/>
              <a:t>Cuius</a:t>
            </a:r>
            <a:r>
              <a:rPr lang="hr-HR" sz="2400" i="1" dirty="0"/>
              <a:t> </a:t>
            </a:r>
            <a:r>
              <a:rPr lang="hr-HR" sz="2400" i="1" dirty="0" err="1"/>
              <a:t>regio</a:t>
            </a:r>
            <a:r>
              <a:rPr lang="hr-HR" sz="2400" i="1" dirty="0"/>
              <a:t>, </a:t>
            </a:r>
            <a:r>
              <a:rPr lang="hr-HR" sz="2400" i="1" dirty="0" err="1"/>
              <a:t>eius</a:t>
            </a:r>
            <a:r>
              <a:rPr lang="hr-HR" sz="2400" i="1" dirty="0"/>
              <a:t> </a:t>
            </a:r>
            <a:r>
              <a:rPr lang="hr-HR" sz="2400" i="1" dirty="0" err="1"/>
              <a:t>religio</a:t>
            </a:r>
            <a:r>
              <a:rPr lang="hr-HR" sz="2400" i="1" dirty="0"/>
              <a:t> </a:t>
            </a:r>
            <a:r>
              <a:rPr lang="hr-HR" sz="2400" dirty="0"/>
              <a:t>načelo.</a:t>
            </a:r>
          </a:p>
          <a:p>
            <a:r>
              <a:rPr lang="hr-HR" sz="2400" dirty="0"/>
              <a:t>Razvoj pravnog reguliranja religije – od jedine dopuštene vjere, ka državnim vjerama i dopuštenim religijama do pluralizma.</a:t>
            </a:r>
          </a:p>
          <a:p>
            <a:r>
              <a:rPr lang="hr-HR" sz="2400" dirty="0"/>
              <a:t>Ekstremi – komunizam i djelomična zabrana religije.</a:t>
            </a:r>
          </a:p>
          <a:p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DF1E3C6-5279-45DB-A023-6EF288A3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811" y="0"/>
            <a:ext cx="5392189" cy="43724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977C9E4-E2E3-4511-8F59-A74040673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811" y="4372495"/>
            <a:ext cx="5375564" cy="24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7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Sloboda vjeroispovijesti u Hrvatskoj od 17. st. do 1945.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5" y="2015732"/>
            <a:ext cx="7963592" cy="3969432"/>
          </a:xfrm>
        </p:spPr>
        <p:txBody>
          <a:bodyPr>
            <a:normAutofit lnSpcReduction="10000"/>
          </a:bodyPr>
          <a:lstStyle/>
          <a:p>
            <a:r>
              <a:rPr lang="hr-HR" dirty="0"/>
              <a:t>Katoličanstvo je bila državna vjera, i jedina dozvoljena na teritoriju Hrvatske do 1868.</a:t>
            </a:r>
          </a:p>
          <a:p>
            <a:endParaRPr lang="hr-HR" dirty="0"/>
          </a:p>
          <a:p>
            <a:r>
              <a:rPr lang="hr-HR" dirty="0"/>
              <a:t>Kada se pojavio i ojačao protestantizam, Hrvatski sabor je 1608. zabranio ispovijedanje protestantizma u Hrvatskoj.</a:t>
            </a:r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Židovi su dobili pravo neograničene trgovine Zakonom iz 1729., ali nisu mogli posjedovati nekretnine ili imati prebivalište u Hrvatskoj.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7FAC8D6-AD92-4F44-B3FB-1F165FBA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975" y="2378371"/>
            <a:ext cx="2867025" cy="11612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88826C4-1C17-4B4F-A2D3-3C77CC06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4064284"/>
            <a:ext cx="2857500" cy="13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3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28" y="454541"/>
            <a:ext cx="9892146" cy="5721499"/>
          </a:xfrm>
        </p:spPr>
        <p:txBody>
          <a:bodyPr>
            <a:normAutofit/>
          </a:bodyPr>
          <a:lstStyle/>
          <a:p>
            <a:r>
              <a:rPr lang="hr-HR"/>
              <a:t>U Kraljevini Hrvatskoj i Slavoniji postojalo je 5 zakonski priznatih vjerskih zajednica:</a:t>
            </a:r>
          </a:p>
          <a:p>
            <a:pPr marL="651510" indent="-514350">
              <a:buFont typeface="+mj-lt"/>
              <a:buAutoNum type="arabicPeriod"/>
            </a:pPr>
            <a:r>
              <a:rPr lang="hr-HR"/>
              <a:t>Katolička Crkva</a:t>
            </a:r>
          </a:p>
          <a:p>
            <a:pPr marL="651510" indent="-514350">
              <a:buFont typeface="+mj-lt"/>
              <a:buAutoNum type="arabicPeriod"/>
            </a:pPr>
            <a:r>
              <a:rPr lang="hr-HR"/>
              <a:t>Pravoslavna crkva (1868.)</a:t>
            </a:r>
          </a:p>
          <a:p>
            <a:pPr marL="651510" indent="-514350">
              <a:buFont typeface="+mj-lt"/>
              <a:buAutoNum type="arabicPeriod"/>
            </a:pPr>
            <a:r>
              <a:rPr lang="hr-HR"/>
              <a:t>Židovska vjerska zajednica (1873.)</a:t>
            </a:r>
          </a:p>
          <a:p>
            <a:pPr marL="651510" indent="-514350">
              <a:buFont typeface="+mj-lt"/>
              <a:buAutoNum type="arabicPeriod"/>
            </a:pPr>
            <a:r>
              <a:rPr lang="hr-HR"/>
              <a:t>Evangelička crkva (1898.)</a:t>
            </a:r>
          </a:p>
          <a:p>
            <a:pPr marL="651510" indent="-514350">
              <a:buFont typeface="+mj-lt"/>
              <a:buAutoNum type="arabicPeriod"/>
            </a:pPr>
            <a:r>
              <a:rPr lang="hr-HR"/>
              <a:t>Islamska vjerska zajednica (1906.)</a:t>
            </a:r>
          </a:p>
          <a:p>
            <a:endParaRPr lang="hr-HR"/>
          </a:p>
          <a:p>
            <a:r>
              <a:rPr lang="hr-HR"/>
              <a:t>Sve do 1918., prijelaz s kršćanstva na druge vjeroispovijesti bio je zabranjen!</a:t>
            </a:r>
          </a:p>
          <a:p>
            <a:r>
              <a:rPr lang="hr-HR"/>
              <a:t>Građani su imali obvezu odgajati djecu u religioznom duhu, vjeronauk je bio obvezatan predmet u svim školama.</a:t>
            </a:r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1E72EC1-28D6-47B8-9EC5-8BAE48A59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111" y="201144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9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9"/>
            <a:ext cx="12192000" cy="5865515"/>
          </a:xfrm>
        </p:spPr>
        <p:txBody>
          <a:bodyPr>
            <a:noAutofit/>
          </a:bodyPr>
          <a:lstStyle/>
          <a:p>
            <a:r>
              <a:rPr lang="hr-HR" sz="2300" dirty="0"/>
              <a:t>Nakon stvaranja nove države, Kraljevine Srba Hrvata i Slovenaca/Jugoslavije, formalno jača sloboda vjeroispovijesti – Ustav propisuje da građani ne moraju pripadati niti jednoj vjerskoj zajednici.</a:t>
            </a:r>
          </a:p>
          <a:p>
            <a:endParaRPr lang="hr-HR" sz="2300" dirty="0"/>
          </a:p>
          <a:p>
            <a:r>
              <a:rPr lang="hr-HR" sz="2300" dirty="0"/>
              <a:t>Ovo razdoblje (1918.-1941.) karakterizirano je snažnim državnim utjecajem na sve priznate vjerske zajednice (pet iz prijašnjeg razdoblja i Reformirana crkva) koje se posebno ogledalo u činjenici da je Kralj morao dati pristanak na izbor vođa vjerskih zajednica.</a:t>
            </a:r>
          </a:p>
          <a:p>
            <a:r>
              <a:rPr lang="hr-HR" sz="2300" dirty="0"/>
              <a:t>Posebno, ovo je razdoblje karakterizirano borbom za prevlast između Katoličke Crkve i Srpske pravoslavne crkve.</a:t>
            </a:r>
          </a:p>
          <a:p>
            <a:r>
              <a:rPr lang="hr-HR" sz="2300" dirty="0"/>
              <a:t>Cijelo ovo razdoblje (17.st.-1941.) karakterizirano je činjenicom da vjerske zajednice obavljaju mnoge javne ovlasti.</a:t>
            </a:r>
          </a:p>
          <a:p>
            <a:r>
              <a:rPr lang="hr-HR" sz="2300" dirty="0"/>
              <a:t>Vjeronauk je i dalje obvezatan predmet u školama.</a:t>
            </a:r>
          </a:p>
        </p:txBody>
      </p:sp>
    </p:spTree>
    <p:extLst>
      <p:ext uri="{BB962C8B-B14F-4D97-AF65-F5344CB8AC3E}">
        <p14:creationId xmlns:p14="http://schemas.microsoft.com/office/powerpoint/2010/main" val="380265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6A7A2A9-BA6C-497A-A7F4-BA256AEF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56" y="2537565"/>
            <a:ext cx="2926098" cy="2406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hr-HR" dirty="0"/>
              <a:t>Sloboda vjeroispovijesti u socijalističkoj Jugoslaviji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124" y="2015734"/>
            <a:ext cx="7054239" cy="39155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600" dirty="0"/>
              <a:t>Formalno, postojala je apsolutna sloboda vjeroispovijesti.</a:t>
            </a:r>
          </a:p>
          <a:p>
            <a:pPr>
              <a:lnSpc>
                <a:spcPct val="110000"/>
              </a:lnSpc>
            </a:pPr>
            <a:endParaRPr lang="hr-HR" sz="1600" dirty="0"/>
          </a:p>
          <a:p>
            <a:pPr>
              <a:lnSpc>
                <a:spcPct val="110000"/>
              </a:lnSpc>
            </a:pPr>
            <a:r>
              <a:rPr lang="hr-HR" sz="1600" dirty="0"/>
              <a:t>Osnivanje vjerskih zajednica je slobodno, bez ikakve formalne procedure.</a:t>
            </a:r>
          </a:p>
          <a:p>
            <a:pPr>
              <a:lnSpc>
                <a:spcPct val="110000"/>
              </a:lnSpc>
            </a:pPr>
            <a:endParaRPr lang="hr-HR" sz="1600" dirty="0"/>
          </a:p>
          <a:p>
            <a:pPr>
              <a:lnSpc>
                <a:spcPct val="110000"/>
              </a:lnSpc>
            </a:pPr>
            <a:r>
              <a:rPr lang="hr-HR" sz="1600" dirty="0"/>
              <a:t>Vjerske zajednice nemaju više nikakve javne ovlasti, za razliku od prijašnjeg uređenja.</a:t>
            </a:r>
          </a:p>
          <a:p>
            <a:pPr>
              <a:lnSpc>
                <a:spcPct val="110000"/>
              </a:lnSpc>
            </a:pPr>
            <a:endParaRPr lang="hr-HR" sz="1600" dirty="0"/>
          </a:p>
          <a:p>
            <a:pPr>
              <a:lnSpc>
                <a:spcPct val="110000"/>
              </a:lnSpc>
            </a:pPr>
            <a:r>
              <a:rPr lang="hr-HR" sz="1600" dirty="0"/>
              <a:t>Niti jedna vjerska zajednica nema povlašten položaj (u Kraljevini Hrvatskoj i Slavoniji takav je položaj imala Katolička Crkva, a u Kraljevini SHS Srpska pravoslavna crkva).</a:t>
            </a:r>
          </a:p>
        </p:txBody>
      </p:sp>
    </p:spTree>
    <p:extLst>
      <p:ext uri="{BB962C8B-B14F-4D97-AF65-F5344CB8AC3E}">
        <p14:creationId xmlns:p14="http://schemas.microsoft.com/office/powerpoint/2010/main" val="45972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2C14A9-3617-46DD-9FC4-ED828A7D3E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E5CB6C-D5A1-44AB-BAD0-E76C67ED2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A16967-5C32-4A48-9F02-4F0228AC8D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42D078B-EF20-4DB1-AA1B-87F212C56A9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AB0109-1C89-41F0-9EDF-3DE017BE3F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Slika 1">
            <a:extLst>
              <a:ext uri="{FF2B5EF4-FFF2-40B4-BE49-F238E27FC236}">
                <a16:creationId xmlns:a16="http://schemas.microsoft.com/office/drawing/2014/main" id="{DFDFE849-D305-456E-9817-2DDA44973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746" y="481109"/>
            <a:ext cx="2718486" cy="249190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F66E4E3-C1EF-4243-94DA-A888B704B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594" y="3477789"/>
            <a:ext cx="4074836" cy="24287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/>
              <a:t>Ovo je razdoblje, posebno do 1966., obilježeno velikim progonima svih vjerskih zajednica, posebno Katoličke Crkve.</a:t>
            </a:r>
          </a:p>
          <a:p>
            <a:pPr>
              <a:lnSpc>
                <a:spcPct val="110000"/>
              </a:lnSpc>
            </a:pPr>
            <a:r>
              <a:rPr lang="hr-HR" sz="1700"/>
              <a:t>Vjerske su zajednice, posebno Katolička Crkva i Srpska pravoslavna crkva, smatrane anti-jugoslavenskima.</a:t>
            </a:r>
          </a:p>
          <a:p>
            <a:pPr>
              <a:lnSpc>
                <a:spcPct val="110000"/>
              </a:lnSpc>
            </a:pPr>
            <a:r>
              <a:rPr lang="hr-HR" sz="1700"/>
              <a:t>Vjerske zajednice su u agrarnim reformama i u tri nacionalizacije izgubile veliki dio svoje imovine.</a:t>
            </a:r>
          </a:p>
          <a:p>
            <a:pPr>
              <a:lnSpc>
                <a:spcPct val="110000"/>
              </a:lnSpc>
            </a:pPr>
            <a:r>
              <a:rPr lang="hr-HR" sz="1700"/>
              <a:t>Položaj vjerskih zajednica bio je u ovom razdoblju (ublaženo nakon 1966.) u direktnoj suprotnosti s proklamiranim pravnim okvirom. </a:t>
            </a:r>
          </a:p>
        </p:txBody>
      </p:sp>
    </p:spTree>
    <p:extLst>
      <p:ext uri="{BB962C8B-B14F-4D97-AF65-F5344CB8AC3E}">
        <p14:creationId xmlns:p14="http://schemas.microsoft.com/office/powerpoint/2010/main" val="4168869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Sloboda vjeroispovijesti i vjerske zajednice u Republici Hrvatskoj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68937"/>
          </a:xfrm>
        </p:spPr>
        <p:txBody>
          <a:bodyPr>
            <a:normAutofit/>
          </a:bodyPr>
          <a:lstStyle/>
          <a:p>
            <a:r>
              <a:rPr lang="hr-HR" dirty="0"/>
              <a:t>Hrvatski Ustav jamči slobodu vjeroispovijesti, te propisuje da su sve vjerske zajednice jednake pred Ustavom i odvojene od države.</a:t>
            </a:r>
          </a:p>
          <a:p>
            <a:endParaRPr lang="hr-HR" dirty="0"/>
          </a:p>
          <a:p>
            <a:r>
              <a:rPr lang="hr-HR" dirty="0"/>
              <a:t>Ustav jamči da nitko neće biti diskriminiran po nikojoj osnovi, pa tako ni uslijed (ne)pripadanja nekoj vjeroispovijesti.</a:t>
            </a:r>
          </a:p>
          <a:p>
            <a:endParaRPr lang="hr-HR" dirty="0"/>
          </a:p>
          <a:p>
            <a:r>
              <a:rPr lang="hr-HR" dirty="0"/>
              <a:t>Ustav jamči slobodu vjeroispovijesti čak i u stanjima nužde, kada se neka druga njime zajamčena prava mogu ograničiti.</a:t>
            </a:r>
          </a:p>
          <a:p>
            <a:r>
              <a:rPr lang="hr-HR" dirty="0"/>
              <a:t>Zakon o pravnom položaju vjerskih zajednica (2002.).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29446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419CA0-BFB4-4390-AB8F-5DBFCA45D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E9C81-ACBE-459E-A7D5-2BB824B68F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EC5C75-E28F-4899-9C2E-39431B82B7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AAE0A1-60AD-4190-B85D-2DD8148369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4C623-16D7-4722-8EFB-A5B0E3BC07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BDCB18-ABE5-43B0-8B68-89FEDAECB8B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414D8965-84E0-4438-8D6A-E0A63DA1A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" r="2997" b="-3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/>
              <a:t>U RH, vjerske zajednice možemo podijeliti na pet tipova: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1700"/>
              <a:t>Katoličku Crkvu koja ima poseban položaj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1700"/>
              <a:t>Vjerske zajednice koje imaju potpisane posebne ugovore s državom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1700"/>
              <a:t>Registrirane vjerske zajednice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1700"/>
              <a:t>Neregistrirane vjerske zajednice koje su u statusu vjerskih udruga (preduvjet za stjecanje statusa registrirane vjerske zajednice)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hr-HR" sz="1700"/>
              <a:t>Vjerske zajednice koje ne žele registraciju</a:t>
            </a:r>
          </a:p>
        </p:txBody>
      </p:sp>
    </p:spTree>
    <p:extLst>
      <p:ext uri="{BB962C8B-B14F-4D97-AF65-F5344CB8AC3E}">
        <p14:creationId xmlns:p14="http://schemas.microsoft.com/office/powerpoint/2010/main" val="957486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1770822" cy="6126163"/>
          </a:xfrm>
        </p:spPr>
        <p:txBody>
          <a:bodyPr>
            <a:noAutofit/>
          </a:bodyPr>
          <a:lstStyle/>
          <a:p>
            <a:r>
              <a:rPr lang="hr-HR" sz="2250" dirty="0"/>
              <a:t>Posebni položaj Katoličke Crkve proizlazi iz činjenice što je Papa i državni poglavar koji može sklapati međudržavne ugovore – takvi su ugovori (četiri) sklopljeni između RH i Svete Stolice, te su po svojoj snazi, sukladno Ustavu (čl. 141.) po pravnoj snazi iznad zakona.</a:t>
            </a:r>
          </a:p>
          <a:p>
            <a:r>
              <a:rPr lang="hr-HR" sz="2250" dirty="0"/>
              <a:t>Ustavnost ovih ugovora?</a:t>
            </a:r>
          </a:p>
          <a:p>
            <a:r>
              <a:rPr lang="hr-HR" sz="2250" dirty="0"/>
              <a:t>Posebni ugovori između države i drugih vjerskih zajednica – imaju pravo na vjeronauk u državnim školama, brak se priznaje kao civilni, dotacije iz proračuna. </a:t>
            </a:r>
          </a:p>
          <a:p>
            <a:r>
              <a:rPr lang="hr-HR" sz="2250" dirty="0"/>
              <a:t>Niz je vjerskih zajednica sklopio takve ugovore: Srpska pravoslavna crkva, Islamska zajednica, Evangelička crkva, Reformirana kršćanska crkva, Evangelička pentakostna crkva, Božja crkva i savez Kristove pentakostne crkve, Adventistička kršćanska crkva, Reformni pokret adventista sedmog dana,  Savez baptističkih crkava, Kristova crkva, Bugarska pravoslavna crkva u Hrvatskoj, Makedonska pravoslavna crkva u Hrvatskoj, Starokatolička hrvatska crkva, Židovska zajednica </a:t>
            </a:r>
            <a:r>
              <a:rPr lang="hr-HR" sz="2250" dirty="0" err="1"/>
              <a:t>Bet</a:t>
            </a:r>
            <a:r>
              <a:rPr lang="hr-HR" sz="2250" dirty="0"/>
              <a:t> </a:t>
            </a:r>
            <a:r>
              <a:rPr lang="hr-HR" sz="2250" dirty="0" err="1"/>
              <a:t>Israel</a:t>
            </a:r>
            <a:r>
              <a:rPr lang="hr-HR" sz="2250" dirty="0"/>
              <a:t>, Koordinacija židovskih zajedica u Republici Hrvatskoj, Savez crkava „Riječ života”, Crkva cjelovitog evanđelja i Protestantska reformirana kršćanska crkva u Republici Hrvatskoj.  </a:t>
            </a:r>
          </a:p>
          <a:p>
            <a:endParaRPr lang="hr-HR" sz="2250" dirty="0"/>
          </a:p>
        </p:txBody>
      </p:sp>
    </p:spTree>
    <p:extLst>
      <p:ext uri="{BB962C8B-B14F-4D97-AF65-F5344CB8AC3E}">
        <p14:creationId xmlns:p14="http://schemas.microsoft.com/office/powerpoint/2010/main" val="3315124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62051"/>
            <a:ext cx="8229600" cy="4264113"/>
          </a:xfrm>
        </p:spPr>
        <p:txBody>
          <a:bodyPr>
            <a:normAutofit/>
          </a:bodyPr>
          <a:lstStyle/>
          <a:p>
            <a:r>
              <a:rPr lang="hr-HR" dirty="0"/>
              <a:t>Zaključak Vlade RH iz 2004.</a:t>
            </a:r>
          </a:p>
          <a:p>
            <a:endParaRPr lang="hr-HR" dirty="0"/>
          </a:p>
          <a:p>
            <a:r>
              <a:rPr lang="hr-HR" dirty="0"/>
              <a:t>Posljedica: nejednakost vjerskih zajednica pred zakonom. Država mora sklopiti ugovore sa svakom zajednicom koja to želi, pod jednakim zakonom postavljenim uvjetima.</a:t>
            </a:r>
          </a:p>
          <a:p>
            <a:endParaRPr lang="hr-HR" dirty="0"/>
          </a:p>
          <a:p>
            <a:r>
              <a:rPr lang="hr-HR" dirty="0"/>
              <a:t>Danas u RH postoje 52 registrirane vjerske zajenice u Registru vjerskih zajednica, no 11 od njih su židovske vjerske zajednice, pa možemo reći da u RH djeluju 42 vjerske zajednice i Katolička Crkva koju možemo definirati kao vjersku zajednicu sui generis u našem pravnom sutavu.</a:t>
            </a:r>
          </a:p>
        </p:txBody>
      </p:sp>
    </p:spTree>
    <p:extLst>
      <p:ext uri="{BB962C8B-B14F-4D97-AF65-F5344CB8AC3E}">
        <p14:creationId xmlns:p14="http://schemas.microsoft.com/office/powerpoint/2010/main" val="2476561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21EF36-7E0D-429D-9F72-731C3D599D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3F5FDD-538C-4764-918F-EED70773DC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DAFF88-2573-4A47-BE6B-D1937B5556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C9A896-C936-49A0-ABFD-6F47EC04389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4D256A-1C3F-478F-841B-63EF2FDF295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7" y="482170"/>
            <a:ext cx="4074533" cy="5149101"/>
            <a:chOff x="7463259" y="583365"/>
            <a:chExt cx="4074533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2C8AFA-DA58-456C-8096-18714EEE4D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4C02E7-45C3-4C18-A4BD-707E621B6E8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AA3551C7-73E7-4ACD-8F21-12DBBD4DB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2" r="3" b="5485"/>
          <a:stretch/>
        </p:blipFill>
        <p:spPr>
          <a:xfrm>
            <a:off x="8116372" y="1116344"/>
            <a:ext cx="2799102" cy="386617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D3F1D8B-9CF7-4635-8145-8EBDE00C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1474970"/>
            <a:ext cx="5533666" cy="3152742"/>
          </a:xfrm>
        </p:spPr>
        <p:txBody>
          <a:bodyPr anchor="ctr">
            <a:normAutofit/>
          </a:bodyPr>
          <a:lstStyle/>
          <a:p>
            <a:r>
              <a:rPr lang="hr-HR" dirty="0"/>
              <a:t>Hvala na pozornosti!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6CFCC-E96C-48AB-98C8-42F05727F1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5BC1D-EB38-400C-B11B-F8CC53896E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4DDAF3-76BC-49F9-B735-F7A5CE8638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9D5B65-A532-405C-9133-23979B5F7F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BECB2A-E1E7-48A9-A209-D21AB681DD9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7110B8-ED3B-4441-B1EB-C4DE3C46A0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E8C619-774F-41E3-8086-B6924E6C15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63C805A-55CA-4C05-ADB5-3672339AAF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294FAB0-0466-47B1-B964-43F67A9A84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099"/>
            <a:ext cx="5127476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ACC58D4-DFFD-4CCE-A57A-E31D2EF3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174" y="3182243"/>
            <a:ext cx="2332303" cy="174922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9D3F911-53D7-4AF3-9B41-1169E8C33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806" y="1172336"/>
            <a:ext cx="2328670" cy="174650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C5C7F3A-356D-49B6-B98E-970B674F9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660" y="1116346"/>
            <a:ext cx="2058170" cy="386510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007C549-4179-45F3-A98A-8DF704B2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hr-HR" dirty="0"/>
              <a:t>Sukobi crkve i države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DDF9FA-9313-47B5-AD02-B620EA13E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5" y="2015732"/>
            <a:ext cx="4595719" cy="409931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hr-HR" sz="1600" dirty="0"/>
              <a:t>Borba za investituru – tko postavlja biskupe?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Investitura – božanski postavljeni monarh ima pravo postavljati biskupe.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Grgur VII. – papinska vlast je jedina univerzalna moć.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Henrik IV. – smjenjuje papu 1075., Grgur VII. izopćuje cara 1076.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Car se kaje 1077. i pokajnički putuje u </a:t>
            </a:r>
            <a:r>
              <a:rPr lang="hr-HR" sz="1600" dirty="0" err="1"/>
              <a:t>Canossu</a:t>
            </a:r>
            <a:r>
              <a:rPr lang="hr-HR" sz="1600" dirty="0"/>
              <a:t>, papa mu oprašta.</a:t>
            </a:r>
          </a:p>
          <a:p>
            <a:pPr>
              <a:lnSpc>
                <a:spcPct val="110000"/>
              </a:lnSpc>
            </a:pPr>
            <a:r>
              <a:rPr lang="hr-HR" sz="1600" dirty="0" err="1"/>
              <a:t>Wormski</a:t>
            </a:r>
            <a:r>
              <a:rPr lang="hr-HR" sz="1600" dirty="0"/>
              <a:t> konkordat 1122. (papa </a:t>
            </a:r>
            <a:r>
              <a:rPr lang="hr-HR" sz="1600" dirty="0" err="1"/>
              <a:t>Kalisto</a:t>
            </a:r>
            <a:r>
              <a:rPr lang="hr-HR" sz="1600" dirty="0"/>
              <a:t> II. i car Henrik V.) – načelo dvostruke investiture (izbor biskupa vrši papa, ali oni postaju vazali svjetovnog vladara).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785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D32A60-013B-47A8-8833-D242408091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27932B-B694-4C4C-90D7-A0333A7C58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63C9AD-AE6E-4512-8171-91612E84CC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1A49CE-B63D-457A-A180-1C883E1A63D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B0476-5CF0-4F44-8D68-5D42D7AEE43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hr-HR" sz="3000"/>
              <a:t>Što je sloboda vjeroispovijesti?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879691"/>
              </p:ext>
            </p:extLst>
          </p:nvPr>
        </p:nvGraphicFramePr>
        <p:xfrm>
          <a:off x="5141913" y="271848"/>
          <a:ext cx="5913437" cy="5843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314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199"/>
            <a:ext cx="0" cy="42976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D8727B23-3FB5-4E85-BCB1-D0DD7C02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r>
              <a:rPr lang="hr-HR" dirty="0"/>
              <a:t>Odnos crkve i države – pravna pitanja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DFF910-9EA0-4C99-B5C3-C526FE24E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/>
          </a:bodyPr>
          <a:lstStyle/>
          <a:p>
            <a:r>
              <a:rPr lang="hr-HR" dirty="0"/>
              <a:t>Kao društveni oblik religiozne stvarnosti religija se stalno pojavljuje u našoj povijesti kao pratilac čovjeka i društva. </a:t>
            </a:r>
          </a:p>
          <a:p>
            <a:r>
              <a:rPr lang="pl-PL" dirty="0"/>
              <a:t>Budući da je društvo uređeno zakonima, to je i neraskidiva spona prava (zakona) i religije.</a:t>
            </a:r>
          </a:p>
          <a:p>
            <a:r>
              <a:rPr lang="pl-PL" dirty="0"/>
              <a:t>Razvoj društva dovodi do autonomije duhovno-religioznog područja naspram političkom, dotično društveno-političkog naspram religioznom.</a:t>
            </a:r>
            <a:endParaRPr lang="hr-HR" dirty="0"/>
          </a:p>
          <a:p>
            <a:r>
              <a:rPr lang="hr-HR" dirty="0"/>
              <a:t>Je li odnos crkve i države </a:t>
            </a:r>
            <a:r>
              <a:rPr lang="hr-HR" dirty="0" err="1"/>
              <a:t>jedoobrazno</a:t>
            </a:r>
            <a:r>
              <a:rPr lang="hr-HR" dirty="0"/>
              <a:t> propisan?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4734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8A0F512-AC74-4171-A9D4-8DC64E05A17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9823" y="2012810"/>
            <a:ext cx="4948659" cy="3453535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5B7C72-B0F4-4720-AB31-9FC94AC7904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14A837-64CF-44AE-9465-29102949072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Slika 6">
            <a:extLst>
              <a:ext uri="{FF2B5EF4-FFF2-40B4-BE49-F238E27FC236}">
                <a16:creationId xmlns:a16="http://schemas.microsoft.com/office/drawing/2014/main" id="{6CEDF3DF-1952-420C-84B3-84BDF06D2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177" y="3824977"/>
            <a:ext cx="1036050" cy="147480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B4E4696-B20A-4B70-9993-8B2897BCB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298" y="3886377"/>
            <a:ext cx="1264591" cy="135200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EEFFB87-0C06-427D-8544-880BDB65A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153" y="2190710"/>
            <a:ext cx="2211488" cy="147164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21A34D8-E51D-443C-A9ED-20FE4D936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708" y="2190710"/>
            <a:ext cx="1740414" cy="310788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0CA8564-6836-4F68-8912-79750DF4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hr-HR" dirty="0"/>
              <a:t>Religija u ustavima europskih država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2ABA1A-1A95-417A-8C08-E87D4D7E7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2015734"/>
            <a:ext cx="5444173" cy="37865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600" dirty="0"/>
              <a:t>Promotrimo ustave europskih država.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Francuska: Republika je </a:t>
            </a:r>
            <a:r>
              <a:rPr lang="hr-HR" sz="1600" dirty="0" err="1"/>
              <a:t>laična</a:t>
            </a:r>
            <a:r>
              <a:rPr lang="hr-HR" sz="1600" dirty="0"/>
              <a:t> (sekularna)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Njemačka: Svjesni svoje odgovornosti pred Bogom i ljudima… (Preambula). Jamči se sloboda vjeroispovijesti i savjesti te sloboda iskazivanja vjerskih i filozofskih uvjerenja. 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Danska: Evangelička luteranska crkva je državna crkva Danske i kao takva, podupirana od države.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Grčka: Ustav U ime svetog, konstitutivnog i nedjeljivog Trojstva. Prevladavajuća vjera u Grčkoj je ona Istočne pravoslavne Kristove Crkve.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Slovenija: Država i vjerske zajednice su odvojene.</a:t>
            </a:r>
          </a:p>
          <a:p>
            <a:pPr>
              <a:lnSpc>
                <a:spcPct val="11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860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84724D-7BF3-461F-BBDF-3AB286EE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hr-HR" dirty="0"/>
              <a:t>Odnos prema religiji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4770384-74AE-49A4-B916-4D88FEECE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Danas možemo govoriti o europskom obrascu crkveno-državnih odnosa. </a:t>
            </a:r>
          </a:p>
          <a:p>
            <a:r>
              <a:rPr lang="hr-HR" dirty="0"/>
              <a:t>Europsku je dimenziju moguće naći u: </a:t>
            </a:r>
          </a:p>
          <a:p>
            <a:r>
              <a:rPr lang="hr-HR" dirty="0"/>
              <a:t>1) zaštiti individualnih prava i religijskih sloboda, </a:t>
            </a:r>
          </a:p>
          <a:p>
            <a:r>
              <a:rPr lang="hr-HR" dirty="0"/>
              <a:t>2) nekompetentnosti države u religijskim pitanjima, odnosno priznavanju nezavisnosti religije u svim pitanjima njezina učenja i ustroja i </a:t>
            </a:r>
          </a:p>
          <a:p>
            <a:r>
              <a:rPr lang="hr-HR" dirty="0"/>
              <a:t>3) selektivnoj kooperaciji između države i religija (</a:t>
            </a:r>
            <a:r>
              <a:rPr lang="hr-HR" dirty="0" err="1"/>
              <a:t>Zrinščak</a:t>
            </a:r>
            <a:r>
              <a:rPr lang="hr-HR" dirty="0"/>
              <a:t>: 2014.)</a:t>
            </a:r>
          </a:p>
        </p:txBody>
      </p:sp>
    </p:spTree>
    <p:extLst>
      <p:ext uri="{BB962C8B-B14F-4D97-AF65-F5344CB8AC3E}">
        <p14:creationId xmlns:p14="http://schemas.microsoft.com/office/powerpoint/2010/main" val="3052069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38CBB2-04B5-4ED2-92CA-ABA779049D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1BF76C-52E4-494B-86F2-4CBAC20E38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24E7C2-F39B-4280-9B81-F15BBD93C3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81DAA9-C4BA-4BB3-8F4B-3BC4B43EB33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ECE436-E5C5-4600-9DAE-6A66A788E0D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703AE-95DE-4C43-8272-BB33A5AD46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F4B413-F360-4A9A-8F55-79C3961709A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29C2B7-6BA1-4DC0-8ED1-044AFBE47E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CBCD1E0D-C39B-47FA-9547-884249E9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5" r="3525" b="3"/>
          <a:stretch/>
        </p:blipFill>
        <p:spPr>
          <a:xfrm>
            <a:off x="8116373" y="1116344"/>
            <a:ext cx="2799103" cy="18507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4A3A4C-3E89-4550-9BB8-22BEE4F46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3" r="3" b="3"/>
          <a:stretch/>
        </p:blipFill>
        <p:spPr>
          <a:xfrm>
            <a:off x="8116373" y="3131726"/>
            <a:ext cx="2799103" cy="18507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485DA86-14B9-485A-B477-F11E5336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hr-HR" dirty="0"/>
              <a:t>EU pravo i religija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420E92C-0E82-4FFA-9A94-A318CCC79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5" y="2015732"/>
            <a:ext cx="6802431" cy="40993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700" dirty="0" err="1"/>
              <a:t>Lisabonski</a:t>
            </a:r>
            <a:r>
              <a:rPr lang="hr-HR" sz="1700" dirty="0"/>
              <a:t> ugovor obvezuje </a:t>
            </a:r>
            <a:r>
              <a:rPr lang="hr-HR" sz="1700" dirty="0" err="1"/>
              <a:t>institucĳe</a:t>
            </a:r>
            <a:r>
              <a:rPr lang="hr-HR" sz="1700" dirty="0"/>
              <a:t> Europske unije na „otvoren, transparentan i redovit“ </a:t>
            </a:r>
            <a:r>
              <a:rPr lang="hr-HR" sz="1700" dirty="0" err="1"/>
              <a:t>dĳalog</a:t>
            </a:r>
            <a:r>
              <a:rPr lang="hr-HR" sz="1700" dirty="0"/>
              <a:t> s Crkvama i „zajednicama uvjerenja“, kao što propisuje i da Unija poštuje njihov „specifični doprinos“ (čl. 17. st. 3. UFEU-a). </a:t>
            </a:r>
          </a:p>
          <a:p>
            <a:pPr>
              <a:lnSpc>
                <a:spcPct val="110000"/>
              </a:lnSpc>
            </a:pPr>
            <a:r>
              <a:rPr lang="hr-HR" sz="1700" dirty="0"/>
              <a:t>Povelja o temeljnim pravima EU</a:t>
            </a:r>
          </a:p>
          <a:p>
            <a:pPr>
              <a:lnSpc>
                <a:spcPct val="110000"/>
              </a:lnSpc>
            </a:pPr>
            <a:r>
              <a:rPr lang="hr-HR" sz="1700" dirty="0"/>
              <a:t>„Članak 10. st. 1.</a:t>
            </a:r>
          </a:p>
          <a:p>
            <a:pPr>
              <a:lnSpc>
                <a:spcPct val="110000"/>
              </a:lnSpc>
            </a:pPr>
            <a:r>
              <a:rPr lang="hr-HR" sz="1700" dirty="0"/>
              <a:t>Sloboda mišljenja, savjesti i vjeroispovijedi</a:t>
            </a:r>
          </a:p>
          <a:p>
            <a:pPr>
              <a:lnSpc>
                <a:spcPct val="110000"/>
              </a:lnSpc>
            </a:pPr>
            <a:r>
              <a:rPr lang="hr-HR" sz="1700" dirty="0"/>
              <a:t>1. Svatko ima pravo na slobodu mišljenja, savjesti i vjeroispovijedi. Ovo pravo uključuje slobodu promjene vjeroispovijedi ili uvjerenja te slobodu, pojedinačno ili u zajednici s drugima, javno ili privatno, iskazivanja vjeroispovijedi ili uvjerenja bogoslužjem, poučavanjem, običajima i obredima.”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515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0E6CFCC-E96C-48AB-98C8-42F05727F1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55BC1D-EB38-400C-B11B-F8CC53896E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DDAF3-76BC-49F9-B735-F7A5CE8638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9D5B65-A532-405C-9133-23979B5F7F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6BECB2A-E1E7-48A9-A209-D21AB681DD9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7110B8-ED3B-4441-B1EB-C4DE3C46A0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0E8C619-774F-41E3-8086-B6924E6C15A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3C805A-55CA-4C05-ADB5-3672339AAF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294FAB0-0466-47B1-B964-43F67A9A84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099"/>
            <a:ext cx="5127476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FFDD021-C3E6-4CA8-979D-286FB3EFE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174" y="3223891"/>
            <a:ext cx="2332303" cy="166593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7E9E4D2-8EDE-496D-A0CE-7D5DF917B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806" y="1271305"/>
            <a:ext cx="2328670" cy="154856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897EC78-0605-4861-A6E6-87B4AD40E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1" y="1298021"/>
            <a:ext cx="2328669" cy="35017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0AB23F9-AF6E-42B7-8D49-4DED2E72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hr-HR" dirty="0"/>
              <a:t>Modeli odnosa crkve i države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D2B9BC-B67E-4DB5-B374-849E2CF5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5" y="2015732"/>
            <a:ext cx="4459120" cy="36155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dirty="0"/>
              <a:t>Može se reći da su se u teoriji (a i u praksi) iskristalizirala tri opća modela odnosa crkve i države: </a:t>
            </a:r>
          </a:p>
          <a:p>
            <a:pPr>
              <a:lnSpc>
                <a:spcPct val="110000"/>
              </a:lnSpc>
            </a:pPr>
            <a:r>
              <a:rPr lang="hr-HR" dirty="0"/>
              <a:t>1) model državnih ili nacionalnih crkava, </a:t>
            </a:r>
          </a:p>
          <a:p>
            <a:pPr>
              <a:lnSpc>
                <a:spcPct val="110000"/>
              </a:lnSpc>
            </a:pPr>
            <a:r>
              <a:rPr lang="hr-HR" dirty="0"/>
              <a:t>2) kooperacijski ili konkordatski  model i </a:t>
            </a:r>
          </a:p>
          <a:p>
            <a:pPr>
              <a:lnSpc>
                <a:spcPct val="110000"/>
              </a:lnSpc>
            </a:pPr>
            <a:r>
              <a:rPr lang="hr-HR" dirty="0"/>
              <a:t>3) model striktne odvojenosti crkve i države (separacijski model)</a:t>
            </a:r>
          </a:p>
        </p:txBody>
      </p:sp>
    </p:spTree>
    <p:extLst>
      <p:ext uri="{BB962C8B-B14F-4D97-AF65-F5344CB8AC3E}">
        <p14:creationId xmlns:p14="http://schemas.microsoft.com/office/powerpoint/2010/main" val="193471794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158</TotalTime>
  <Words>1995</Words>
  <Application>Microsoft Office PowerPoint</Application>
  <PresentationFormat>Široki zaslon</PresentationFormat>
  <Paragraphs>154</Paragraphs>
  <Slides>29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3" baseType="lpstr">
      <vt:lpstr>Arial</vt:lpstr>
      <vt:lpstr>Calibri</vt:lpstr>
      <vt:lpstr>Gill Sans MT</vt:lpstr>
      <vt:lpstr>Galerija</vt:lpstr>
      <vt:lpstr>Pravni položaj religije i vjerskih zajednica – temeljna pitanja</vt:lpstr>
      <vt:lpstr>Pravno reguliranje religije</vt:lpstr>
      <vt:lpstr>Sukobi crkve i države</vt:lpstr>
      <vt:lpstr>Što je sloboda vjeroispovijesti?</vt:lpstr>
      <vt:lpstr>Odnos crkve i države – pravna pitanja</vt:lpstr>
      <vt:lpstr>Religija u ustavima europskih država</vt:lpstr>
      <vt:lpstr>Odnos prema religiji</vt:lpstr>
      <vt:lpstr>EU pravo i religija</vt:lpstr>
      <vt:lpstr>Modeli odnosa crkve i države</vt:lpstr>
      <vt:lpstr>Detaljnija razrada modela odnosa crkve i države</vt:lpstr>
      <vt:lpstr>PowerPoint prezentacija</vt:lpstr>
      <vt:lpstr>Pojam sekularne države</vt:lpstr>
      <vt:lpstr>Ustav Kraljevine Španjolske</vt:lpstr>
      <vt:lpstr>Različita značenja „sekularizma”</vt:lpstr>
      <vt:lpstr>Je li Hrvatska sekularna država</vt:lpstr>
      <vt:lpstr>Dva tumačenja čl. 41. Ustava RH</vt:lpstr>
      <vt:lpstr>Ispravno tumačenje čl. 41. Ustava RH</vt:lpstr>
      <vt:lpstr>PowerPoint prezentacija</vt:lpstr>
      <vt:lpstr>PowerPoint prezentacija</vt:lpstr>
      <vt:lpstr>Sloboda vjeroispovijesti u Hrvatskoj od 17. st. do 1945.</vt:lpstr>
      <vt:lpstr>PowerPoint prezentacija</vt:lpstr>
      <vt:lpstr>PowerPoint prezentacija</vt:lpstr>
      <vt:lpstr>Sloboda vjeroispovijesti u socijalističkoj Jugoslaviji</vt:lpstr>
      <vt:lpstr>PowerPoint prezentacija</vt:lpstr>
      <vt:lpstr>Sloboda vjeroispovijesti i vjerske zajednice u Republici Hrvatskoj</vt:lpstr>
      <vt:lpstr>PowerPoint prezentacija</vt:lpstr>
      <vt:lpstr>PowerPoint prezentacija</vt:lpstr>
      <vt:lpstr>PowerPoint prezentacija</vt:lpstr>
      <vt:lpstr>Hvala na pozornosti!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Pravni položaj religije i vjerskih zajednica – temeljna pitanja te status vjerskih zajednica</dc:title>
  <dc:creator>Frane Stanicic</dc:creator>
  <cp:lastModifiedBy>Frane Stanicic</cp:lastModifiedBy>
  <cp:revision>19</cp:revision>
  <dcterms:created xsi:type="dcterms:W3CDTF">2017-11-27T19:37:16Z</dcterms:created>
  <dcterms:modified xsi:type="dcterms:W3CDTF">2017-11-27T22:16:12Z</dcterms:modified>
</cp:coreProperties>
</file>