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5" r:id="rId15"/>
    <p:sldId id="289" r:id="rId16"/>
    <p:sldId id="286" r:id="rId17"/>
    <p:sldId id="287" r:id="rId18"/>
    <p:sldId id="288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2" r:id="rId27"/>
    <p:sldId id="283" r:id="rId28"/>
    <p:sldId id="275" r:id="rId29"/>
    <p:sldId id="276" r:id="rId30"/>
    <p:sldId id="277" r:id="rId31"/>
    <p:sldId id="278" r:id="rId32"/>
    <p:sldId id="279" r:id="rId33"/>
    <p:sldId id="280" r:id="rId34"/>
    <p:sldId id="291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5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38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8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4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2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9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9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356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0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5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FFB5-714C-4925-884E-6FCEB7C0D4EA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D30E4A2-8022-499B-A448-AC63C1FFBC5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/>
              <a:t>Pravni položaj religije i vjerskih zajednica – položaj vjerskih zajednica</a:t>
            </a:r>
            <a:endParaRPr lang="hr-HR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Religija, pravo i društvo</a:t>
            </a:r>
            <a:endParaRPr lang="hr-HR" dirty="0"/>
          </a:p>
          <a:p>
            <a:pPr algn="ctr"/>
            <a:r>
              <a:rPr lang="hr-HR" dirty="0" smtClean="0"/>
              <a:t>izv. prof. dr. sc. Frane Staničić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39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Tipovi vjerskih zajednica u Republici Hrvatskoj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8144366" cy="3450613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U</a:t>
            </a:r>
            <a:r>
              <a:rPr lang="hr-HR" dirty="0" smtClean="0"/>
              <a:t> RH trenutno postoji 5 tipova vjerskih zajednica koje imaju veoma različit pravni status:</a:t>
            </a:r>
          </a:p>
          <a:p>
            <a:r>
              <a:rPr lang="hr-HR" dirty="0" smtClean="0"/>
              <a:t>1.	 Katolička Crkva čiji je položaj reguliran međunarodnim ugovorima i koja ima specijalni, </a:t>
            </a:r>
            <a:r>
              <a:rPr lang="hr-HR" i="1" dirty="0" err="1" smtClean="0"/>
              <a:t>sui</a:t>
            </a:r>
            <a:r>
              <a:rPr lang="hr-HR" i="1" dirty="0" smtClean="0"/>
              <a:t> </a:t>
            </a:r>
            <a:r>
              <a:rPr lang="hr-HR" i="1" dirty="0" err="1" smtClean="0"/>
              <a:t>generis</a:t>
            </a:r>
            <a:r>
              <a:rPr lang="hr-HR" i="1" dirty="0" smtClean="0"/>
              <a:t> </a:t>
            </a:r>
            <a:r>
              <a:rPr lang="hr-HR" dirty="0" smtClean="0"/>
              <a:t>status unutar hrvatskog pravnog sustava i na koju se, u najvećoj mjeri, ne primjenjuje ZPVZ;</a:t>
            </a:r>
          </a:p>
          <a:p>
            <a:r>
              <a:rPr lang="hr-HR" dirty="0" smtClean="0"/>
              <a:t>2.	vjerske zajednice koje su potpisale posebne ugovore s državom;</a:t>
            </a:r>
          </a:p>
          <a:p>
            <a:r>
              <a:rPr lang="hr-HR" dirty="0" smtClean="0"/>
              <a:t>3.	registrirane vjerske zajednice;</a:t>
            </a:r>
          </a:p>
          <a:p>
            <a:r>
              <a:rPr lang="hr-HR" dirty="0" smtClean="0"/>
              <a:t>4.	neregistrirane vjerske zajednice koje imaju pravni oblik vjerskih udruga, tzv. vjerske zajednice u nastajanju ;</a:t>
            </a:r>
          </a:p>
          <a:p>
            <a:r>
              <a:rPr lang="hr-HR" dirty="0" smtClean="0"/>
              <a:t>5.	neregistrirane vjerske zajednice koje nemaju niti pravni oblik vjerskih udruga.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46" y="2645663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Nastanak i registracija novih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7240476" cy="3450613"/>
          </a:xfrm>
        </p:spPr>
        <p:txBody>
          <a:bodyPr/>
          <a:lstStyle/>
          <a:p>
            <a:r>
              <a:rPr lang="hr-HR" dirty="0" smtClean="0"/>
              <a:t>Mjerodavno hrvatsko zakonodavstvo razlikuje vjerske udruge od vjerskih zajednica.</a:t>
            </a:r>
          </a:p>
          <a:p>
            <a:r>
              <a:rPr lang="hr-HR" dirty="0" smtClean="0"/>
              <a:t>Da bi bila registrirana kao vjerska zajednica, nova vjerska zajednica mora najprije biti najmanje pet godina registrirana kao udruga s pravnom osobnošću, pa se na nju primjenjuju, u tom vremenskom razdoblju, pravila Zakona o udrugama.</a:t>
            </a:r>
          </a:p>
          <a:p>
            <a:r>
              <a:rPr lang="hr-HR" dirty="0" smtClean="0"/>
              <a:t>Udrugu mogu osnovati najmanje tri osnivača.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324" y="2351854"/>
            <a:ext cx="2809875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772" y="4332870"/>
            <a:ext cx="3195146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Registracija vjerskih zajednica u Republici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64958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Rregistracija vjerskih zajednica propisana je ZPPVZ-om. </a:t>
            </a:r>
          </a:p>
          <a:p>
            <a:r>
              <a:rPr lang="pl-PL" dirty="0" smtClean="0"/>
              <a:t>ZPVZ definira vjersku zajednicu kao zajednicu fizičkih osoba koje ostvaruju slobodu vjeroispovijedi jednakim javnim obavljanjem vjerskih obreda i drugim očitovanjima svoje vjere, upisanu u Evidenciju vjerskih zajednica u RH. </a:t>
            </a:r>
          </a:p>
          <a:p>
            <a:r>
              <a:rPr lang="hr-HR" dirty="0" smtClean="0"/>
              <a:t>Možemo razlikovati dvije vrste vjerskih zajednica prema njihovom položaju prema ZPPVZ-u:</a:t>
            </a:r>
          </a:p>
          <a:p>
            <a:r>
              <a:rPr lang="hr-HR" dirty="0" smtClean="0"/>
              <a:t>1. Vjerske zajednice koje su djelovale u RH kao pravne osobe na dan stupanja na snagu ZPPVZ-a. Prema izričitoj zakonskoj odredbi (čl. 5. st. 1.), takve vjerske zajednice nisu morale ispuniti nikakve dodatne uvjete da bi bile upisane u Evidenciju i upisivale su se samim podnošenjem molbe za upis.</a:t>
            </a:r>
          </a:p>
          <a:p>
            <a:r>
              <a:rPr lang="hr-HR" dirty="0" smtClean="0"/>
              <a:t>2. Nove vjerske zajednice. </a:t>
            </a:r>
          </a:p>
          <a:p>
            <a:endParaRPr lang="hr-HR" dirty="0"/>
          </a:p>
          <a:p>
            <a:r>
              <a:rPr lang="hr-HR" dirty="0" smtClean="0"/>
              <a:t>Katolička Crkva nije upisana u Evidenciju!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666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Registracija vjerskih zajednica u Republici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7521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Ovisno o kategoriji, različit je i postupak upisa. </a:t>
            </a:r>
          </a:p>
          <a:p>
            <a:r>
              <a:rPr lang="hr-HR" dirty="0" smtClean="0"/>
              <a:t>One vjerske zajednice koje su djelovale na dan stupanja na snagu ZPPVZ-a su u roku od šest mjeseci, koji je bio </a:t>
            </a:r>
            <a:r>
              <a:rPr lang="hr-HR" dirty="0" err="1" smtClean="0"/>
              <a:t>prekluzivni</a:t>
            </a:r>
            <a:r>
              <a:rPr lang="hr-HR" dirty="0" smtClean="0"/>
              <a:t> rok (sukladno čl. 29. st. 1.), mogle podnijeti zahtjev za upis  u kojem su morale navesti: naziv vjerske zajednice, sjedište, službu osobe ovlaštene za zastupanje vjerske zajednice, te podatke o pečatu i štambilju koje rabi vjerska zajednica.</a:t>
            </a:r>
          </a:p>
          <a:p>
            <a:r>
              <a:rPr lang="hr-HR" dirty="0" smtClean="0"/>
              <a:t>Ukoliko se radi o novoj vjerskoj zajednici, postupak je bitno drugačiji.</a:t>
            </a:r>
          </a:p>
          <a:p>
            <a:pPr lvl="1"/>
            <a:r>
              <a:rPr lang="hr-HR" dirty="0" smtClean="0"/>
              <a:t>Podnosi se zahtjev za upis (osoba ovlaštena za zastupanje (vjerske) udruge).</a:t>
            </a:r>
          </a:p>
          <a:p>
            <a:pPr lvl="1"/>
            <a:r>
              <a:rPr lang="hr-HR" dirty="0" smtClean="0"/>
              <a:t>Dostavlja se akt iz kojeg je vidljivo da ima najmanje 500 vjernika</a:t>
            </a:r>
          </a:p>
          <a:p>
            <a:pPr lvl="1"/>
            <a:r>
              <a:rPr lang="hr-HR" dirty="0" smtClean="0"/>
              <a:t>Dostavlja se akt iz kojeg je vidljiv sadržaj i način očitovanja vjere, obavljanje vjerskih obreda, područje i način djelovanja vjerske zajednice.</a:t>
            </a:r>
          </a:p>
          <a:p>
            <a:pPr lvl="1"/>
            <a:r>
              <a:rPr lang="hr-HR" dirty="0" smtClean="0"/>
              <a:t>Dokaz (akt) o tome da je najmanje pet godina djelovala kao udruga.</a:t>
            </a:r>
          </a:p>
          <a:p>
            <a:r>
              <a:rPr lang="hr-HR" dirty="0" smtClean="0"/>
              <a:t>O zahtjevu se odlučuje rješenjem kojega donosi Ministarstvo uprave.</a:t>
            </a:r>
          </a:p>
          <a:p>
            <a:r>
              <a:rPr lang="hr-HR" dirty="0" smtClean="0"/>
              <a:t>Tim rješenjem određuje se naziv  i sjedište vjerske zajednice, datum upisa i evidencijski broj upisa u Evidenciju, utvrđenje da vjerska zajednica danom upisa stječe svojstvo pravne osobe i službu osobe ovlaštene za zastupanje vjerske zajednice.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254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783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35" y="0"/>
            <a:ext cx="6264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7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0083" cy="6942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0"/>
            <a:ext cx="601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1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579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Pravni status vjerskih zajednica koje imaju potpisane ugovore s Republikom Hrvatskom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7461192" cy="3870061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Sukladno ZPVZ-u, vjerske zajednice načelno uživaju određena prava:</a:t>
            </a:r>
          </a:p>
          <a:p>
            <a:pPr lvl="1"/>
            <a:r>
              <a:rPr lang="hr-HR" dirty="0" smtClean="0"/>
              <a:t>pravo na održavanje vjeronauka u školama (čl.13.), </a:t>
            </a:r>
          </a:p>
          <a:p>
            <a:pPr lvl="1"/>
            <a:r>
              <a:rPr lang="hr-HR" dirty="0" smtClean="0"/>
              <a:t>pravo na dušobrižništvo u zdravstvenim i socijalnim ustanovama (čl. 14.), </a:t>
            </a:r>
          </a:p>
          <a:p>
            <a:pPr lvl="1"/>
            <a:r>
              <a:rPr lang="hr-HR" dirty="0" smtClean="0"/>
              <a:t>pravo na dušobrižništvo u kaznionicama i zatvorima (čl. 15), </a:t>
            </a:r>
          </a:p>
          <a:p>
            <a:pPr lvl="1"/>
            <a:r>
              <a:rPr lang="hr-HR" dirty="0" smtClean="0"/>
              <a:t>pravo na dušobrižništvo pripadnika Oružanih snaga i policije (čl. 16.). </a:t>
            </a:r>
          </a:p>
          <a:p>
            <a:r>
              <a:rPr lang="hr-HR" dirty="0" smtClean="0"/>
              <a:t>Ali, čl. 9. st. 1. vezuje ostvarivanje tih prava sa sklapanjem posebnog ugovora.</a:t>
            </a:r>
          </a:p>
          <a:p>
            <a:r>
              <a:rPr lang="hr-HR" dirty="0" smtClean="0"/>
              <a:t>Obiteljski zakon je rezervirao pravo na sklapanje vjerskog braka s građanskim učincima samo za one vjerske zajednice koje su o tome sklopile posebni ugovor s državom.</a:t>
            </a:r>
          </a:p>
          <a:p>
            <a:r>
              <a:rPr lang="hr-HR" dirty="0" smtClean="0"/>
              <a:t>Ipak, neki zakoni sadržavaju odredbe koje osiguravaju ostvarenje nekih od navedenih prava svim registriranim vjerskim zajednicama (primjerice, Zakon o zdravstvenoj zaštiti ili Zakon o izvršenju kazne zatvora propisuju pravo na dušobrižništvo u zdravstvenim institucijama, kaznionicama i zatvorima).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530" y="2179575"/>
            <a:ext cx="2540442" cy="952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30" y="4533296"/>
            <a:ext cx="2619375" cy="127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530" y="3132083"/>
            <a:ext cx="2619375" cy="14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5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Ustavno uređenje religije i vjerskih zajednica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18816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Sklapanje ugovora između države i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dredba ZPVZ-a proizlazi iz činjenice da je država sklopila ugovore sa Svetom Stolicom, jamčeći na taj način određena prava Katoličkoj Crkvi.</a:t>
            </a:r>
          </a:p>
          <a:p>
            <a:r>
              <a:rPr lang="hr-HR" dirty="0" smtClean="0"/>
              <a:t>Time je država je </a:t>
            </a:r>
            <a:r>
              <a:rPr lang="hr-HR" i="1" dirty="0" smtClean="0"/>
              <a:t>tacite</a:t>
            </a:r>
            <a:r>
              <a:rPr lang="hr-HR" dirty="0" smtClean="0"/>
              <a:t> priznala pravo drugim vjerskim zajednicama da  ostvare takva prava.</a:t>
            </a:r>
          </a:p>
          <a:p>
            <a:r>
              <a:rPr lang="hr-HR" dirty="0" smtClean="0"/>
              <a:t>Č</a:t>
            </a:r>
            <a:r>
              <a:rPr lang="pt-BR" dirty="0" smtClean="0"/>
              <a:t>l. 9. ZPPVZ-a propisuje da se ugovor </a:t>
            </a:r>
            <a:r>
              <a:rPr lang="pt-BR" i="1" u="sng" dirty="0" smtClean="0"/>
              <a:t>može</a:t>
            </a:r>
            <a:r>
              <a:rPr lang="pt-BR" dirty="0" smtClean="0"/>
              <a:t> sklopiti. </a:t>
            </a:r>
            <a:endParaRPr lang="hr-HR" dirty="0" smtClean="0"/>
          </a:p>
          <a:p>
            <a:r>
              <a:rPr lang="hr-HR" dirty="0" smtClean="0"/>
              <a:t>Pravna sigurnost? Kriteriji? Jednakost pred zakonom?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98" y="348237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1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19"/>
            <a:ext cx="5779538" cy="1049235"/>
          </a:xfrm>
        </p:spPr>
        <p:txBody>
          <a:bodyPr/>
          <a:lstStyle/>
          <a:p>
            <a:r>
              <a:rPr lang="pl-PL" dirty="0" smtClean="0"/>
              <a:t>Zaključak Vlade RH od 23. prosinca 2004. godine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„1. Za sklapanje ugovora o pitanjima od zajedničkog interesa za Republiku Hrvatsku i neku ili više vjerskih zajednica, koji sklapa Vlada Republike Hrvatske i vjerska zajednica, potrebno je da jedna ili više vjerskih zajednica koje bi sklopile ugovor, ispunjavaju jedan od dva uvjeta: </a:t>
            </a:r>
          </a:p>
          <a:p>
            <a:r>
              <a:rPr lang="hr-HR" dirty="0" smtClean="0"/>
              <a:t>- da su djelovale na području Republike Hrvatske na dan 6. travnja 1941. godine i nastavile svoje djelovanje u kontinuitetu i pravnoj slijednosti, te da broj vjernika prelazi brojku od šest tisuća, prema zadnjem popisu stanovništva, </a:t>
            </a:r>
          </a:p>
          <a:p>
            <a:r>
              <a:rPr lang="hr-HR" dirty="0" smtClean="0"/>
              <a:t>- da je povijesna vjerska zajednica europskog kulturnog kruga (Katolička crkva, Pravoslavna crkva, Evangelička crkva u Republici Hrvatskoj, Reformirana kršćanska crkva u Hrvatskoj, Islamska zajednica u Hrvatskoj, Židovska zajednica u Republici Hrvatskoj). </a:t>
            </a:r>
          </a:p>
          <a:p>
            <a:r>
              <a:rPr lang="hr-HR" dirty="0" smtClean="0"/>
              <a:t>2. Crkva ili vjerska zajednica koja se izdvoji ili se izdvojila iz crkve ili vjerske zajednice smatra se novom crkvom odnosno vjerskom zajednicom, a početak njezinog djelovanja smatra se danom izdvajanja, odnosno osnivanja.</a:t>
            </a:r>
          </a:p>
          <a:p>
            <a:r>
              <a:rPr lang="hr-HR" dirty="0" smtClean="0"/>
              <a:t>3. Zadužuje se Komisija za odnose s vjerskim zajednicama za provedbu ovog Zaključka.“.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397" y="804518"/>
            <a:ext cx="3429000" cy="923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52" y="4803228"/>
            <a:ext cx="1545597" cy="1144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522" y="4803228"/>
            <a:ext cx="2333625" cy="11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1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Prijepori oko pravne prirode Zaključka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Što je, po svojoj pravnoj prirodi, ovaj Zaključak?</a:t>
            </a:r>
          </a:p>
          <a:p>
            <a:r>
              <a:rPr lang="hr-HR" dirty="0" smtClean="0"/>
              <a:t>Upravni akt?</a:t>
            </a:r>
          </a:p>
          <a:p>
            <a:r>
              <a:rPr lang="hr-HR" dirty="0" smtClean="0"/>
              <a:t>Akt vladanja – politički akt?</a:t>
            </a:r>
          </a:p>
          <a:p>
            <a:r>
              <a:rPr lang="hr-HR" dirty="0" smtClean="0"/>
              <a:t>Uredba za izvršenje zakona?</a:t>
            </a:r>
          </a:p>
          <a:p>
            <a:r>
              <a:rPr lang="hr-HR" dirty="0" smtClean="0"/>
              <a:t>Ustavni sud Republike Hrvatske je svojom odlukom U-II/3961/2005  odbacio prijedlog za ocjenu suglasnosti s Ustavom i zakonom Zaključka uz sljedeće obrazloženje:</a:t>
            </a:r>
          </a:p>
          <a:p>
            <a:r>
              <a:rPr lang="hr-HR" dirty="0" smtClean="0"/>
              <a:t>„u konkretnom slučaju ne radi o propisu čiju ustavnost i zakonitost ocjenjuje Ustavni sud, jer osporeni akt ne sadrži bitna obilježja drugog propisa, čiju ustavnost i zakonitost ocjenjuje Ustavni sud prema ovlastima iz članka 128. stavka 2. Ustava.”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772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Problemi u primjeni Zaključka – presuda ESLJP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7345580" cy="3450613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Savez crkava “Riječ života”, Crkva cjelovitog evanđelja i Protestantska reformirana kršćanska crkva u Republici Hrvatskoj traže sklapanje ugovora s državom.</a:t>
            </a:r>
          </a:p>
          <a:p>
            <a:r>
              <a:rPr lang="hr-HR" dirty="0" smtClean="0"/>
              <a:t>Komisija za odnose s vjerskim zajednicama odbila je sklapanje ugovora budući da nisu ispunjavali povijesni ni numerički kriterij iz Zaključka od 23. prosinca 2004. godine.</a:t>
            </a:r>
          </a:p>
          <a:p>
            <a:r>
              <a:rPr lang="hr-HR" dirty="0" smtClean="0"/>
              <a:t>Država je prethodno sklopila ugovore s Bugarskom pravoslavnom crkvom, Hrvatskom starokatoličkom crkvom i Makedonskom pravoslavnom crkvom koje su zajedno imale 522 vjernika prema Popisu stanovništva iz 2001.</a:t>
            </a:r>
          </a:p>
          <a:p>
            <a:r>
              <a:rPr lang="hr-HR" dirty="0" smtClean="0"/>
              <a:t>Država se brani povijesnim kriterijem iz Zaključka, ali ne objašnjava zašto se on ne primjenjuje na tražitelje.</a:t>
            </a:r>
          </a:p>
          <a:p>
            <a:r>
              <a:rPr lang="hr-HR" dirty="0" smtClean="0"/>
              <a:t>Tužba ESLJP-u, sud zaključuje da je RH povrijedila čl. 14. u vezi s čl. 9.  te čl. 1. Protokola 12 uz Konvenciju.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21" y="2116493"/>
            <a:ext cx="2798307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721" y="3963741"/>
            <a:ext cx="279830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Sklopljeni ugovori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026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1.	20. prosinca 2002. godine sa SPC-om; </a:t>
            </a:r>
          </a:p>
          <a:p>
            <a:r>
              <a:rPr lang="hr-HR" dirty="0" smtClean="0"/>
              <a:t>2.	20. prosinca 2002. godine s Islamskom zajednicom; </a:t>
            </a:r>
          </a:p>
          <a:p>
            <a:r>
              <a:rPr lang="hr-HR" dirty="0" smtClean="0"/>
              <a:t>3.	4. srpnja 2003. godine s Evangeličkom crkvom u Republici Hrvatskoj i Reformiranom kršćanskom (kalvinskom) crkvom u Hrvatskoj; </a:t>
            </a:r>
          </a:p>
          <a:p>
            <a:r>
              <a:rPr lang="hr-HR" dirty="0" smtClean="0"/>
              <a:t>4.	4. srpnja 2003. godine s Evanđeoskom </a:t>
            </a:r>
            <a:r>
              <a:rPr lang="hr-HR" dirty="0" err="1" smtClean="0"/>
              <a:t>pentekostnom</a:t>
            </a:r>
            <a:r>
              <a:rPr lang="hr-HR" dirty="0" smtClean="0"/>
              <a:t> crkvom u Republici Hrvatskoj (koja zastupa još dvije crkve: Crkvu Božju u Republici Hrvatskoj i Savez Kristovih </a:t>
            </a:r>
            <a:r>
              <a:rPr lang="hr-HR" dirty="0" err="1" smtClean="0"/>
              <a:t>pentekostnih</a:t>
            </a:r>
            <a:r>
              <a:rPr lang="hr-HR" dirty="0" smtClean="0"/>
              <a:t> crkava u Republici Hrvatskoj), Kršćanskom adventističkom crkvom u Republici Hrvatskoj (koja zastupa još jednu crkvu: Reformni pokret adventista sedmog dana) i Savezom baptističkih crkava u Republici Hrvatskoj (koji zastupa još jednu crkvu: Kristovu crkvu); </a:t>
            </a:r>
          </a:p>
          <a:p>
            <a:r>
              <a:rPr lang="hr-HR" dirty="0" smtClean="0"/>
              <a:t>5.	29. listopada 2003. godine s Bugarskom pravoslavnom crkvom u Hrvatskoj, Hrvatskom starokatoličkom crkvom i Makedonskom pravoslavnom crkvom u Hrvatskoj; </a:t>
            </a:r>
          </a:p>
          <a:p>
            <a:r>
              <a:rPr lang="hr-HR" dirty="0" smtClean="0"/>
              <a:t>6.	6. listopada 2010. godine s Koordinacijom židovskih općina u Republici Hrvatskoj;</a:t>
            </a:r>
          </a:p>
          <a:p>
            <a:r>
              <a:rPr lang="hr-HR" dirty="0" smtClean="0"/>
              <a:t>7.	27. listopada 2011. godine sa Židovskom vjerskom zajednicom </a:t>
            </a:r>
            <a:r>
              <a:rPr lang="hr-HR" dirty="0" err="1" smtClean="0"/>
              <a:t>Bet</a:t>
            </a:r>
            <a:r>
              <a:rPr lang="hr-HR" dirty="0" smtClean="0"/>
              <a:t> </a:t>
            </a:r>
            <a:r>
              <a:rPr lang="hr-HR" dirty="0" err="1" smtClean="0"/>
              <a:t>Israel</a:t>
            </a:r>
            <a:r>
              <a:rPr lang="hr-HR" dirty="0" smtClean="0"/>
              <a:t> u Hrvatskoj  i </a:t>
            </a:r>
          </a:p>
          <a:p>
            <a:r>
              <a:rPr lang="hr-HR" dirty="0" smtClean="0"/>
              <a:t>8.	12. rujna 2014. godine sa Savezom crkava „Riječ života“, Crkvom cjelovitog evanđelja i Protestantskom reformiranom kršćanskom crkvom u Republici Hrvatskoj.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27" y="642540"/>
            <a:ext cx="966952" cy="93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40" y="642538"/>
            <a:ext cx="1018846" cy="934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179" y="642539"/>
            <a:ext cx="1093076" cy="934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786" y="642538"/>
            <a:ext cx="882869" cy="9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Prava iz ugovora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Ugovor garantira unutarnju autonomiju vjerskih zajednica, </a:t>
            </a:r>
          </a:p>
          <a:p>
            <a:r>
              <a:rPr lang="hr-HR" dirty="0"/>
              <a:t>O</a:t>
            </a:r>
            <a:r>
              <a:rPr lang="hr-HR" dirty="0" smtClean="0"/>
              <a:t>sigurava se vjerski odgoj u skladu s učenjem vjerske zajednice koja je sklopila ugovor (pravoslavni, islamski, židovski, protestantski itd.), s tim da je propisan najmanji broj učenika koji mora izabrati takav tip vjerskog odgoja,  </a:t>
            </a:r>
          </a:p>
          <a:p>
            <a:pPr lvl="1"/>
            <a:r>
              <a:rPr lang="hr-HR" dirty="0" smtClean="0"/>
              <a:t>vjeroučitelji moraju imati propisane isprave o mandatu koje im izdaju nadležne vjerske vlasti. </a:t>
            </a:r>
          </a:p>
          <a:p>
            <a:r>
              <a:rPr lang="hr-HR" dirty="0" smtClean="0"/>
              <a:t>Osigurava se pravo na sklapanje vjerskog braka s građanskim učincima. </a:t>
            </a:r>
          </a:p>
          <a:p>
            <a:r>
              <a:rPr lang="hr-HR" dirty="0" smtClean="0"/>
              <a:t>Uređuje se pravo na dušobrižništvo u zdravstvenim ustanovama, kaznionicama i zatvorima. </a:t>
            </a:r>
          </a:p>
          <a:p>
            <a:r>
              <a:rPr lang="hr-HR" dirty="0" smtClean="0"/>
              <a:t>Uređuje se obveza Republike Hrvatske na proračunsko financiranje  vjerskih zajednica ugovornica. </a:t>
            </a:r>
          </a:p>
          <a:p>
            <a:r>
              <a:rPr lang="hr-HR" dirty="0" smtClean="0"/>
              <a:t>Svi ugovori glede budućih izmjena sadrže jednaku formulaciju onoj u ugovorima sa Svetom Stolicom, osim zadnjeg potpisanog sa Savezom crkava „Riječ života“, Crkvom cjelovitog evanđelja i Protestantskom reformiranom kršćanskom crkvom u Republici Hrvatskoj čiji čl. 23. sadrži dodatni st. 2. koji propisuje: „</a:t>
            </a:r>
            <a:r>
              <a:rPr lang="hr-HR" i="1" dirty="0" smtClean="0"/>
              <a:t>Ukoliko Ugovorne strane u roku od tri mjeseca ne postignu dogovor o izmjeni ugovora, svaka strana može otkazati ugovor uz otkazni rok od šest mjeseci</a:t>
            </a:r>
            <a:r>
              <a:rPr lang="hr-HR" dirty="0" smtClean="0"/>
              <a:t>.“.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35" y="4981903"/>
            <a:ext cx="2428875" cy="1087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635" y="413516"/>
            <a:ext cx="3686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25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Financiranje vjerskih zajednica iz proračuna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Od 2003. do 31. prosinca 2013. vjerskim zajednicama koje su sklopile ugovore iz državnog proračuna isplaćeno je: </a:t>
            </a:r>
          </a:p>
          <a:p>
            <a:r>
              <a:rPr lang="hr-HR" dirty="0"/>
              <a:t>Srpskoj pravoslavnoj crkvi 102,69 milijuna kuna, </a:t>
            </a:r>
          </a:p>
          <a:p>
            <a:r>
              <a:rPr lang="hr-HR" dirty="0"/>
              <a:t>Islamskoj zajednici 30 milijuna kuna, </a:t>
            </a:r>
          </a:p>
          <a:p>
            <a:r>
              <a:rPr lang="hr-HR" dirty="0"/>
              <a:t>Evangeličkoj crkvi 9 milijuna kuna, </a:t>
            </a:r>
          </a:p>
          <a:p>
            <a:r>
              <a:rPr lang="hr-HR" dirty="0"/>
              <a:t>Reformiranoj kršćanskoj kalvinskoj crkvi 9,5 milijuna kuna, </a:t>
            </a:r>
          </a:p>
          <a:p>
            <a:r>
              <a:rPr lang="hr-HR" dirty="0"/>
              <a:t>Evanđeoskoj </a:t>
            </a:r>
            <a:r>
              <a:rPr lang="hr-HR" dirty="0" err="1"/>
              <a:t>pentekostnoj</a:t>
            </a:r>
            <a:r>
              <a:rPr lang="hr-HR" dirty="0"/>
              <a:t> crkvi u Republici Hrvatskoj 8,27 milijuna kuna, 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2"/>
            <a:ext cx="4645152" cy="3910491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Bugarskoj pravoslavnoj crkvi 2,34 milijuna kuna, </a:t>
            </a:r>
          </a:p>
          <a:p>
            <a:r>
              <a:rPr lang="hr-HR" dirty="0"/>
              <a:t>Hrvatskoj starokatoličkoj crkvi 1,5 milijuna kuna, </a:t>
            </a:r>
          </a:p>
          <a:p>
            <a:r>
              <a:rPr lang="hr-HR" dirty="0"/>
              <a:t>Makedonskoj pravoslavnoj crkvi u Hrvatskoj 8,23 milijuna kuna, </a:t>
            </a:r>
          </a:p>
          <a:p>
            <a:r>
              <a:rPr lang="hr-HR" dirty="0"/>
              <a:t>Koordinaciji židovskih općina 2,89 milijuna kuna, Židovskoj vjerskoj zajednici </a:t>
            </a:r>
            <a:r>
              <a:rPr lang="hr-HR" dirty="0" err="1"/>
              <a:t>Bet</a:t>
            </a:r>
            <a:r>
              <a:rPr lang="hr-HR" dirty="0"/>
              <a:t> </a:t>
            </a:r>
            <a:r>
              <a:rPr lang="hr-HR" dirty="0" err="1"/>
              <a:t>Israel</a:t>
            </a:r>
            <a:r>
              <a:rPr lang="hr-HR" dirty="0"/>
              <a:t> 4,12 milijuna kuna, </a:t>
            </a:r>
          </a:p>
          <a:p>
            <a:r>
              <a:rPr lang="hr-HR" dirty="0"/>
              <a:t>Savezu </a:t>
            </a:r>
            <a:r>
              <a:rPr lang="hr-HR" dirty="0" err="1"/>
              <a:t>baptisitičkih</a:t>
            </a:r>
            <a:r>
              <a:rPr lang="hr-HR" dirty="0"/>
              <a:t> crkava u Republici Hrvatskoj 8,57 milijuna kuna </a:t>
            </a:r>
          </a:p>
          <a:p>
            <a:r>
              <a:rPr lang="hr-HR" dirty="0"/>
              <a:t>Kršćanskoj adventističkoj crkvi 11,33 milijuna kuna. </a:t>
            </a:r>
          </a:p>
          <a:p>
            <a:r>
              <a:rPr lang="hr-HR" dirty="0"/>
              <a:t>Ukupno je isplaćeno </a:t>
            </a:r>
            <a:r>
              <a:rPr lang="hr-HR" dirty="0" smtClean="0"/>
              <a:t>gotovo 200 milijuna kuna </a:t>
            </a:r>
            <a:r>
              <a:rPr lang="hr-HR" dirty="0"/>
              <a:t>iz državnog proračuna s te osnove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489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Financiranje katoličke crkve iz proračuna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Temeljem Ugovora o gospodarskim pitanjima, Republika Hrvatska je isplatila Katoličkoj Crkvi, u razdoblju od 2003.-2013. gotovo tri milijarde kuna odnosno oko 290 milijuna kuna godišnje na ime financiranja djelovanja Katoličke Crkve. </a:t>
            </a:r>
            <a:endParaRPr lang="hr-HR" dirty="0" smtClean="0"/>
          </a:p>
          <a:p>
            <a:r>
              <a:rPr lang="pl-PL" dirty="0"/>
              <a:t>Na ime naknade za oduzetu imovinu u razdoblju od 2006.-2013. isplaćeno je 53 milijuna kuna. </a:t>
            </a:r>
            <a:endParaRPr lang="pl-PL" dirty="0" smtClean="0"/>
          </a:p>
          <a:p>
            <a:r>
              <a:rPr lang="hr-HR" dirty="0"/>
              <a:t>Temeljem Ugovora o </a:t>
            </a:r>
            <a:r>
              <a:rPr lang="hr-HR" dirty="0" smtClean="0"/>
              <a:t>dušobrižništvu </a:t>
            </a:r>
            <a:r>
              <a:rPr lang="hr-HR" dirty="0"/>
              <a:t>isplaćeno je, u razdoblju od 2002.-2013. za plaće ukupno 22,5 milijuna </a:t>
            </a:r>
            <a:r>
              <a:rPr lang="hr-HR" dirty="0" smtClean="0"/>
              <a:t>kuna (MUP)</a:t>
            </a:r>
            <a:r>
              <a:rPr lang="pl-PL" dirty="0" smtClean="0"/>
              <a:t> </a:t>
            </a:r>
            <a:r>
              <a:rPr lang="pl-PL" dirty="0"/>
              <a:t>te ukupno 129 milijuna kuna za financiranje Vojnog ordinarijata (MORH). 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039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Pravni status registriranih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7534766" cy="345061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Što se osnovnih statusnih pitanja tiče, ZPPVZ osigurava svim vjerskim zajednicama: </a:t>
            </a:r>
          </a:p>
          <a:p>
            <a:r>
              <a:rPr lang="hr-HR" dirty="0"/>
              <a:t>P</a:t>
            </a:r>
            <a:r>
              <a:rPr lang="hr-HR" dirty="0" smtClean="0"/>
              <a:t>ravo na slobodno obavljanje vjerskih obreda u svojim ili zakupljenim odnosno iznajmljenim zgradama ili prostorijama (čl. 10.), </a:t>
            </a:r>
          </a:p>
          <a:p>
            <a:r>
              <a:rPr lang="hr-HR" dirty="0" smtClean="0"/>
              <a:t>Pravo na osnivanje škola i učilišta, u skladu sa zakonom, te pravo na osnivanje vjerskih škola i vjerskih učilišta koja stječu pravnu osobnost i pravo javnosti u skladu sa zakonom (čl. 11.),</a:t>
            </a:r>
          </a:p>
          <a:p>
            <a:r>
              <a:rPr lang="hr-HR" dirty="0" smtClean="0"/>
              <a:t>Pravo na obavljanje djelatnosti javnog priopćavanja i pravo pristupa sredstvima javnog priopćavanja u vlasništvu RH (čl. 19.).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12" y="2015732"/>
            <a:ext cx="2619375" cy="12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12" y="3268716"/>
            <a:ext cx="2619375" cy="1439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311" y="4708634"/>
            <a:ext cx="2619375" cy="13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5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Pravni status registriranih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1299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ZPPVZ je čl. 17. propisao da vjerska zajednica stječe sredstva: prihodima od svoje imovine, iz dobiti trgovačkih društava kojih su imatelji dionica ili udjela, obavljanjem karitativne, odgojno-obrazovne, kulturne, umjetničke ili druge opće korisne djelatnosti, te prodajom vjerskih izdanja ili suvenira, od pružanja vjerskih usluga, od nasljedstva i darova i od dobrovoljnih priloga (u novcu, uslugama ili radovima) fizičkih i pravnih osoba. </a:t>
            </a:r>
          </a:p>
          <a:p>
            <a:r>
              <a:rPr lang="hr-HR" dirty="0" smtClean="0"/>
              <a:t>ZPZV dozvoljava odobravanje sredstava iz državnog proračuna ovisno o vrsti i značaju njenih vjerskih objekata, te o djelovanju vjerske zajednice na odgojno-obrazovnom, socijalnom, zdravstvenom i kulturnom području i njenom doprinosu nacionalnoj kulturi, kao i humanitarnom i općekorisnom djelovanju vjerske zajednice (čl. 17. st. 2.).</a:t>
            </a:r>
          </a:p>
          <a:p>
            <a:r>
              <a:rPr lang="hr-HR" dirty="0"/>
              <a:t>V</a:t>
            </a:r>
            <a:r>
              <a:rPr lang="hr-HR" dirty="0" smtClean="0"/>
              <a:t>jerskoj se zajednici može iz državnog proračuna i proračuna jedinica lokalne samouprave i proračuna jedinica područne (regionalne) samouprave dodjeljivati i namjenska potpora, osobito za izgradnju i obnovu objekata vjerske zajednice (čl. 17. st. 3.).</a:t>
            </a:r>
          </a:p>
          <a:p>
            <a:r>
              <a:rPr lang="hr-HR" dirty="0" smtClean="0"/>
              <a:t>Vjerska zajednica ne plaća porez na promet nekretnina kada stječe vjerske objekte ili zemljište za izgradnju vjerskih objekata bez obzira na način stjecanja ovih nekretnina (čl. 17. st. 5.).</a:t>
            </a:r>
          </a:p>
          <a:p>
            <a:r>
              <a:rPr lang="hr-HR" dirty="0" smtClean="0"/>
              <a:t>Veoma su značajne odredbe ZPPVZ-a o oslobađanju vjerskih zajednica plaćanja poreza na priloge koje joj daju građani i pravne osobe (čl. 17. st. 6.). </a:t>
            </a:r>
          </a:p>
          <a:p>
            <a:r>
              <a:rPr lang="hr-HR" dirty="0" smtClean="0"/>
              <a:t>Vjerske su zajednice oslobođene plaćanja carine i poreza na predmete koji su im potrebni za obavljanje vjerskih poslova (čl. 17. st. 7.). – uz ovu odredbu treba vezati čl. 141. Zakona o PDV-u koji je propisao da od pristupanje RH EU-u, ne vrijedi oslobađanje vjerskih zajednica od plaćanja PDV-a.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39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Ustavno uređenje religije i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8270489" cy="379648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Hrvatski Ustav propisuje zaštitu prava slobode vjeroispovijesti, ako ga malo šire promatramo, u pet članaka, čl. 38.-42. </a:t>
            </a:r>
          </a:p>
          <a:p>
            <a:r>
              <a:rPr lang="hr-HR" dirty="0" smtClean="0"/>
              <a:t>Članak 38. Ustava propisuje:</a:t>
            </a:r>
          </a:p>
          <a:p>
            <a:r>
              <a:rPr lang="hr-HR" dirty="0" smtClean="0"/>
              <a:t>„Jamči se sloboda mišljenja i izražavanja misli. </a:t>
            </a:r>
          </a:p>
          <a:p>
            <a:r>
              <a:rPr lang="hr-HR" dirty="0" smtClean="0"/>
              <a:t>Sloboda izražavanja misli obuhvaća osobito slobodu tiska i drugih sredstava priopćavanja, slobodu govora i javnog nastupa i slobodno osnivanje svih ustanova javnog priopćavanja.“</a:t>
            </a:r>
          </a:p>
          <a:p>
            <a:r>
              <a:rPr lang="hr-HR" dirty="0" smtClean="0"/>
              <a:t>Ali, čl. 39. Ustava propisuje:</a:t>
            </a:r>
          </a:p>
          <a:p>
            <a:r>
              <a:rPr lang="hr-HR" dirty="0" smtClean="0"/>
              <a:t>„Zabranjeno je i kažnjivo svako pozivanje ili poticanje na rat ili uporabu nasilja, na nacionalnu, rasnu ili </a:t>
            </a:r>
            <a:r>
              <a:rPr lang="hr-HR" b="1" u="sng" dirty="0" smtClean="0"/>
              <a:t>vjersku</a:t>
            </a:r>
            <a:r>
              <a:rPr lang="hr-HR" dirty="0" smtClean="0"/>
              <a:t> mržnju ili bilo koji oblik nesnošljivosti.“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975" y="4782207"/>
            <a:ext cx="1639122" cy="129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152" y="3071155"/>
            <a:ext cx="2238704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94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Pravni status neregistriranih vjerskih zajednica – udruga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2322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Radi se o vjerskim udrugama koje djeluju sukladno Zakonu o udrugama.</a:t>
            </a:r>
          </a:p>
          <a:p>
            <a:r>
              <a:rPr lang="hr-HR" dirty="0" smtClean="0"/>
              <a:t>Ove se vjerske zajednice u literaturi  nazivaju i „vjerske zajednice </a:t>
            </a:r>
            <a:r>
              <a:rPr lang="hr-HR" i="1" dirty="0" err="1" smtClean="0"/>
              <a:t>in</a:t>
            </a:r>
            <a:r>
              <a:rPr lang="hr-HR" i="1" dirty="0" smtClean="0"/>
              <a:t> </a:t>
            </a:r>
            <a:r>
              <a:rPr lang="hr-HR" i="1" dirty="0" err="1" smtClean="0"/>
              <a:t>statu</a:t>
            </a:r>
            <a:r>
              <a:rPr lang="hr-HR" i="1" dirty="0" smtClean="0"/>
              <a:t> </a:t>
            </a:r>
            <a:r>
              <a:rPr lang="hr-HR" i="1" dirty="0" err="1" smtClean="0"/>
              <a:t>nascendi</a:t>
            </a:r>
            <a:r>
              <a:rPr lang="hr-HR" dirty="0" smtClean="0"/>
              <a:t>“.  </a:t>
            </a:r>
          </a:p>
          <a:p>
            <a:r>
              <a:rPr lang="hr-HR" dirty="0" smtClean="0"/>
              <a:t>Moguće je da ih ne bi trebalo nazivati vjerske zajednice </a:t>
            </a:r>
            <a:r>
              <a:rPr lang="hr-HR" i="1" dirty="0" err="1" smtClean="0"/>
              <a:t>in</a:t>
            </a:r>
            <a:r>
              <a:rPr lang="hr-HR" i="1" dirty="0" smtClean="0"/>
              <a:t> </a:t>
            </a:r>
            <a:r>
              <a:rPr lang="hr-HR" i="1" dirty="0" err="1" smtClean="0"/>
              <a:t>statu</a:t>
            </a:r>
            <a:r>
              <a:rPr lang="hr-HR" i="1" dirty="0" smtClean="0"/>
              <a:t> </a:t>
            </a:r>
            <a:r>
              <a:rPr lang="hr-HR" i="1" dirty="0" err="1" smtClean="0"/>
              <a:t>nascendi</a:t>
            </a:r>
            <a:r>
              <a:rPr lang="hr-HR" i="1" dirty="0" smtClean="0"/>
              <a:t> </a:t>
            </a:r>
            <a:r>
              <a:rPr lang="hr-HR" dirty="0" smtClean="0"/>
              <a:t>bez pojašnjenja da se „</a:t>
            </a:r>
            <a:r>
              <a:rPr lang="hr-HR" i="1" dirty="0" err="1" smtClean="0"/>
              <a:t>in</a:t>
            </a:r>
            <a:r>
              <a:rPr lang="hr-HR" i="1" dirty="0" smtClean="0"/>
              <a:t> </a:t>
            </a:r>
            <a:r>
              <a:rPr lang="hr-HR" i="1" dirty="0" err="1" smtClean="0"/>
              <a:t>statu</a:t>
            </a:r>
            <a:r>
              <a:rPr lang="hr-HR" i="1" dirty="0" smtClean="0"/>
              <a:t> </a:t>
            </a:r>
            <a:r>
              <a:rPr lang="hr-HR" i="1" dirty="0" err="1" smtClean="0"/>
              <a:t>nascendi</a:t>
            </a:r>
            <a:r>
              <a:rPr lang="hr-HR" dirty="0" smtClean="0"/>
              <a:t>“ odnosi na njihov status vjerske zajednice prema ZPVZ-u. </a:t>
            </a:r>
          </a:p>
          <a:p>
            <a:r>
              <a:rPr lang="hr-HR" dirty="0" smtClean="0"/>
              <a:t>Dakako da pojedinci u vjerskoj udruzi, pa i svi zajedno uživaju zaštitu ustavne odredbe koja štiti slobodu vjeroispovijesti (čl. 40.). </a:t>
            </a:r>
          </a:p>
          <a:p>
            <a:r>
              <a:rPr lang="hr-HR" dirty="0" smtClean="0"/>
              <a:t>Međutim, ove vjerske udruge ne mogu uživati prava koja ZPVZ garantira registriranim vjerskim zajednicama, niti mogu aplicirati za sklapanje posebnog ugovora s Vladom Republike Hrvatske. </a:t>
            </a:r>
          </a:p>
          <a:p>
            <a:endParaRPr lang="hr-HR" dirty="0" smtClean="0"/>
          </a:p>
          <a:p>
            <a:r>
              <a:rPr lang="hr-HR" dirty="0" smtClean="0"/>
              <a:t>            Zakon o udrugama                                               Zakon o pravnom položaju vjerskih zajednica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623" y="4792718"/>
            <a:ext cx="2786226" cy="9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74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Pravni status neregistriranih vjerskih zajednica – udruga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Dužne su djelovati sukladno načelima koje propisuje ZU: </a:t>
            </a:r>
          </a:p>
          <a:p>
            <a:r>
              <a:rPr lang="hr-HR" dirty="0" smtClean="0"/>
              <a:t>načelu neovisnosti (čl. 6.), </a:t>
            </a:r>
          </a:p>
          <a:p>
            <a:r>
              <a:rPr lang="hr-HR" dirty="0" smtClean="0"/>
              <a:t>načelu javnosti (čl. 7.), </a:t>
            </a:r>
          </a:p>
          <a:p>
            <a:r>
              <a:rPr lang="hr-HR" dirty="0" smtClean="0"/>
              <a:t>načelu demokratskog ustroja (čl. 8.), </a:t>
            </a:r>
          </a:p>
          <a:p>
            <a:r>
              <a:rPr lang="hr-HR" dirty="0" smtClean="0"/>
              <a:t>načelu </a:t>
            </a:r>
            <a:r>
              <a:rPr lang="hr-HR" dirty="0" err="1" smtClean="0"/>
              <a:t>neprofitnosti</a:t>
            </a:r>
            <a:r>
              <a:rPr lang="hr-HR" dirty="0" smtClean="0"/>
              <a:t> (čl. 9.) i </a:t>
            </a:r>
          </a:p>
          <a:p>
            <a:r>
              <a:rPr lang="hr-HR" dirty="0" smtClean="0"/>
              <a:t>načelu slobodnog sudjelovanja u javnom životu (čl. 10.).</a:t>
            </a:r>
          </a:p>
          <a:p>
            <a:r>
              <a:rPr lang="hr-HR" dirty="0" smtClean="0"/>
              <a:t>Članovi vjerske udruge, kao i svake druge udruge, upravljaju udrugom neposredno ili putem svojih izabranih predstavnika na način koji je propisan statutom, a skupština predstavlja najviše tijelo udruge.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91" y="234742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Pravni status neregistriranih vjerskih zajednica koje nemaju pravnu osobnost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Sigurno je da u RH postoje i vjerske udruge koje ne žele prerasti u vjerske zajednice ili koje smatraju da im nije potrebna pravna osobnost. Takve se vjerske udruge neće upisati u registar udruga. Tada govorimo o udrugama bez svojstva pravne osobnosti.</a:t>
            </a:r>
          </a:p>
          <a:p>
            <a:r>
              <a:rPr lang="hr-HR" dirty="0" smtClean="0"/>
              <a:t>Izričitom zakonskom odredbom Zakona o udrugama na takve se udruge, na odgovarajući način, primjenjuju pravni propisi koji se odnose na ortaštvo (čl. 3.).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61" y="4067503"/>
            <a:ext cx="2143125" cy="199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93" y="4067503"/>
            <a:ext cx="2628900" cy="199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77" y="4750675"/>
            <a:ext cx="1008500" cy="8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52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Komisija za odnose s vjerskim zajednicama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„Radi provedbe akata koji uređuju odnose države i vjerskih zajednica, kao i drugih pitanja od značenja za položaj i djelovanje vjerskih zajednica, Vlada Republike Hrvatske osniva Komisiju za odnose s vjerskim zajednicama.“ – čl. 9. st. 2. ZPVZ-a.</a:t>
            </a:r>
          </a:p>
          <a:p>
            <a:r>
              <a:rPr lang="hr-HR" dirty="0" smtClean="0"/>
              <a:t>Dakako, ona je postojala i ranije.</a:t>
            </a:r>
          </a:p>
          <a:p>
            <a:r>
              <a:rPr lang="hr-HR" dirty="0" smtClean="0"/>
              <a:t>Naime, od 1990. godine i ukidanja Komisije za odnose s vjerskim zajednicama SR Hrvatske  poslove Komisije obavljao je Ured za odnose s vjerskim zajednicama osnovan Zakonom o Vladi Republike Hrvatske  1990. godine</a:t>
            </a:r>
          </a:p>
          <a:p>
            <a:r>
              <a:rPr lang="hr-HR" dirty="0" smtClean="0"/>
              <a:t>1993. godine je predsjednik Franjo Tuđman svojom odlukom osnovao Komisiju za odnose s vjerskim zajednicama.</a:t>
            </a:r>
          </a:p>
          <a:p>
            <a:r>
              <a:rPr lang="hr-HR" dirty="0" smtClean="0"/>
              <a:t>Predsjednici Komisije bili su: Jure Radić, Nedjeljko Mihanović, Goran Granić, Božo </a:t>
            </a:r>
            <a:r>
              <a:rPr lang="hr-HR" dirty="0" err="1" smtClean="0"/>
              <a:t>Biškupić</a:t>
            </a:r>
            <a:r>
              <a:rPr lang="hr-HR" dirty="0" smtClean="0"/>
              <a:t>, Orsat </a:t>
            </a:r>
            <a:r>
              <a:rPr lang="hr-HR" dirty="0" err="1" smtClean="0"/>
              <a:t>Miljenić</a:t>
            </a:r>
            <a:r>
              <a:rPr lang="hr-HR" dirty="0" smtClean="0"/>
              <a:t>, Ante </a:t>
            </a:r>
            <a:r>
              <a:rPr lang="hr-HR" dirty="0" err="1" smtClean="0"/>
              <a:t>Šprlje</a:t>
            </a:r>
            <a:r>
              <a:rPr lang="hr-HR" dirty="0" smtClean="0"/>
              <a:t>. Danas je to Dražen Bošnjaković.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3360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Zaključna razmatranja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853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Republika Hrvatska stvorila je sustav u kojem postoji (paralelno) pet različitih tipova vjerskih zajednica.</a:t>
            </a:r>
          </a:p>
          <a:p>
            <a:r>
              <a:rPr lang="hr-HR" dirty="0" smtClean="0"/>
              <a:t>Poseban je položaj Katoličke Crkve koja je u </a:t>
            </a:r>
            <a:r>
              <a:rPr lang="hr-HR" i="1" dirty="0" err="1" smtClean="0"/>
              <a:t>sui</a:t>
            </a:r>
            <a:r>
              <a:rPr lang="hr-HR" i="1" dirty="0" smtClean="0"/>
              <a:t> </a:t>
            </a:r>
            <a:r>
              <a:rPr lang="hr-HR" i="1" dirty="0" err="1" smtClean="0"/>
              <a:t>generis</a:t>
            </a:r>
            <a:r>
              <a:rPr lang="hr-HR" i="1" dirty="0" smtClean="0"/>
              <a:t> </a:t>
            </a:r>
            <a:r>
              <a:rPr lang="hr-HR" dirty="0" smtClean="0"/>
              <a:t>statusu.</a:t>
            </a:r>
          </a:p>
          <a:p>
            <a:r>
              <a:rPr lang="hr-HR" dirty="0" smtClean="0"/>
              <a:t>Ostale vjerske zajednice također imaju različit pravni status, ovisno o tome jesu li kao </a:t>
            </a:r>
            <a:r>
              <a:rPr lang="hr-HR" smtClean="0"/>
              <a:t>takve registrirane </a:t>
            </a:r>
            <a:r>
              <a:rPr lang="hr-HR" dirty="0" smtClean="0"/>
              <a:t>ili nisu.</a:t>
            </a:r>
          </a:p>
          <a:p>
            <a:r>
              <a:rPr lang="hr-HR" dirty="0" smtClean="0"/>
              <a:t>Ako su registrirane, mogu zatražiti sklapanje posebnog ugovora o pitanjima od zajedničkog interesa s državom, temeljem kojega se po pravima koja ostvaruju približavaju pravima Katoličke Crkve.</a:t>
            </a:r>
          </a:p>
          <a:p>
            <a:r>
              <a:rPr lang="hr-HR" dirty="0" smtClean="0"/>
              <a:t>Neregistrirane vjerske zajednice (vjerske udruge ili skupine osoba koje nemaju pravnu osobnost) nemaju ni prava koja proizlaze iz ZPVZ-a.</a:t>
            </a:r>
          </a:p>
          <a:p>
            <a:r>
              <a:rPr lang="hr-HR" dirty="0" smtClean="0"/>
              <a:t>Sukladno svemu navedenome, vjerske zajednice u RH nisu jednake pred zakonom.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4739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vašoj pozornosti!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113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Ustavno uređenje religije i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7871096" cy="345061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Čl. 42. Ustava propisuje:</a:t>
            </a:r>
          </a:p>
          <a:p>
            <a:r>
              <a:rPr lang="hr-HR" dirty="0" smtClean="0"/>
              <a:t>„Svakom se priznaje pravo na javno okupljanje i mirni prosvjed u skladu sa zakonom.”</a:t>
            </a:r>
          </a:p>
          <a:p>
            <a:r>
              <a:rPr lang="hr-HR" dirty="0" smtClean="0"/>
              <a:t>Članak 17. st. 3. Ustava propisuje:</a:t>
            </a:r>
          </a:p>
          <a:p>
            <a:r>
              <a:rPr lang="hr-HR" dirty="0" smtClean="0"/>
              <a:t>„Niti u slučaju neposredne opasnosti za opstanak države ne može se ograničiti primjena odredbi Ustava o pravu na život, zabrani mučenja, surovog ili ponižavajućeg postupanja ili kažnjavanja, o pravnoj određenosti kažnjivih djela i kazni te o slobodi misli, savjesti i </a:t>
            </a:r>
            <a:r>
              <a:rPr lang="hr-HR" b="1" u="sng" dirty="0" smtClean="0"/>
              <a:t>vjeroispovijedi</a:t>
            </a:r>
            <a:r>
              <a:rPr lang="hr-HR" dirty="0" smtClean="0"/>
              <a:t>.”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864" y="4115655"/>
            <a:ext cx="2619375" cy="124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063" y="2267805"/>
            <a:ext cx="2466975" cy="15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6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Ustavno uređenje religije i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6672918" cy="4059247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Č</a:t>
            </a:r>
            <a:r>
              <a:rPr lang="hr-HR" dirty="0" smtClean="0"/>
              <a:t>l. 40. Ustava propisuje: </a:t>
            </a:r>
          </a:p>
          <a:p>
            <a:r>
              <a:rPr lang="hr-HR" dirty="0" smtClean="0"/>
              <a:t>„Jamči se sloboda savjesti i vjeroispovijedi i slobodno javno očitovanje vjere ili drugog uvjerenja.“</a:t>
            </a:r>
          </a:p>
          <a:p>
            <a:r>
              <a:rPr lang="hr-HR" dirty="0" smtClean="0"/>
              <a:t>Pravni položaj vjerskih zajednica načelno je uspostavljen Ustavom Republike Hrvatske čiji čl. 41. propisuje:</a:t>
            </a:r>
          </a:p>
          <a:p>
            <a:r>
              <a:rPr lang="hr-HR" dirty="0" smtClean="0"/>
              <a:t>„Sve vjerske zajednice jednake su pred zakonom i odvojene od države.</a:t>
            </a:r>
          </a:p>
          <a:p>
            <a:r>
              <a:rPr lang="hr-HR" dirty="0" smtClean="0"/>
              <a:t>Vjerske zajednice slobodne su, u skladu sa zakonom, javno obavljati vjerske obrede, osnivati škole, učilišta, druge zavode, socijalne i dobrotvorne ustanove te upravljati njima, a u svojoj djelatnosti uživaju zaštitu i pomoć države.”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377" y="3862879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677" y="2083179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Iznimna važnost članka 141. Ustava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„Međunarodni ugovori koji su sklopljeni i potvrđeni u skladu s Ustavom i objavljeni, a koji su na snazi, čine dio unutarnjega pravnog poretka Republike Hrvatske, a po pravnoj su snazi iznad zakona. …“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Ugovori između Republike Hrvatske i Svete Stolice (njih četiri) koji uređuju status Katoličke Crkve.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4" y="2892316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08" y="4782207"/>
            <a:ext cx="1885950" cy="1229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12" y="4782207"/>
            <a:ext cx="1309687" cy="1229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283" y="4782207"/>
            <a:ext cx="1647120" cy="12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Donošenje Zakona o pravnom položaju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D</a:t>
            </a:r>
            <a:r>
              <a:rPr lang="hr-HR" dirty="0" smtClean="0"/>
              <a:t>ržava se obvezala, Ustavom, da će urediti položaj vjerskih zajednica zakonom („jednake su pred zakonom“, „…slobodne su, u skladu sa zakonom…“).</a:t>
            </a:r>
          </a:p>
          <a:p>
            <a:r>
              <a:rPr lang="hr-HR" dirty="0" smtClean="0"/>
              <a:t>Na snazi je bio Zakon o položaju vjerskih zajednica iz 1978. koji je u novim okolnostima bio posve neadekvatan (neke odredbe republičkog zakona nisu se primjenjivale nakon 1990. godine, budući da su bile izravno suprotne Ustavu: odredbe o ograničavanju vjerskih zajednica samo na prostore crkava, groblja i privatne prostore vjernika, a neke su bile derogirane donošenjem novih zakona koji su uređivali određena pitanja u suprotnosti s tim zakonom).</a:t>
            </a:r>
          </a:p>
          <a:p>
            <a:r>
              <a:rPr lang="hr-HR" dirty="0" smtClean="0"/>
              <a:t>Novi Zakon o položaju vjerskih zajednica (NN 83/02) donesen je 2002. godine i danas je na snazi.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463" y="4889751"/>
            <a:ext cx="2638425" cy="1153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82" y="4889752"/>
            <a:ext cx="2231641" cy="1153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428" y="4901224"/>
            <a:ext cx="2461779" cy="11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7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59" y="732987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Pravni položaj vjerskih zajednica u Republici Hrvatskoj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09" y="3512537"/>
            <a:ext cx="4914900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076" y="1928156"/>
            <a:ext cx="3352800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88" y="4594721"/>
            <a:ext cx="2085975" cy="14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Pravno uređenje statusa vjerskih zajednica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6273524" cy="3450613"/>
          </a:xfrm>
        </p:spPr>
        <p:txBody>
          <a:bodyPr/>
          <a:lstStyle/>
          <a:p>
            <a:r>
              <a:rPr lang="hr-HR" dirty="0" smtClean="0"/>
              <a:t>Za Katoličku Crkvu (u najvećoj mjeri) – ugovorima sa Svetom stolicom.</a:t>
            </a:r>
          </a:p>
          <a:p>
            <a:r>
              <a:rPr lang="hr-HR" dirty="0" smtClean="0"/>
              <a:t>Za ostale vjerske zajednice – Zakonom o pravnom položaju vjerskih zajednica i ugovorima sklopljenima temeljem toga zakona (s 19 vjerskih zajednica).</a:t>
            </a:r>
          </a:p>
          <a:p>
            <a:r>
              <a:rPr lang="hr-HR" dirty="0" smtClean="0"/>
              <a:t>Pravni položaj vjerskih zajednica u Republici Hrvatskoj različit je, ovisno o kategoriji kojoj pojedina vjerska zajednica pripada.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89" y="2222116"/>
            <a:ext cx="3962400" cy="1382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6" y="37410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6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</TotalTime>
  <Words>3018</Words>
  <Application>Microsoft Office PowerPoint</Application>
  <PresentationFormat>Widescreen</PresentationFormat>
  <Paragraphs>178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Gill Sans MT</vt:lpstr>
      <vt:lpstr>Gallery</vt:lpstr>
      <vt:lpstr>Pravni položaj religije i vjerskih zajednica – položaj vjerskih zajednica</vt:lpstr>
      <vt:lpstr>Ustavno uređenje religije i vjerskih zajednica</vt:lpstr>
      <vt:lpstr>Ustavno uređenje religije i vjerskih zajednica</vt:lpstr>
      <vt:lpstr>Ustavno uređenje religije i vjerskih zajednica</vt:lpstr>
      <vt:lpstr>Ustavno uređenje religije i vjerskih zajednica</vt:lpstr>
      <vt:lpstr>Iznimna važnost članka 141. Ustava</vt:lpstr>
      <vt:lpstr>Donošenje Zakona o pravnom položaju vjerskih zajednica</vt:lpstr>
      <vt:lpstr>Pravni položaj vjerskih zajednica u Republici Hrvatskoj</vt:lpstr>
      <vt:lpstr>Pravno uređenje statusa vjerskih zajednica</vt:lpstr>
      <vt:lpstr>Tipovi vjerskih zajednica u Republici Hrvatskoj </vt:lpstr>
      <vt:lpstr>Nastanak i registracija novih vjerskih zajednica</vt:lpstr>
      <vt:lpstr>Registracija vjerskih zajednica u Republici Hrvatskoj</vt:lpstr>
      <vt:lpstr>Registracija vjerskih zajednica u Republici Hrvatskoj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Pravni status vjerskih zajednica koje imaju potpisane ugovore s Republikom Hrvatskom</vt:lpstr>
      <vt:lpstr>Sklapanje ugovora između države i vjerskih zajednica</vt:lpstr>
      <vt:lpstr>Zaključak Vlade RH od 23. prosinca 2004. godine</vt:lpstr>
      <vt:lpstr>Prijepori oko pravne prirode Zaključka</vt:lpstr>
      <vt:lpstr>Problemi u primjeni Zaključka – presuda ESLJP</vt:lpstr>
      <vt:lpstr>Sklopljeni ugovori</vt:lpstr>
      <vt:lpstr>Prava iz ugovora</vt:lpstr>
      <vt:lpstr>Financiranje vjerskih zajednica iz proračuna</vt:lpstr>
      <vt:lpstr>Financiranje katoličke crkve iz proračuna</vt:lpstr>
      <vt:lpstr>Pravni status registriranih vjerskih zajednica</vt:lpstr>
      <vt:lpstr>Pravni status registriranih vjerskih zajednica</vt:lpstr>
      <vt:lpstr>Pravni status neregistriranih vjerskih zajednica – udruga</vt:lpstr>
      <vt:lpstr>Pravni status neregistriranih vjerskih zajednica – udruga</vt:lpstr>
      <vt:lpstr>Pravni status neregistriranih vjerskih zajednica koje nemaju pravnu osobnost</vt:lpstr>
      <vt:lpstr>Komisija za odnose s vjerskim zajednicama</vt:lpstr>
      <vt:lpstr>Zaključna razmatranja</vt:lpstr>
      <vt:lpstr>Hvala na vašoj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Pravni položaj religije i vjerskih zajednica – položaj vjerskih zajednica</dc:title>
  <dc:creator>Frane Stanicic</dc:creator>
  <cp:lastModifiedBy>Frane Stanicic</cp:lastModifiedBy>
  <cp:revision>21</cp:revision>
  <dcterms:created xsi:type="dcterms:W3CDTF">2017-12-04T08:14:35Z</dcterms:created>
  <dcterms:modified xsi:type="dcterms:W3CDTF">2017-12-04T13:22:23Z</dcterms:modified>
</cp:coreProperties>
</file>