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1"/>
  </p:handoutMasterIdLst>
  <p:sldIdLst>
    <p:sldId id="256" r:id="rId2"/>
    <p:sldId id="484" r:id="rId3"/>
    <p:sldId id="507" r:id="rId4"/>
    <p:sldId id="508" r:id="rId5"/>
    <p:sldId id="509" r:id="rId6"/>
    <p:sldId id="523" r:id="rId7"/>
    <p:sldId id="510" r:id="rId8"/>
    <p:sldId id="524" r:id="rId9"/>
    <p:sldId id="525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05" r:id="rId2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24.4.2018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dirty="0" smtClean="0"/>
              <a:t> 11:00-12:00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</a:t>
            </a:r>
            <a:r>
              <a:rPr lang="hr-HR" sz="2400" dirty="0" smtClean="0"/>
              <a:t>9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base – sources of income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Income earned by:</a:t>
            </a:r>
          </a:p>
          <a:p>
            <a:pPr lvl="1"/>
            <a:r>
              <a:rPr lang="hr-HR" dirty="0" err="1" smtClean="0"/>
              <a:t>employment</a:t>
            </a:r>
            <a:r>
              <a:rPr lang="hr-HR" dirty="0" smtClean="0"/>
              <a:t> (salary)</a:t>
            </a:r>
          </a:p>
          <a:p>
            <a:pPr lvl="1"/>
            <a:r>
              <a:rPr lang="hr-HR" dirty="0" smtClean="0"/>
              <a:t>self-employment </a:t>
            </a:r>
          </a:p>
          <a:p>
            <a:pPr lvl="2"/>
            <a:r>
              <a:rPr lang="hr-HR" dirty="0" smtClean="0"/>
              <a:t>freelance work, crafts, agriculture, forestry</a:t>
            </a:r>
          </a:p>
          <a:p>
            <a:pPr lvl="1"/>
            <a:r>
              <a:rPr lang="hr-HR" dirty="0" smtClean="0"/>
              <a:t>property and property rights</a:t>
            </a:r>
          </a:p>
          <a:p>
            <a:pPr lvl="2"/>
            <a:r>
              <a:rPr lang="hr-HR" dirty="0" err="1" smtClean="0"/>
              <a:t>renting</a:t>
            </a:r>
            <a:r>
              <a:rPr lang="hr-HR" dirty="0" smtClean="0"/>
              <a:t> real estate, intellectual property rights</a:t>
            </a:r>
          </a:p>
          <a:p>
            <a:pPr lvl="1"/>
            <a:r>
              <a:rPr lang="hr-HR" dirty="0" smtClean="0"/>
              <a:t>capital</a:t>
            </a:r>
          </a:p>
          <a:p>
            <a:pPr lvl="1"/>
            <a:r>
              <a:rPr lang="hr-HR" dirty="0" smtClean="0"/>
              <a:t>insurance</a:t>
            </a:r>
          </a:p>
          <a:p>
            <a:pPr lvl="1"/>
            <a:r>
              <a:rPr lang="hr-HR" dirty="0" smtClean="0"/>
              <a:t>other income</a:t>
            </a:r>
          </a:p>
          <a:p>
            <a:pPr lvl="2"/>
            <a:r>
              <a:rPr lang="hr-HR" dirty="0" smtClean="0"/>
              <a:t>management board fees, income earned by sportsmen, referees, translators, tourist workers,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  <a:p>
            <a:pPr lvl="2"/>
            <a:r>
              <a:rPr lang="hr-HR" dirty="0" err="1" smtClean="0"/>
              <a:t>interest</a:t>
            </a:r>
            <a:r>
              <a:rPr lang="hr-HR" dirty="0" smtClean="0"/>
              <a:t> </a:t>
            </a:r>
            <a:r>
              <a:rPr lang="hr-HR" dirty="0"/>
              <a:t>on </a:t>
            </a:r>
            <a:r>
              <a:rPr lang="hr-HR" dirty="0" err="1"/>
              <a:t>savings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hard </a:t>
            </a:r>
            <a:r>
              <a:rPr lang="hr-HR" dirty="0" err="1"/>
              <a:t>currency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HRK</a:t>
            </a:r>
          </a:p>
          <a:p>
            <a:pPr lvl="2"/>
            <a:r>
              <a:rPr lang="hr-HR" dirty="0" err="1" smtClean="0"/>
              <a:t>dividends</a:t>
            </a:r>
            <a:r>
              <a:rPr lang="hr-HR" dirty="0" smtClean="0"/>
              <a:t> </a:t>
            </a:r>
            <a:r>
              <a:rPr lang="hr-HR" dirty="0"/>
              <a:t>on </a:t>
            </a:r>
            <a:r>
              <a:rPr lang="hr-HR" dirty="0" err="1"/>
              <a:t>shares</a:t>
            </a:r>
            <a:endParaRPr lang="hr-HR" dirty="0"/>
          </a:p>
          <a:p>
            <a:pPr lvl="2"/>
            <a:endParaRPr lang="hr-HR" dirty="0" smtClean="0"/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979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Taxable base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Total income minus personal allowances</a:t>
            </a:r>
          </a:p>
          <a:p>
            <a:r>
              <a:rPr lang="hr-HR" dirty="0" smtClean="0"/>
              <a:t>Personal allowances:</a:t>
            </a:r>
          </a:p>
          <a:p>
            <a:pPr lvl="1"/>
            <a:r>
              <a:rPr lang="hr-HR" dirty="0" smtClean="0"/>
              <a:t>Non-taxable income HRK 45,600 per </a:t>
            </a:r>
            <a:r>
              <a:rPr lang="hr-HR" dirty="0" err="1" smtClean="0"/>
              <a:t>year</a:t>
            </a:r>
            <a:r>
              <a:rPr lang="hr-HR" dirty="0" smtClean="0"/>
              <a:t> </a:t>
            </a:r>
          </a:p>
          <a:p>
            <a:pPr lvl="2"/>
            <a:r>
              <a:rPr lang="hr-HR" dirty="0" err="1" smtClean="0"/>
              <a:t>monthly</a:t>
            </a:r>
            <a:r>
              <a:rPr lang="hr-HR" dirty="0" smtClean="0"/>
              <a:t> allowance HRK 3,800</a:t>
            </a:r>
          </a:p>
          <a:p>
            <a:pPr lvl="1"/>
            <a:r>
              <a:rPr lang="hr-HR" dirty="0" err="1" smtClean="0"/>
              <a:t>Dependents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children</a:t>
            </a:r>
            <a:endParaRPr lang="hr-HR" dirty="0" smtClean="0"/>
          </a:p>
          <a:p>
            <a:pPr lvl="1"/>
            <a:r>
              <a:rPr lang="hr-HR" dirty="0" err="1" smtClean="0"/>
              <a:t>Disabled</a:t>
            </a:r>
            <a:r>
              <a:rPr lang="hr-HR" dirty="0" smtClean="0"/>
              <a:t> </a:t>
            </a:r>
            <a:r>
              <a:rPr lang="hr-HR" dirty="0" err="1" smtClean="0"/>
              <a:t>members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family</a:t>
            </a:r>
            <a:endParaRPr lang="hr-HR" dirty="0" smtClean="0"/>
          </a:p>
          <a:p>
            <a:pPr lvl="1"/>
            <a:r>
              <a:rPr lang="hr-HR" dirty="0" err="1" smtClean="0"/>
              <a:t>Etc</a:t>
            </a:r>
            <a:r>
              <a:rPr lang="hr-HR" dirty="0" smtClean="0"/>
              <a:t>.</a:t>
            </a:r>
            <a:endParaRPr lang="hr-HR" dirty="0" err="1" smtClean="0"/>
          </a:p>
        </p:txBody>
      </p:sp>
    </p:spTree>
    <p:extLst>
      <p:ext uri="{BB962C8B-B14F-4D97-AF65-F5344CB8AC3E}">
        <p14:creationId xmlns:p14="http://schemas.microsoft.com/office/powerpoint/2010/main" val="6904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Areas of Special Interest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Residents of those areas have special tax breaks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Higher personal allowances</a:t>
            </a:r>
          </a:p>
          <a:p>
            <a:pPr lvl="1"/>
            <a:r>
              <a:rPr lang="hr-HR" dirty="0" smtClean="0"/>
              <a:t>Income tax exemption of earnings from agriculture and forestry</a:t>
            </a:r>
          </a:p>
          <a:p>
            <a:pPr lvl="1"/>
            <a:r>
              <a:rPr lang="hr-HR" dirty="0" smtClean="0"/>
              <a:t>Higher depriciation rates for long-term capital invested in property</a:t>
            </a:r>
          </a:p>
        </p:txBody>
      </p:sp>
    </p:spTree>
    <p:extLst>
      <p:ext uri="{BB962C8B-B14F-4D97-AF65-F5344CB8AC3E}">
        <p14:creationId xmlns:p14="http://schemas.microsoft.com/office/powerpoint/2010/main" val="27104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Tax Rates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Income </a:t>
            </a:r>
            <a:r>
              <a:rPr lang="hr-HR" b="1" dirty="0" smtClean="0"/>
              <a:t>tax brackets</a:t>
            </a:r>
            <a:r>
              <a:rPr lang="hr-HR" dirty="0" smtClean="0"/>
              <a:t>: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8131"/>
              </p:ext>
            </p:extLst>
          </p:nvPr>
        </p:nvGraphicFramePr>
        <p:xfrm>
          <a:off x="1043608" y="2492896"/>
          <a:ext cx="705678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1355"/>
                <a:gridCol w="2305429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Tax base </a:t>
                      </a:r>
                    </a:p>
                    <a:p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annual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income</a:t>
                      </a:r>
                      <a:r>
                        <a:rPr lang="hr-HR" dirty="0" smtClean="0"/>
                        <a:t> total minus </a:t>
                      </a:r>
                      <a:r>
                        <a:rPr lang="hr-HR" dirty="0" err="1" smtClean="0"/>
                        <a:t>deductions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Tax</a:t>
                      </a:r>
                      <a:r>
                        <a:rPr lang="hr-HR" baseline="0" dirty="0" smtClean="0"/>
                        <a:t> rate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HRK 0 – HRK </a:t>
                      </a:r>
                      <a:r>
                        <a:rPr lang="hr-HR" dirty="0" smtClean="0"/>
                        <a:t>210,000 (17,00 </a:t>
                      </a:r>
                      <a:r>
                        <a:rPr lang="hr-HR" dirty="0" err="1" smtClean="0"/>
                        <a:t>per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month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24 %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HRK </a:t>
                      </a:r>
                      <a:r>
                        <a:rPr lang="hr-HR" dirty="0" smtClean="0"/>
                        <a:t>210,001 </a:t>
                      </a:r>
                      <a:r>
                        <a:rPr lang="hr-HR" dirty="0" smtClean="0"/>
                        <a:t>–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36</a:t>
                      </a:r>
                      <a:r>
                        <a:rPr lang="hr-HR" baseline="0" dirty="0" smtClean="0"/>
                        <a:t> %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4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surtax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Charged in certain municipalities on the total amount of calculated tax</a:t>
            </a:r>
          </a:p>
          <a:p>
            <a:endParaRPr lang="hr-HR" dirty="0" smtClean="0"/>
          </a:p>
          <a:p>
            <a:r>
              <a:rPr lang="hr-HR" dirty="0" smtClean="0"/>
              <a:t>E.g. Zagreb - 18 %</a:t>
            </a:r>
          </a:p>
        </p:txBody>
      </p:sp>
    </p:spTree>
    <p:extLst>
      <p:ext uri="{BB962C8B-B14F-4D97-AF65-F5344CB8AC3E}">
        <p14:creationId xmlns:p14="http://schemas.microsoft.com/office/powerpoint/2010/main" val="9296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Non-taxable Benefits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Employers may give employees benefits not subject to taxation</a:t>
            </a:r>
          </a:p>
          <a:p>
            <a:endParaRPr lang="hr-HR" dirty="0" smtClean="0"/>
          </a:p>
          <a:p>
            <a:r>
              <a:rPr lang="hr-HR" dirty="0" smtClean="0"/>
              <a:t>If these exceed the prescribed limit, the excess is fully taxable (contributions, income tax, </a:t>
            </a:r>
            <a:r>
              <a:rPr lang="hr-HR" dirty="0" err="1" smtClean="0"/>
              <a:t>surtax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err="1" smtClean="0"/>
              <a:t>non-taxable</a:t>
            </a:r>
            <a:r>
              <a:rPr lang="hr-HR" dirty="0" smtClean="0"/>
              <a:t> </a:t>
            </a:r>
            <a:r>
              <a:rPr lang="hr-HR" dirty="0" err="1" smtClean="0"/>
              <a:t>bonuses</a:t>
            </a:r>
            <a:r>
              <a:rPr lang="hr-HR" dirty="0" smtClean="0"/>
              <a:t>: </a:t>
            </a:r>
            <a:r>
              <a:rPr lang="hr-HR" dirty="0" err="1" smtClean="0"/>
              <a:t>up</a:t>
            </a:r>
            <a:r>
              <a:rPr lang="hr-HR" dirty="0" smtClean="0"/>
              <a:t> to HRK 2.500 </a:t>
            </a:r>
            <a:r>
              <a:rPr lang="hr-HR" dirty="0" err="1" smtClean="0"/>
              <a:t>per</a:t>
            </a:r>
            <a:r>
              <a:rPr lang="hr-HR" dirty="0" smtClean="0"/>
              <a:t> </a:t>
            </a:r>
            <a:r>
              <a:rPr lang="hr-HR" dirty="0" err="1" smtClean="0"/>
              <a:t>annum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Contributions – to health and </a:t>
            </a:r>
            <a:r>
              <a:rPr lang="hr-HR" dirty="0" err="1" smtClean="0"/>
              <a:t>pension</a:t>
            </a:r>
            <a:r>
              <a:rPr lang="hr-HR" dirty="0" smtClean="0"/>
              <a:t> </a:t>
            </a:r>
            <a:r>
              <a:rPr lang="hr-HR" dirty="0" err="1" smtClean="0"/>
              <a:t>insurance</a:t>
            </a:r>
            <a:r>
              <a:rPr lang="hr-HR" dirty="0" smtClean="0"/>
              <a:t> (</a:t>
            </a:r>
            <a:r>
              <a:rPr lang="hr-HR" dirty="0" err="1" smtClean="0"/>
              <a:t>obligatory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optional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78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Benefits in Kind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Subject to income tax</a:t>
            </a:r>
          </a:p>
          <a:p>
            <a:r>
              <a:rPr lang="hr-HR" dirty="0" smtClean="0"/>
              <a:t>Valued at the market value, including VAT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Use of business buildings, cottages, dwellings and means of transportation provided by the employer,</a:t>
            </a:r>
          </a:p>
          <a:p>
            <a:pPr lvl="1"/>
            <a:r>
              <a:rPr lang="hr-HR" dirty="0" smtClean="0"/>
              <a:t>Low interest on loans granted by the employer (taxable base – the difference between a rate of 4 % and the rate applied)</a:t>
            </a:r>
          </a:p>
          <a:p>
            <a:pPr lvl="1"/>
            <a:r>
              <a:rPr lang="hr-HR" dirty="0" smtClean="0"/>
              <a:t>Gifts and entertainment provided by the employer, and</a:t>
            </a:r>
          </a:p>
          <a:p>
            <a:pPr lvl="1"/>
            <a:r>
              <a:rPr lang="hr-HR" dirty="0" smtClean="0"/>
              <a:t>Shares received from the employer.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2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r>
              <a:rPr lang="en-US" sz="2400" dirty="0" smtClean="0"/>
              <a:t>freelance work</a:t>
            </a:r>
          </a:p>
          <a:p>
            <a:pPr algn="ctr">
              <a:buNone/>
            </a:pPr>
            <a:r>
              <a:rPr lang="en-US" sz="2400" dirty="0" smtClean="0"/>
              <a:t>crafts</a:t>
            </a:r>
          </a:p>
          <a:p>
            <a:pPr algn="ctr">
              <a:buNone/>
            </a:pPr>
            <a:r>
              <a:rPr lang="en-US" sz="2400" dirty="0" smtClean="0"/>
              <a:t>hard cur</a:t>
            </a:r>
            <a:r>
              <a:rPr lang="hr-HR" sz="2400" dirty="0" smtClean="0"/>
              <a:t>r</a:t>
            </a:r>
            <a:r>
              <a:rPr lang="en-US" sz="2400" dirty="0" err="1" smtClean="0"/>
              <a:t>ency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personal allowance</a:t>
            </a:r>
          </a:p>
          <a:p>
            <a:pPr algn="ctr">
              <a:buNone/>
            </a:pPr>
            <a:r>
              <a:rPr lang="en-US" sz="2400" dirty="0" smtClean="0"/>
              <a:t>depreciation</a:t>
            </a:r>
          </a:p>
          <a:p>
            <a:pPr algn="ctr">
              <a:buNone/>
            </a:pPr>
            <a:r>
              <a:rPr lang="en-US" sz="2400" dirty="0" smtClean="0"/>
              <a:t>tax brackets</a:t>
            </a:r>
          </a:p>
          <a:p>
            <a:pPr algn="ctr">
              <a:buNone/>
            </a:pPr>
            <a:r>
              <a:rPr lang="en-US" sz="2400" dirty="0" smtClean="0"/>
              <a:t>contributions</a:t>
            </a:r>
          </a:p>
          <a:p>
            <a:pPr algn="ctr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595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Do the exercises on p. 17-18 in your coursebook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20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Personal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Revision</a:t>
            </a:r>
            <a:r>
              <a:rPr lang="hr-HR" dirty="0" smtClean="0"/>
              <a:t>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Value Added Tax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Explain the following terms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input tax</a:t>
            </a:r>
          </a:p>
          <a:p>
            <a:r>
              <a:rPr lang="hr-HR" sz="2800" dirty="0" smtClean="0"/>
              <a:t>output tax</a:t>
            </a:r>
          </a:p>
          <a:p>
            <a:r>
              <a:rPr lang="hr-HR" sz="2800" dirty="0" smtClean="0"/>
              <a:t>deductible</a:t>
            </a:r>
          </a:p>
          <a:p>
            <a:r>
              <a:rPr lang="hr-HR" sz="2800" dirty="0" smtClean="0"/>
              <a:t>legal entity</a:t>
            </a:r>
          </a:p>
          <a:p>
            <a:r>
              <a:rPr lang="hr-HR" sz="2800" dirty="0" smtClean="0"/>
              <a:t>taxable activity</a:t>
            </a:r>
          </a:p>
          <a:p>
            <a:r>
              <a:rPr lang="hr-HR" sz="2800" dirty="0" smtClean="0"/>
              <a:t>non-resident</a:t>
            </a:r>
          </a:p>
          <a:p>
            <a:r>
              <a:rPr lang="hr-HR" dirty="0" err="1" smtClean="0"/>
              <a:t>customs</a:t>
            </a:r>
            <a:r>
              <a:rPr lang="hr-HR" dirty="0" smtClean="0"/>
              <a:t> clearance</a:t>
            </a:r>
          </a:p>
          <a:p>
            <a:r>
              <a:rPr lang="hr-HR" dirty="0" smtClean="0"/>
              <a:t>consideration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is subject to payment of VAT and who is exempt?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taxable transactions?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taxable base?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rates and what do they apply to?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rules apply to non-residents?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on p. </a:t>
            </a:r>
            <a:r>
              <a:rPr lang="hr-HR" dirty="0" smtClean="0"/>
              <a:t>28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Revision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222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Personal income Tax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Unit 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Personal Income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Paid on worldwide income in case of tax residency in Croatia</a:t>
            </a:r>
          </a:p>
          <a:p>
            <a:endParaRPr lang="hr-HR" dirty="0" smtClean="0"/>
          </a:p>
          <a:p>
            <a:r>
              <a:rPr lang="hr-HR" dirty="0" smtClean="0"/>
              <a:t>Paid by resident and non-resident natural persons</a:t>
            </a:r>
          </a:p>
        </p:txBody>
      </p:sp>
    </p:spTree>
    <p:extLst>
      <p:ext uri="{BB962C8B-B14F-4D97-AF65-F5344CB8AC3E}">
        <p14:creationId xmlns:p14="http://schemas.microsoft.com/office/powerpoint/2010/main" val="33335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Resident / non-resident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RESIDENT</a:t>
            </a:r>
          </a:p>
          <a:p>
            <a:pPr lvl="1"/>
            <a:r>
              <a:rPr lang="hr-HR" dirty="0" smtClean="0"/>
              <a:t>Registered residence in Croatia</a:t>
            </a:r>
          </a:p>
          <a:p>
            <a:pPr lvl="1"/>
            <a:r>
              <a:rPr lang="hr-HR" dirty="0" smtClean="0"/>
              <a:t>If he/she intends to stay more than 183 days over a period of two years in Croatia</a:t>
            </a:r>
          </a:p>
          <a:p>
            <a:endParaRPr lang="hr-HR" dirty="0" smtClean="0"/>
          </a:p>
          <a:p>
            <a:r>
              <a:rPr lang="hr-HR" dirty="0" smtClean="0"/>
              <a:t>NON-RESIDENT</a:t>
            </a:r>
          </a:p>
          <a:p>
            <a:pPr lvl="1"/>
            <a:r>
              <a:rPr lang="hr-HR" dirty="0" smtClean="0"/>
              <a:t>Taxed on income earned in Croatia</a:t>
            </a:r>
          </a:p>
        </p:txBody>
      </p:sp>
    </p:spTree>
    <p:extLst>
      <p:ext uri="{BB962C8B-B14F-4D97-AF65-F5344CB8AC3E}">
        <p14:creationId xmlns:p14="http://schemas.microsoft.com/office/powerpoint/2010/main" val="367831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1432</TotalTime>
  <Words>504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English for Tax Administration 2</vt:lpstr>
      <vt:lpstr>Today’s Session</vt:lpstr>
      <vt:lpstr>Revision of the last session</vt:lpstr>
      <vt:lpstr>Explain the following terms</vt:lpstr>
      <vt:lpstr>Answer the questions</vt:lpstr>
      <vt:lpstr>Revision</vt:lpstr>
      <vt:lpstr>Personal income Tax</vt:lpstr>
      <vt:lpstr>Personal Income Tax</vt:lpstr>
      <vt:lpstr>Resident / non-resident</vt:lpstr>
      <vt:lpstr>Taxable base – sources of income</vt:lpstr>
      <vt:lpstr>Taxable base</vt:lpstr>
      <vt:lpstr>Areas of Special Interest</vt:lpstr>
      <vt:lpstr>Tax Rates</vt:lpstr>
      <vt:lpstr>Local surtax</vt:lpstr>
      <vt:lpstr>Non-taxable Benefits</vt:lpstr>
      <vt:lpstr>Benefits in Kind</vt:lpstr>
      <vt:lpstr>Key vocabulary</vt:lpstr>
      <vt:lpstr>Practice</vt:lpstr>
      <vt:lpstr>PowerPoint Presentation</vt:lpstr>
    </vt:vector>
  </TitlesOfParts>
  <Company>Prevoditelj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147</cp:revision>
  <dcterms:created xsi:type="dcterms:W3CDTF">2008-09-29T13:50:14Z</dcterms:created>
  <dcterms:modified xsi:type="dcterms:W3CDTF">2018-04-24T07:55:03Z</dcterms:modified>
</cp:coreProperties>
</file>