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1"/>
  </p:handoutMasterIdLst>
  <p:sldIdLst>
    <p:sldId id="256" r:id="rId2"/>
    <p:sldId id="484" r:id="rId3"/>
    <p:sldId id="508" r:id="rId4"/>
    <p:sldId id="511" r:id="rId5"/>
    <p:sldId id="509" r:id="rId6"/>
    <p:sldId id="510" r:id="rId7"/>
    <p:sldId id="492" r:id="rId8"/>
    <p:sldId id="493" r:id="rId9"/>
    <p:sldId id="512" r:id="rId10"/>
    <p:sldId id="494" r:id="rId11"/>
    <p:sldId id="495" r:id="rId12"/>
    <p:sldId id="496" r:id="rId13"/>
    <p:sldId id="497" r:id="rId14"/>
    <p:sldId id="498" r:id="rId15"/>
    <p:sldId id="499" r:id="rId16"/>
    <p:sldId id="501" r:id="rId17"/>
    <p:sldId id="502" r:id="rId18"/>
    <p:sldId id="503" r:id="rId19"/>
    <p:sldId id="505" r:id="rId2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97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17.4.2018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Wed</a:t>
            </a:r>
            <a:r>
              <a:rPr lang="hr-HR" sz="2400" smtClean="0"/>
              <a:t> 11:00-12:00</a:t>
            </a:r>
            <a:endParaRPr lang="hr-HR" sz="2400" dirty="0" smtClean="0"/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dirty="0" smtClean="0"/>
              <a:t>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Taxable persons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Individuals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Legal persons engaged in taxable activities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Taxpayers whose supplies </a:t>
            </a:r>
            <a:r>
              <a:rPr lang="hr-HR" dirty="0" err="1" smtClean="0"/>
              <a:t>equalled</a:t>
            </a:r>
            <a:r>
              <a:rPr lang="hr-HR" dirty="0" smtClean="0"/>
              <a:t> more than HRK 230,000 must enter </a:t>
            </a:r>
            <a:r>
              <a:rPr lang="hr-HR" dirty="0" err="1" smtClean="0"/>
              <a:t>the</a:t>
            </a:r>
            <a:r>
              <a:rPr lang="hr-HR" dirty="0" smtClean="0"/>
              <a:t> VAT </a:t>
            </a:r>
            <a:r>
              <a:rPr lang="hr-HR" dirty="0" err="1" smtClean="0"/>
              <a:t>system</a:t>
            </a:r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Taxable persons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E.g.</a:t>
            </a:r>
          </a:p>
          <a:p>
            <a:pPr lvl="1"/>
            <a:r>
              <a:rPr lang="hr-HR" dirty="0" smtClean="0"/>
              <a:t>Importers and exporters of goods</a:t>
            </a:r>
          </a:p>
          <a:p>
            <a:pPr lvl="1"/>
            <a:r>
              <a:rPr lang="hr-HR" dirty="0" smtClean="0"/>
              <a:t>Entrepreneurs receiving services from a non-resident</a:t>
            </a:r>
          </a:p>
          <a:p>
            <a:pPr lvl="1"/>
            <a:r>
              <a:rPr lang="hr-HR" dirty="0" smtClean="0"/>
              <a:t>Anyone performing business activities if non-taxation of such activities would lead to unfair competition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Taxable transactions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Taxable transactions include</a:t>
            </a:r>
          </a:p>
          <a:p>
            <a:pPr marL="749808" lvl="1" indent="-457200">
              <a:buFont typeface="+mj-lt"/>
              <a:buAutoNum type="arabicPeriod"/>
            </a:pPr>
            <a:endParaRPr lang="hr-HR" dirty="0" smtClean="0"/>
          </a:p>
          <a:p>
            <a:pPr marL="749808" lvl="1" indent="-457200">
              <a:buFont typeface="+mj-lt"/>
              <a:buAutoNum type="arabicPeriod"/>
            </a:pPr>
            <a:r>
              <a:rPr lang="hr-HR" dirty="0" smtClean="0"/>
              <a:t>Supply of goods and services for consideration within Croatia</a:t>
            </a:r>
          </a:p>
          <a:p>
            <a:pPr marL="749808" lvl="1" indent="-457200">
              <a:buFont typeface="+mj-lt"/>
              <a:buAutoNum type="arabicPeriod"/>
            </a:pPr>
            <a:endParaRPr lang="hr-HR" dirty="0" smtClean="0"/>
          </a:p>
          <a:p>
            <a:pPr marL="749808" lvl="1" indent="-457200">
              <a:buFont typeface="+mj-lt"/>
              <a:buAutoNum type="arabicPeriod"/>
            </a:pPr>
            <a:r>
              <a:rPr lang="hr-HR" dirty="0" smtClean="0"/>
              <a:t>Self-supply of goods and services</a:t>
            </a:r>
          </a:p>
          <a:p>
            <a:pPr marL="749808" lvl="1" indent="-457200">
              <a:buFont typeface="+mj-lt"/>
              <a:buAutoNum type="arabicPeriod"/>
            </a:pPr>
            <a:endParaRPr lang="hr-HR" dirty="0" smtClean="0"/>
          </a:p>
          <a:p>
            <a:pPr marL="749808" lvl="1" indent="-457200">
              <a:buFont typeface="+mj-lt"/>
              <a:buAutoNum type="arabicPeriod"/>
            </a:pPr>
            <a:r>
              <a:rPr lang="hr-HR" dirty="0" smtClean="0"/>
              <a:t>Importation of goods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Taxable transactions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9808" lvl="1" indent="-457200">
              <a:buFont typeface="+mj-lt"/>
              <a:buAutoNum type="arabicPeriod"/>
            </a:pPr>
            <a:endParaRPr lang="hr-HR" dirty="0" smtClean="0"/>
          </a:p>
          <a:p>
            <a:pPr marL="502920" indent="-457200"/>
            <a:r>
              <a:rPr lang="hr-HR" dirty="0" smtClean="0"/>
              <a:t>Self-supply:</a:t>
            </a:r>
          </a:p>
          <a:p>
            <a:pPr marL="749808" lvl="1" indent="-457200"/>
            <a:endParaRPr lang="hr-HR" dirty="0" smtClean="0"/>
          </a:p>
          <a:p>
            <a:pPr marL="749808" lvl="1" indent="-457200"/>
            <a:r>
              <a:rPr lang="hr-HR" dirty="0" smtClean="0"/>
              <a:t>use of own business services for private needs</a:t>
            </a:r>
          </a:p>
          <a:p>
            <a:pPr marL="749808" lvl="1" indent="-457200"/>
            <a:endParaRPr lang="hr-HR" dirty="0" smtClean="0"/>
          </a:p>
          <a:p>
            <a:pPr marL="749808" lvl="1" indent="-457200"/>
            <a:r>
              <a:rPr lang="hr-HR" dirty="0" smtClean="0"/>
              <a:t>business entertainment expenses</a:t>
            </a:r>
          </a:p>
          <a:p>
            <a:pPr marL="749808" lvl="1" indent="-457200"/>
            <a:endParaRPr lang="hr-HR" dirty="0" smtClean="0"/>
          </a:p>
          <a:p>
            <a:pPr marL="749808" lvl="1" indent="-457200"/>
            <a:r>
              <a:rPr lang="hr-HR" dirty="0" smtClean="0"/>
              <a:t>use of personal vehicles (if not deductible from personal income tax or profits for tax purposes)</a:t>
            </a:r>
          </a:p>
          <a:p>
            <a:pPr marL="749808" lvl="1" indent="-457200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Taxable transactions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Taxable transactions also include:</a:t>
            </a:r>
          </a:p>
          <a:p>
            <a:pPr marL="987552" lvl="2" indent="-457200"/>
            <a:endParaRPr lang="hr-HR" dirty="0" smtClean="0"/>
          </a:p>
          <a:p>
            <a:pPr marL="987552" lvl="2" indent="-457200"/>
            <a:r>
              <a:rPr lang="hr-HR" dirty="0" smtClean="0"/>
              <a:t>Supply of goods and services by legal entities for the benefit of the shareholders and members of immediate family for no consideration or with a personal discount</a:t>
            </a:r>
          </a:p>
          <a:p>
            <a:pPr marL="987552" lvl="2" indent="-457200"/>
            <a:endParaRPr lang="hr-HR" dirty="0" smtClean="0"/>
          </a:p>
          <a:p>
            <a:pPr marL="987552" lvl="2" indent="-457200"/>
            <a:r>
              <a:rPr lang="hr-HR" dirty="0" smtClean="0"/>
              <a:t>Any supply free of charge or at a personal discount, irrespective of who the recipient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Taxable Amount (base)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sales price of goods and services supplied, including costs of transportation, insurance and packaging</a:t>
            </a:r>
          </a:p>
          <a:p>
            <a:endParaRPr lang="hr-HR" dirty="0" smtClean="0"/>
          </a:p>
          <a:p>
            <a:r>
              <a:rPr lang="hr-HR" dirty="0" smtClean="0"/>
              <a:t>For imports – customs value + customs duties and other charges and special taxes payable in the course of customs clearance</a:t>
            </a:r>
          </a:p>
          <a:p>
            <a:endParaRPr lang="hr-HR" dirty="0" smtClean="0"/>
          </a:p>
          <a:p>
            <a:r>
              <a:rPr lang="hr-HR" smtClean="0"/>
              <a:t>For reimported goods (exported and processed abroad) – the consideration for the processing or increase in value of the goods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VAT Rates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standard rate: 25 %</a:t>
            </a:r>
          </a:p>
          <a:p>
            <a:endParaRPr lang="hr-HR" dirty="0" smtClean="0"/>
          </a:p>
          <a:p>
            <a:r>
              <a:rPr lang="hr-HR" dirty="0" err="1" smtClean="0"/>
              <a:t>Reduced</a:t>
            </a:r>
            <a:r>
              <a:rPr lang="hr-HR" dirty="0" smtClean="0"/>
              <a:t> </a:t>
            </a:r>
            <a:r>
              <a:rPr lang="hr-HR" dirty="0" err="1" smtClean="0"/>
              <a:t>rates</a:t>
            </a:r>
            <a:r>
              <a:rPr lang="hr-HR" dirty="0" smtClean="0"/>
              <a:t>: 13 % </a:t>
            </a:r>
            <a:r>
              <a:rPr lang="hr-HR" dirty="0" err="1" smtClean="0"/>
              <a:t>and</a:t>
            </a:r>
            <a:r>
              <a:rPr lang="hr-HR" dirty="0" smtClean="0"/>
              <a:t> 5 %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Non-residents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Non-resident entrepreneurs engaged in taxable transactions in Croatia - subject to the same taxation rules as residents</a:t>
            </a:r>
          </a:p>
          <a:p>
            <a:endParaRPr lang="hr-HR" dirty="0" smtClean="0"/>
          </a:p>
          <a:p>
            <a:r>
              <a:rPr lang="hr-HR" dirty="0" smtClean="0"/>
              <a:t>Other </a:t>
            </a:r>
            <a:r>
              <a:rPr lang="hr-HR" dirty="0" err="1" smtClean="0"/>
              <a:t>non</a:t>
            </a:r>
            <a:r>
              <a:rPr lang="hr-HR" dirty="0" smtClean="0"/>
              <a:t>-</a:t>
            </a:r>
            <a:r>
              <a:rPr lang="hr-HR" dirty="0" err="1" smtClean="0"/>
              <a:t>residents</a:t>
            </a:r>
            <a:r>
              <a:rPr lang="hr-HR" dirty="0" smtClean="0"/>
              <a:t> (</a:t>
            </a:r>
            <a:r>
              <a:rPr lang="hr-HR" dirty="0" err="1" smtClean="0"/>
              <a:t>non</a:t>
            </a:r>
            <a:r>
              <a:rPr lang="hr-HR" dirty="0" smtClean="0"/>
              <a:t>-EU </a:t>
            </a:r>
            <a:r>
              <a:rPr lang="hr-HR" dirty="0" err="1" smtClean="0"/>
              <a:t>citizens</a:t>
            </a:r>
            <a:r>
              <a:rPr lang="hr-HR" dirty="0" smtClean="0"/>
              <a:t>) </a:t>
            </a:r>
            <a:r>
              <a:rPr lang="hr-HR" dirty="0" err="1" smtClean="0"/>
              <a:t>can</a:t>
            </a:r>
            <a:r>
              <a:rPr lang="hr-HR" dirty="0" smtClean="0"/>
              <a:t> claim a refund of VAT on goods purchased in excess of HRK </a:t>
            </a:r>
            <a:r>
              <a:rPr lang="hr-HR" dirty="0" smtClean="0"/>
              <a:t>740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Deadline for the refund: 6 months from the date of invoice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vocabulary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2400" dirty="0" smtClean="0"/>
              <a:t>input tax</a:t>
            </a:r>
          </a:p>
          <a:p>
            <a:pPr algn="ctr">
              <a:buNone/>
            </a:pPr>
            <a:r>
              <a:rPr lang="hr-HR" sz="2400" dirty="0" smtClean="0"/>
              <a:t>output tax</a:t>
            </a:r>
          </a:p>
          <a:p>
            <a:pPr algn="ctr">
              <a:buNone/>
            </a:pPr>
            <a:r>
              <a:rPr lang="hr-HR" sz="2400" dirty="0" smtClean="0"/>
              <a:t>deductible</a:t>
            </a:r>
          </a:p>
          <a:p>
            <a:pPr algn="ctr">
              <a:buNone/>
            </a:pPr>
            <a:r>
              <a:rPr lang="hr-HR" sz="2400" dirty="0" smtClean="0"/>
              <a:t>legal entity</a:t>
            </a:r>
          </a:p>
          <a:p>
            <a:pPr algn="ctr">
              <a:buNone/>
            </a:pPr>
            <a:r>
              <a:rPr lang="hr-HR" sz="2400" dirty="0" smtClean="0"/>
              <a:t>taxable activity</a:t>
            </a:r>
          </a:p>
          <a:p>
            <a:pPr algn="ctr">
              <a:buNone/>
            </a:pPr>
            <a:r>
              <a:rPr lang="hr-HR" sz="2400" dirty="0" smtClean="0"/>
              <a:t>non-resident</a:t>
            </a:r>
          </a:p>
          <a:p>
            <a:pPr algn="ctr">
              <a:buNone/>
            </a:pPr>
            <a:r>
              <a:rPr lang="hr-HR" sz="2400" dirty="0" smtClean="0"/>
              <a:t>taxable person</a:t>
            </a:r>
          </a:p>
          <a:p>
            <a:pPr algn="ctr">
              <a:buNone/>
            </a:pPr>
            <a:r>
              <a:rPr lang="hr-HR" sz="2400" dirty="0" smtClean="0"/>
              <a:t>to be </a:t>
            </a:r>
            <a:r>
              <a:rPr lang="hr-HR" sz="2400" dirty="0" err="1" smtClean="0"/>
              <a:t>exempt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endParaRPr lang="hr-HR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2400" dirty="0" err="1" smtClean="0"/>
              <a:t>taxable</a:t>
            </a:r>
            <a:r>
              <a:rPr lang="hr-HR" sz="2400" dirty="0" smtClean="0"/>
              <a:t> </a:t>
            </a:r>
            <a:r>
              <a:rPr lang="hr-HR" sz="2400" dirty="0" err="1" smtClean="0"/>
              <a:t>transaction</a:t>
            </a:r>
            <a:endParaRPr lang="hr-HR" sz="2400" dirty="0" smtClean="0"/>
          </a:p>
          <a:p>
            <a:pPr algn="ctr">
              <a:buNone/>
            </a:pPr>
            <a:r>
              <a:rPr lang="hr-HR" sz="2400" dirty="0" err="1" smtClean="0"/>
              <a:t>supply</a:t>
            </a:r>
            <a:r>
              <a:rPr lang="hr-HR" sz="2400" dirty="0" smtClean="0"/>
              <a:t> of goods or services</a:t>
            </a:r>
          </a:p>
          <a:p>
            <a:pPr algn="ctr">
              <a:buNone/>
            </a:pPr>
            <a:r>
              <a:rPr lang="hr-HR" sz="2400" dirty="0" smtClean="0"/>
              <a:t>consideration</a:t>
            </a:r>
          </a:p>
          <a:p>
            <a:pPr algn="ctr">
              <a:buNone/>
            </a:pPr>
            <a:r>
              <a:rPr lang="hr-HR" sz="2400" dirty="0" smtClean="0"/>
              <a:t>free of charge</a:t>
            </a:r>
          </a:p>
          <a:p>
            <a:pPr algn="ctr">
              <a:buNone/>
            </a:pPr>
            <a:r>
              <a:rPr lang="hr-HR" sz="2400" dirty="0" smtClean="0"/>
              <a:t>customs duty</a:t>
            </a:r>
          </a:p>
          <a:p>
            <a:pPr algn="ctr">
              <a:buNone/>
            </a:pPr>
            <a:r>
              <a:rPr lang="hr-HR" sz="2400" dirty="0" smtClean="0"/>
              <a:t>customs clearance</a:t>
            </a:r>
          </a:p>
          <a:p>
            <a:pPr algn="ctr">
              <a:buNone/>
            </a:pPr>
            <a:r>
              <a:rPr lang="hr-HR" sz="2400" dirty="0" smtClean="0"/>
              <a:t>processing (of goods)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hr-HR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Revision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Indirect Taxation – Value Added Tax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err="1" smtClean="0"/>
              <a:t>Unit</a:t>
            </a:r>
            <a:r>
              <a:rPr lang="hr-HR" dirty="0" smtClean="0"/>
              <a:t> 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4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foundations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r>
              <a:rPr lang="hr-HR" dirty="0" smtClean="0"/>
              <a:t> </a:t>
            </a:r>
            <a:r>
              <a:rPr lang="hr-HR" dirty="0" err="1" smtClean="0"/>
              <a:t>economy</a:t>
            </a:r>
            <a:r>
              <a:rPr lang="hr-HR" dirty="0" smtClean="0"/>
              <a:t>?</a:t>
            </a:r>
          </a:p>
          <a:p>
            <a:pPr marL="623887" indent="-514350">
              <a:buFont typeface="+mj-lt"/>
              <a:buAutoNum type="arabicPeriod"/>
            </a:pP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position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enterpreneurs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relation</a:t>
            </a:r>
            <a:r>
              <a:rPr lang="hr-HR" dirty="0" smtClean="0"/>
              <a:t> to </a:t>
            </a:r>
            <a:r>
              <a:rPr lang="hr-HR" dirty="0" err="1" smtClean="0"/>
              <a:t>domestic</a:t>
            </a:r>
            <a:r>
              <a:rPr lang="hr-HR" dirty="0" smtClean="0"/>
              <a:t>?</a:t>
            </a:r>
          </a:p>
          <a:p>
            <a:pPr marL="623887" indent="-514350">
              <a:buFont typeface="+mj-lt"/>
              <a:buAutoNum type="arabicPeriod"/>
            </a:pP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 </a:t>
            </a:r>
            <a:r>
              <a:rPr lang="hr-HR" dirty="0" err="1" smtClean="0"/>
              <a:t>include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565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err="1" smtClean="0"/>
              <a:t>values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r>
              <a:rPr lang="hr-HR" dirty="0" smtClean="0"/>
              <a:t> </a:t>
            </a:r>
            <a:r>
              <a:rPr lang="hr-HR" dirty="0" err="1" smtClean="0"/>
              <a:t>economy</a:t>
            </a:r>
            <a:endParaRPr lang="hr-HR" dirty="0" smtClean="0"/>
          </a:p>
          <a:p>
            <a:pPr lvl="1"/>
            <a:r>
              <a:rPr lang="hr-HR" dirty="0" err="1" smtClean="0"/>
              <a:t>free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endParaRPr lang="hr-HR" dirty="0" smtClean="0"/>
          </a:p>
          <a:p>
            <a:pPr lvl="1"/>
            <a:r>
              <a:rPr lang="hr-HR" dirty="0" err="1" smtClean="0"/>
              <a:t>entrepreneurial</a:t>
            </a:r>
            <a:r>
              <a:rPr lang="hr-HR" dirty="0" smtClean="0"/>
              <a:t> </a:t>
            </a:r>
            <a:r>
              <a:rPr lang="hr-HR" dirty="0" err="1" smtClean="0"/>
              <a:t>freedom</a:t>
            </a:r>
            <a:endParaRPr lang="hr-HR" dirty="0" smtClean="0"/>
          </a:p>
          <a:p>
            <a:pPr lvl="1"/>
            <a:endParaRPr lang="hr-HR" dirty="0" smtClean="0"/>
          </a:p>
          <a:p>
            <a:r>
              <a:rPr lang="hr-HR" dirty="0" err="1" smtClean="0"/>
              <a:t>equal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guaranteed</a:t>
            </a:r>
            <a:r>
              <a:rPr lang="hr-HR" dirty="0" smtClean="0"/>
              <a:t> to </a:t>
            </a:r>
            <a:r>
              <a:rPr lang="hr-HR" dirty="0" err="1" smtClean="0"/>
              <a:t>both</a:t>
            </a:r>
            <a:r>
              <a:rPr lang="hr-HR" dirty="0" smtClean="0"/>
              <a:t> </a:t>
            </a:r>
            <a:r>
              <a:rPr lang="hr-HR" dirty="0" err="1" smtClean="0"/>
              <a:t>domestic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investors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 system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direct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indirect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agreements</a:t>
            </a:r>
            <a:r>
              <a:rPr lang="hr-HR" dirty="0" smtClean="0"/>
              <a:t> to </a:t>
            </a:r>
            <a:r>
              <a:rPr lang="hr-HR" dirty="0" err="1" smtClean="0"/>
              <a:t>avoid</a:t>
            </a:r>
            <a:r>
              <a:rPr lang="hr-HR" dirty="0" smtClean="0"/>
              <a:t> </a:t>
            </a:r>
            <a:r>
              <a:rPr lang="hr-HR" dirty="0" err="1" smtClean="0"/>
              <a:t>double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917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err="1"/>
          </a:p>
          <a:p>
            <a:pPr>
              <a:buNone/>
            </a:pPr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analyze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chart</a:t>
            </a:r>
            <a:r>
              <a:rPr lang="hr-HR" dirty="0" smtClean="0"/>
              <a:t> on p. 24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books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r>
              <a:rPr lang="hr-HR" dirty="0" smtClean="0"/>
              <a:t> on p. 25.</a:t>
            </a:r>
          </a:p>
        </p:txBody>
      </p:sp>
    </p:spTree>
    <p:extLst>
      <p:ext uri="{BB962C8B-B14F-4D97-AF65-F5344CB8AC3E}">
        <p14:creationId xmlns:p14="http://schemas.microsoft.com/office/powerpoint/2010/main" val="36146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Indirect Taxation 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dirty="0" smtClean="0"/>
              <a:t>Value Added Tax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smtClean="0"/>
              <a:t>Unit 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Value Added 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VAT?</a:t>
            </a:r>
          </a:p>
          <a:p>
            <a:pPr marL="623887" indent="-514350">
              <a:buFont typeface="+mj-lt"/>
              <a:buAutoNum type="arabicPeriod"/>
            </a:pP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paid</a:t>
            </a:r>
            <a:r>
              <a:rPr lang="hr-HR" dirty="0" smtClean="0"/>
              <a:t> on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who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?</a:t>
            </a:r>
          </a:p>
          <a:p>
            <a:pPr marL="623887" indent="-514350">
              <a:buFont typeface="+mj-lt"/>
              <a:buAutoNum type="arabicPeriod"/>
            </a:pPr>
            <a:endParaRPr lang="hr-HR" dirty="0" smtClean="0"/>
          </a:p>
          <a:p>
            <a:pPr marL="623887" indent="-514350">
              <a:buFont typeface="+mj-lt"/>
              <a:buAutoNum type="arabicPeriod"/>
            </a:pPr>
            <a:r>
              <a:rPr lang="hr-HR" dirty="0" err="1" smtClean="0"/>
              <a:t>Why</a:t>
            </a:r>
            <a:r>
              <a:rPr lang="hr-HR" dirty="0" smtClean="0"/>
              <a:t> is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called</a:t>
            </a:r>
            <a:r>
              <a:rPr lang="hr-HR" dirty="0" smtClean="0"/>
              <a:t> a ‘</a:t>
            </a:r>
            <a:r>
              <a:rPr lang="hr-HR" dirty="0" err="1" smtClean="0"/>
              <a:t>value</a:t>
            </a:r>
            <a:r>
              <a:rPr lang="hr-HR" dirty="0" smtClean="0"/>
              <a:t> </a:t>
            </a:r>
            <a:r>
              <a:rPr lang="hr-HR" dirty="0" err="1" smtClean="0"/>
              <a:t>added</a:t>
            </a:r>
            <a:r>
              <a:rPr lang="hr-HR" dirty="0" smtClean="0"/>
              <a:t>’ </a:t>
            </a:r>
            <a:r>
              <a:rPr lang="hr-HR" dirty="0" err="1" smtClean="0"/>
              <a:t>tax</a:t>
            </a:r>
            <a:r>
              <a:rPr lang="hr-HR" dirty="0" smtClean="0"/>
              <a:t>?</a:t>
            </a:r>
          </a:p>
          <a:p>
            <a:pPr marL="623887" indent="-514350">
              <a:buFont typeface="+mj-lt"/>
              <a:buAutoNum type="arabicPeriod"/>
            </a:pPr>
            <a:endParaRPr lang="hr-HR" dirty="0"/>
          </a:p>
          <a:p>
            <a:pPr marL="623887" indent="-514350">
              <a:buFont typeface="+mj-lt"/>
              <a:buAutoNum type="arabicPeriod"/>
            </a:pPr>
            <a:r>
              <a:rPr lang="hr-HR" dirty="0" smtClean="0"/>
              <a:t>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means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‘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VAT </a:t>
            </a:r>
            <a:r>
              <a:rPr lang="hr-HR" dirty="0" err="1" smtClean="0"/>
              <a:t>system</a:t>
            </a:r>
            <a:r>
              <a:rPr lang="hr-HR" smtClean="0"/>
              <a:t>’?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Value Added 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Levied at each stage of the production and distribution process</a:t>
            </a:r>
          </a:p>
          <a:p>
            <a:endParaRPr lang="hr-HR" dirty="0" smtClean="0"/>
          </a:p>
          <a:p>
            <a:r>
              <a:rPr lang="hr-HR" dirty="0" smtClean="0"/>
              <a:t>Input tax deductible from the </a:t>
            </a:r>
            <a:r>
              <a:rPr lang="hr-HR" dirty="0" err="1" smtClean="0"/>
              <a:t>output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endParaRPr lang="hr-HR" dirty="0" smtClean="0"/>
          </a:p>
          <a:p>
            <a:endParaRPr lang="hr-HR" dirty="0" smtClean="0"/>
          </a:p>
          <a:p>
            <a:pPr lvl="1"/>
            <a:r>
              <a:rPr lang="hr-HR" dirty="0" smtClean="0"/>
              <a:t>INPUT TAX – </a:t>
            </a:r>
            <a:r>
              <a:rPr lang="hr-HR" i="1" dirty="0" smtClean="0"/>
              <a:t>pretporez</a:t>
            </a:r>
          </a:p>
          <a:p>
            <a:pPr lvl="1"/>
            <a:r>
              <a:rPr lang="hr-HR" dirty="0" smtClean="0"/>
              <a:t>OUTPUT TAX – </a:t>
            </a:r>
            <a:r>
              <a:rPr lang="hr-HR" i="1" dirty="0" smtClean="0"/>
              <a:t>izlazni porez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86256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1394</TotalTime>
  <Words>539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English for Tax Administration 2</vt:lpstr>
      <vt:lpstr>Today’s Session</vt:lpstr>
      <vt:lpstr>Taxes in Croatia</vt:lpstr>
      <vt:lpstr>Taxes in Croatia</vt:lpstr>
      <vt:lpstr>Taxes in Croatia</vt:lpstr>
      <vt:lpstr>Taxes in Croatia</vt:lpstr>
      <vt:lpstr>Indirect Taxation  Value Added Tax</vt:lpstr>
      <vt:lpstr>Value Added Tax</vt:lpstr>
      <vt:lpstr>Value Added Tax</vt:lpstr>
      <vt:lpstr>Taxable persons</vt:lpstr>
      <vt:lpstr>Taxable persons</vt:lpstr>
      <vt:lpstr>Taxable transactions</vt:lpstr>
      <vt:lpstr>Taxable transactions</vt:lpstr>
      <vt:lpstr>Taxable transactions</vt:lpstr>
      <vt:lpstr>Taxable Amount (base)</vt:lpstr>
      <vt:lpstr>VAT Rates</vt:lpstr>
      <vt:lpstr>Non-residents</vt:lpstr>
      <vt:lpstr>Key vocabulary</vt:lpstr>
      <vt:lpstr>PowerPoint Presentation</vt:lpstr>
    </vt:vector>
  </TitlesOfParts>
  <Company>Prevoditelj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147</cp:revision>
  <dcterms:created xsi:type="dcterms:W3CDTF">2008-09-29T13:50:14Z</dcterms:created>
  <dcterms:modified xsi:type="dcterms:W3CDTF">2018-04-17T08:01:33Z</dcterms:modified>
</cp:coreProperties>
</file>