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8"/>
  </p:handoutMasterIdLst>
  <p:sldIdLst>
    <p:sldId id="256" r:id="rId2"/>
    <p:sldId id="413" r:id="rId3"/>
    <p:sldId id="416" r:id="rId4"/>
    <p:sldId id="417" r:id="rId5"/>
    <p:sldId id="432" r:id="rId6"/>
    <p:sldId id="406" r:id="rId7"/>
    <p:sldId id="427" r:id="rId8"/>
    <p:sldId id="433" r:id="rId9"/>
    <p:sldId id="434" r:id="rId10"/>
    <p:sldId id="435" r:id="rId11"/>
    <p:sldId id="429" r:id="rId12"/>
    <p:sldId id="436" r:id="rId13"/>
    <p:sldId id="437" r:id="rId14"/>
    <p:sldId id="438" r:id="rId15"/>
    <p:sldId id="439" r:id="rId16"/>
    <p:sldId id="388" r:id="rId17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AF038-6ECE-4995-9F0D-45769929989D}" type="datetimeFigureOut">
              <a:rPr lang="sr-Latn-CS"/>
              <a:pPr>
                <a:defRPr/>
              </a:pPr>
              <a:t>23.3.2018.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9E15BC-8F3F-4261-8176-F5F4222E62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31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1BD154-5F3E-4452-9285-ACB6C058DA33}" type="datetimeFigureOut">
              <a:rPr lang="sr-Latn-CS"/>
              <a:pPr>
                <a:defRPr/>
              </a:pPr>
              <a:t>23.3.2018.</a:t>
            </a:fld>
            <a:endParaRPr lang="hr-H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5FFFDA-C89E-454F-AD9D-A6E6666AB9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756A-E33C-44C7-B4FC-58387FD6BCE1}" type="datetimeFigureOut">
              <a:rPr lang="sr-Latn-CS"/>
              <a:pPr>
                <a:defRPr/>
              </a:pPr>
              <a:t>23.3.2018.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80C2-3591-46DF-ABEC-ECAF8BBD41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5707-51E5-4DAE-9241-D05A06C63CF9}" type="datetimeFigureOut">
              <a:rPr lang="sr-Latn-CS"/>
              <a:pPr>
                <a:defRPr/>
              </a:pPr>
              <a:t>23.3.2018.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ACEF-A92C-45E9-8121-9DBD666555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1B10-5B10-4225-A5E2-B45ED5EC53A9}" type="datetimeFigureOut">
              <a:rPr lang="sr-Latn-CS"/>
              <a:pPr>
                <a:defRPr/>
              </a:pPr>
              <a:t>23.3.2018.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6EAC-4672-4FAF-A102-84FEA9025F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7900D-4B3A-4E5B-AE38-D7D2A65DCF61}" type="datetimeFigureOut">
              <a:rPr lang="sr-Latn-CS"/>
              <a:pPr>
                <a:defRPr/>
              </a:pPr>
              <a:t>23.3.2018.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91DC6B-8740-42C2-AC0D-2454412F876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6C5B6-2235-44A6-BE39-5B7EEDB9D607}" type="datetimeFigureOut">
              <a:rPr lang="sr-Latn-CS"/>
              <a:pPr>
                <a:defRPr/>
              </a:pPr>
              <a:t>23.3.2018.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6385B-33F9-4F52-B6A0-087C6DBA3E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7CA613-8846-489D-A3FC-ECE8FAA92900}" type="datetimeFigureOut">
              <a:rPr lang="sr-Latn-CS"/>
              <a:pPr>
                <a:defRPr/>
              </a:pPr>
              <a:t>23.3.2018.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464D3-1A8C-46E6-A6BE-20F64BE257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26FD1-E014-4AA9-B92D-D3EDC710A2C3}" type="datetimeFigureOut">
              <a:rPr lang="sr-Latn-CS"/>
              <a:pPr>
                <a:defRPr/>
              </a:pPr>
              <a:t>23.3.2018.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ED5F20-4648-4E8F-A14D-F6C54D4620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514F-48D8-4634-9E90-8EC96201E751}" type="datetimeFigureOut">
              <a:rPr lang="sr-Latn-CS"/>
              <a:pPr>
                <a:defRPr/>
              </a:pPr>
              <a:t>23.3.2018.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BB75-4D65-4320-BD4D-9FC87D28C2B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D89FF-1A33-49B2-94BB-E5F36F5FB06C}" type="datetimeFigureOut">
              <a:rPr lang="sr-Latn-CS"/>
              <a:pPr>
                <a:defRPr/>
              </a:pPr>
              <a:t>23.3.2018.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68F1E-A225-40BE-A6A6-7B0E917184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643274-3372-4974-8A73-80EB57A9EC77}" type="datetimeFigureOut">
              <a:rPr lang="sr-Latn-CS"/>
              <a:pPr>
                <a:defRPr/>
              </a:pPr>
              <a:t>23.3.2018.</a:t>
            </a:fld>
            <a:endParaRPr lang="hr-H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D5FE34-EF5E-492E-9F3A-8D8A388FCF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7B93B4-FD15-400D-9BA3-D5570F139FDE}" type="datetimeFigureOut">
              <a:rPr lang="sr-Latn-CS"/>
              <a:pPr>
                <a:defRPr/>
              </a:pPr>
              <a:t>23.3.2018.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35AD46-7961-401D-B3D1-4B61423767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7200" dirty="0" smtClean="0"/>
              <a:t>English for </a:t>
            </a:r>
            <a:r>
              <a:rPr lang="hr-HR" sz="7200" dirty="0" err="1" smtClean="0"/>
              <a:t>Tax</a:t>
            </a:r>
            <a:r>
              <a:rPr lang="hr-HR" sz="7200" dirty="0" smtClean="0"/>
              <a:t> </a:t>
            </a:r>
            <a:r>
              <a:rPr lang="hr-HR" sz="7200" dirty="0" err="1" smtClean="0"/>
              <a:t>Administration</a:t>
            </a:r>
            <a:r>
              <a:rPr lang="hr-HR" sz="7200" dirty="0" smtClean="0"/>
              <a:t> 2</a:t>
            </a:r>
            <a:endParaRPr lang="hr-HR" sz="72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772400" cy="1389062"/>
          </a:xfrm>
        </p:spPr>
        <p:txBody>
          <a:bodyPr/>
          <a:lstStyle/>
          <a:p>
            <a:pPr marR="0" eaLnBrk="1" hangingPunct="1"/>
            <a:r>
              <a:rPr lang="hr-HR" sz="2400" dirty="0" smtClean="0"/>
              <a:t>Lecturer: Miljen Matijašević</a:t>
            </a:r>
          </a:p>
          <a:p>
            <a:pPr marR="0" eaLnBrk="1" hangingPunct="1"/>
            <a:r>
              <a:rPr lang="hr-HR" sz="2400" dirty="0" smtClean="0"/>
              <a:t>G10, room 6/I, </a:t>
            </a:r>
            <a:r>
              <a:rPr lang="hr-HR" sz="2400" dirty="0" err="1" smtClean="0"/>
              <a:t>Tue</a:t>
            </a:r>
            <a:r>
              <a:rPr lang="hr-HR" sz="2400" dirty="0" smtClean="0"/>
              <a:t> 11:30-12:30</a:t>
            </a:r>
          </a:p>
          <a:p>
            <a:pPr marR="0" eaLnBrk="1" hangingPunct="1"/>
            <a:r>
              <a:rPr lang="hr-HR" sz="1800" dirty="0" smtClean="0"/>
              <a:t>e-mail: </a:t>
            </a:r>
            <a:r>
              <a:rPr lang="hr-HR" sz="1800" dirty="0" err="1" smtClean="0">
                <a:hlinkClick r:id="rId2"/>
              </a:rPr>
              <a:t>miljen.matijasevic</a:t>
            </a:r>
            <a:r>
              <a:rPr lang="hr-HR" sz="1800" dirty="0" smtClean="0">
                <a:hlinkClick r:id="rId2"/>
              </a:rPr>
              <a:t>@</a:t>
            </a:r>
            <a:r>
              <a:rPr lang="hr-HR" sz="1800" dirty="0" err="1" smtClean="0">
                <a:hlinkClick r:id="rId2"/>
              </a:rPr>
              <a:t>gmail.com</a:t>
            </a:r>
            <a:endParaRPr lang="hr-HR" sz="1800" dirty="0" smtClean="0"/>
          </a:p>
          <a:p>
            <a:pPr marR="0" eaLnBrk="1" hangingPunct="1"/>
            <a:r>
              <a:rPr lang="hr-HR" sz="2400" dirty="0" err="1" smtClean="0"/>
              <a:t>Session</a:t>
            </a:r>
            <a:r>
              <a:rPr lang="hr-HR" sz="2400" dirty="0" smtClean="0"/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paragraph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history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r>
              <a:rPr lang="hr-HR" dirty="0" smtClean="0"/>
              <a:t> </a:t>
            </a:r>
            <a:r>
              <a:rPr lang="hr-HR" dirty="0" err="1" smtClean="0"/>
              <a:t>starting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words</a:t>
            </a:r>
            <a:r>
              <a:rPr lang="hr-HR" dirty="0" smtClean="0"/>
              <a:t> „</a:t>
            </a:r>
            <a:r>
              <a:rPr lang="hr-HR" dirty="0" err="1" smtClean="0"/>
              <a:t>Wars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influenced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…”</a:t>
            </a:r>
          </a:p>
          <a:p>
            <a:endParaRPr lang="hr-HR" dirty="0"/>
          </a:p>
          <a:p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withholding</a:t>
            </a:r>
            <a:r>
              <a:rPr lang="hr-HR" dirty="0" smtClean="0"/>
              <a:t> </a:t>
            </a:r>
            <a:r>
              <a:rPr lang="hr-HR" dirty="0" err="1" smtClean="0"/>
              <a:t>method</a:t>
            </a:r>
            <a:r>
              <a:rPr lang="hr-HR" dirty="0" smtClean="0"/>
              <a:t> </a:t>
            </a:r>
            <a:r>
              <a:rPr lang="hr-HR" dirty="0" err="1" smtClean="0"/>
              <a:t>refers</a:t>
            </a:r>
            <a:r>
              <a:rPr lang="hr-HR" dirty="0" smtClean="0"/>
              <a:t> to?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Purposes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40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dirty="0" err="1" smtClean="0"/>
              <a:t>The</a:t>
            </a:r>
            <a:r>
              <a:rPr lang="hr-HR" dirty="0" smtClean="0"/>
              <a:t> General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err="1" smtClean="0"/>
              <a:t>Unit</a:t>
            </a:r>
            <a:r>
              <a:rPr lang="hr-HR" dirty="0" smtClean="0"/>
              <a:t> 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38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err="1" smtClean="0"/>
              <a:t>The</a:t>
            </a:r>
            <a:r>
              <a:rPr lang="hr-HR" dirty="0" smtClean="0"/>
              <a:t> General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entered into force on 1 </a:t>
            </a:r>
            <a:r>
              <a:rPr lang="hr-HR" dirty="0" err="1" smtClean="0"/>
              <a:t>January</a:t>
            </a:r>
            <a:r>
              <a:rPr lang="hr-HR" dirty="0" smtClean="0"/>
              <a:t> 2017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1445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err="1" smtClean="0"/>
              <a:t>The</a:t>
            </a:r>
            <a:r>
              <a:rPr lang="hr-HR" dirty="0" smtClean="0"/>
              <a:t> General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dirty="0" smtClean="0"/>
              <a:t>Read the introduction and find out the basic information about the General Tax Law, </a:t>
            </a:r>
            <a:r>
              <a:rPr lang="hr-HR" dirty="0" err="1" smtClean="0"/>
              <a:t>paragraph</a:t>
            </a:r>
            <a:r>
              <a:rPr lang="hr-HR" dirty="0" smtClean="0"/>
              <a:t> 1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hr-HR" dirty="0" smtClean="0"/>
              <a:t>Which subjects are involved in taxation?</a:t>
            </a:r>
          </a:p>
        </p:txBody>
      </p:sp>
    </p:spTree>
    <p:extLst>
      <p:ext uri="{BB962C8B-B14F-4D97-AF65-F5344CB8AC3E}">
        <p14:creationId xmlns:p14="http://schemas.microsoft.com/office/powerpoint/2010/main" val="29561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err="1" smtClean="0"/>
              <a:t>Taxation</a:t>
            </a:r>
            <a:r>
              <a:rPr lang="hr-HR" dirty="0" smtClean="0"/>
              <a:t> </a:t>
            </a:r>
            <a:r>
              <a:rPr lang="hr-HR" dirty="0" err="1" smtClean="0"/>
              <a:t>Subjects</a:t>
            </a:r>
            <a:endParaRPr lang="hr-H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dirty="0" smtClean="0"/>
              <a:t>THE STATE</a:t>
            </a:r>
          </a:p>
          <a:p>
            <a:pPr lvl="1" indent="-274320">
              <a:buFont typeface="Wingdings 2"/>
              <a:buChar char="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legislative</a:t>
            </a:r>
          </a:p>
          <a:p>
            <a:pPr lvl="2" indent="-274320">
              <a:buFont typeface="Wingdings 2"/>
              <a:buChar char=""/>
              <a:defRPr/>
            </a:pPr>
            <a:r>
              <a:rPr lang="hr-HR" dirty="0" err="1" smtClean="0"/>
              <a:t>imposes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endParaRPr lang="hr-HR" dirty="0" smtClean="0"/>
          </a:p>
          <a:p>
            <a:pPr lvl="1" indent="-274320">
              <a:buFont typeface="Wingdings 2"/>
              <a:buChar char=""/>
              <a:defRPr/>
            </a:pPr>
            <a:r>
              <a:rPr lang="hr-HR" dirty="0" smtClean="0"/>
              <a:t>the executive</a:t>
            </a:r>
          </a:p>
          <a:p>
            <a:pPr lvl="2" indent="-274320">
              <a:buFont typeface="Wingdings 2"/>
              <a:buChar char=""/>
              <a:defRPr/>
            </a:pPr>
            <a:r>
              <a:rPr lang="hr-HR" dirty="0" smtClean="0"/>
              <a:t>Ministry of Finance – Tax Administration (the tax authority)</a:t>
            </a:r>
          </a:p>
          <a:p>
            <a:pPr lvl="2" indent="-274320">
              <a:buFont typeface="Wingdings 2"/>
              <a:buChar char=""/>
              <a:defRPr/>
            </a:pPr>
            <a:endParaRPr lang="hr-HR" dirty="0" smtClean="0"/>
          </a:p>
          <a:p>
            <a:pPr>
              <a:defRPr/>
            </a:pPr>
            <a:r>
              <a:rPr lang="hr-HR" dirty="0" smtClean="0"/>
              <a:t>TAXPAYERS</a:t>
            </a:r>
          </a:p>
          <a:p>
            <a:pPr lvl="1">
              <a:defRPr/>
            </a:pPr>
            <a:r>
              <a:rPr lang="hr-HR" dirty="0" smtClean="0"/>
              <a:t>LEGAL AND NATURAL PERSONS</a:t>
            </a:r>
          </a:p>
          <a:p>
            <a:pPr lvl="1">
              <a:defRPr/>
            </a:pPr>
            <a:endParaRPr lang="hr-HR" dirty="0" smtClean="0"/>
          </a:p>
          <a:p>
            <a:pPr lvl="1">
              <a:defRPr/>
            </a:pPr>
            <a:endParaRPr lang="hr-HR" dirty="0" smtClean="0"/>
          </a:p>
          <a:p>
            <a:pPr lvl="1">
              <a:buNone/>
              <a:defRPr/>
            </a:pPr>
            <a:r>
              <a:rPr lang="hr-HR" dirty="0" smtClean="0"/>
              <a:t>What do you learn about their relationship?</a:t>
            </a:r>
          </a:p>
        </p:txBody>
      </p:sp>
    </p:spTree>
    <p:extLst>
      <p:ext uri="{BB962C8B-B14F-4D97-AF65-F5344CB8AC3E}">
        <p14:creationId xmlns:p14="http://schemas.microsoft.com/office/powerpoint/2010/main" val="1176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err="1" smtClean="0"/>
              <a:t>Taxation</a:t>
            </a:r>
            <a:r>
              <a:rPr lang="hr-HR" dirty="0" smtClean="0"/>
              <a:t> </a:t>
            </a:r>
            <a:r>
              <a:rPr lang="hr-HR" dirty="0" err="1" smtClean="0"/>
              <a:t>Subjects</a:t>
            </a:r>
            <a:endParaRPr lang="hr-H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sz="2800" dirty="0" smtClean="0"/>
              <a:t>THE TAX AUTHORITY</a:t>
            </a:r>
          </a:p>
          <a:p>
            <a:pPr lvl="1" indent="-274320">
              <a:buFont typeface="Wingdings 2"/>
              <a:buChar char=""/>
              <a:defRPr/>
            </a:pPr>
            <a:r>
              <a:rPr lang="hr-HR" sz="2400" dirty="0" smtClean="0"/>
              <a:t>assesses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collects</a:t>
            </a:r>
            <a:r>
              <a:rPr lang="hr-HR" sz="2400" dirty="0" smtClean="0"/>
              <a:t>/</a:t>
            </a:r>
            <a:r>
              <a:rPr lang="hr-HR" sz="2400" dirty="0" err="1" smtClean="0"/>
              <a:t>levies</a:t>
            </a:r>
            <a:r>
              <a:rPr lang="hr-HR" sz="2400" dirty="0" smtClean="0"/>
              <a:t> tax</a:t>
            </a:r>
          </a:p>
          <a:p>
            <a:pPr lvl="1" indent="-274320">
              <a:buFont typeface="Wingdings 2"/>
              <a:buChar char=""/>
              <a:defRPr/>
            </a:pPr>
            <a:r>
              <a:rPr lang="hr-HR" sz="2400" dirty="0" smtClean="0"/>
              <a:t>collects interest and fines</a:t>
            </a:r>
          </a:p>
          <a:p>
            <a:pPr lvl="2" indent="-274320">
              <a:buFont typeface="Wingdings 2"/>
              <a:buChar char=""/>
              <a:defRPr/>
            </a:pPr>
            <a:endParaRPr lang="hr-HR" sz="2400" dirty="0" smtClean="0"/>
          </a:p>
          <a:p>
            <a:pPr>
              <a:defRPr/>
            </a:pPr>
            <a:r>
              <a:rPr lang="hr-HR" sz="2800" dirty="0" smtClean="0"/>
              <a:t>TAXPAYERS are entitled to</a:t>
            </a:r>
          </a:p>
          <a:p>
            <a:pPr lvl="1">
              <a:defRPr/>
            </a:pPr>
            <a:r>
              <a:rPr lang="hr-HR" sz="2400" dirty="0" smtClean="0"/>
              <a:t>a </a:t>
            </a:r>
            <a:r>
              <a:rPr lang="hr-HR" sz="2400" dirty="0" err="1" smtClean="0"/>
              <a:t>refund</a:t>
            </a:r>
            <a:r>
              <a:rPr lang="hr-HR" sz="2400" dirty="0" smtClean="0"/>
              <a:t> of tax paid without legal grounds</a:t>
            </a:r>
          </a:p>
          <a:p>
            <a:pPr lvl="1">
              <a:defRPr/>
            </a:pPr>
            <a:r>
              <a:rPr lang="hr-HR" sz="2400" dirty="0" smtClean="0"/>
              <a:t>interest on such tax</a:t>
            </a:r>
          </a:p>
          <a:p>
            <a:pPr lvl="1">
              <a:defRPr/>
            </a:pP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10881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hr-H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 of the last session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>
              <a:buNone/>
            </a:pP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Taxes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r-H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69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endParaRPr lang="hr-H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endParaRPr lang="hr-H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Name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four</a:t>
            </a:r>
            <a:r>
              <a:rPr lang="hr-HR" dirty="0" smtClean="0"/>
              <a:t> </a:t>
            </a:r>
            <a:r>
              <a:rPr lang="hr-HR" dirty="0" err="1" smtClean="0"/>
              <a:t>criteria</a:t>
            </a:r>
            <a:r>
              <a:rPr lang="hr-HR" dirty="0" smtClean="0"/>
              <a:t> for </a:t>
            </a:r>
            <a:r>
              <a:rPr lang="hr-HR" dirty="0" err="1" smtClean="0"/>
              <a:t>dividing</a:t>
            </a:r>
            <a:r>
              <a:rPr lang="hr-HR" dirty="0" smtClean="0"/>
              <a:t>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hr-H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Provide a short </a:t>
            </a:r>
            <a:r>
              <a:rPr lang="hr-HR" dirty="0" err="1" smtClean="0"/>
              <a:t>explanation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within</a:t>
            </a:r>
            <a:r>
              <a:rPr lang="hr-HR" dirty="0" smtClean="0"/>
              <a:t> </a:t>
            </a:r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four</a:t>
            </a:r>
            <a:r>
              <a:rPr lang="hr-HR" dirty="0" smtClean="0"/>
              <a:t> </a:t>
            </a:r>
            <a:r>
              <a:rPr lang="hr-HR" dirty="0" err="1" smtClean="0"/>
              <a:t>categories</a:t>
            </a:r>
            <a:r>
              <a:rPr lang="hr-H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25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err="1" smtClean="0"/>
              <a:t>Practice</a:t>
            </a:r>
            <a:endParaRPr lang="hr-H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3887" indent="-514350">
              <a:buFont typeface="+mj-lt"/>
              <a:buAutoNum type="arabicPeriod"/>
            </a:pP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p. 8.</a:t>
            </a:r>
          </a:p>
          <a:p>
            <a:pPr marL="623887" indent="-514350">
              <a:buFont typeface="+mj-lt"/>
              <a:buAutoNum type="arabicPeriod"/>
            </a:pP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3887" indent="-514350">
              <a:buFont typeface="+mj-lt"/>
              <a:buAutoNum type="arabicPeriod"/>
            </a:pP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paragraph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Taxes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54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err="1" smtClean="0"/>
              <a:t>Practice</a:t>
            </a:r>
            <a:endParaRPr lang="hr-H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09537" indent="0">
              <a:buNone/>
            </a:pPr>
            <a:endParaRPr lang="hr-HR" sz="2400" dirty="0" smtClean="0"/>
          </a:p>
          <a:p>
            <a:pPr marL="109537" indent="0">
              <a:buNone/>
            </a:pPr>
            <a:r>
              <a:rPr lang="hr-HR" sz="2400" dirty="0" smtClean="0"/>
              <a:t>Poreze možemo klasificirati na više načina. Najčešće su podjele prema sljedećim kriterijima:</a:t>
            </a:r>
          </a:p>
          <a:p>
            <a:r>
              <a:rPr lang="hr-HR" sz="2400" dirty="0" smtClean="0"/>
              <a:t>prema poreznoj osnovici (porez na dohodak ili porez na potrošnju)</a:t>
            </a:r>
          </a:p>
          <a:p>
            <a:r>
              <a:rPr lang="hr-HR" sz="2400" dirty="0" smtClean="0"/>
              <a:t>prema tome tko snosi krajnji teret poreza (izravni i neizravni porezi)</a:t>
            </a:r>
          </a:p>
          <a:p>
            <a:r>
              <a:rPr lang="hr-HR" sz="2400" dirty="0" smtClean="0"/>
              <a:t>prema razini vlasti kojoj pripadaju prihodi od poreza (lokalni porezi, državni porezi, itd.)</a:t>
            </a:r>
          </a:p>
          <a:p>
            <a:r>
              <a:rPr lang="hr-HR" sz="2400" dirty="0" smtClean="0"/>
              <a:t>prema dijelu stanovništva koju najviše zahvaćaju (progresivni i regresivni porezi).</a:t>
            </a:r>
          </a:p>
        </p:txBody>
      </p:sp>
    </p:spTree>
    <p:extLst>
      <p:ext uri="{BB962C8B-B14F-4D97-AF65-F5344CB8AC3E}">
        <p14:creationId xmlns:p14="http://schemas.microsoft.com/office/powerpoint/2010/main" val="249359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dirty="0" err="1" smtClean="0"/>
              <a:t>Purposes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err="1" smtClean="0"/>
              <a:t>Unit</a:t>
            </a:r>
            <a:r>
              <a:rPr lang="hr-HR" dirty="0" smtClean="0"/>
              <a:t> 3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MAIN PURPOSE: </a:t>
            </a:r>
            <a:r>
              <a:rPr lang="hr-HR" dirty="0" err="1" smtClean="0"/>
              <a:t>revenue</a:t>
            </a:r>
            <a:r>
              <a:rPr lang="hr-HR" dirty="0" smtClean="0"/>
              <a:t> for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expenditure</a:t>
            </a:r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purposes</a:t>
            </a:r>
            <a:r>
              <a:rPr lang="hr-HR" dirty="0" smtClean="0"/>
              <a:t>:</a:t>
            </a:r>
          </a:p>
          <a:p>
            <a:pPr lvl="1"/>
            <a:r>
              <a:rPr lang="hr-HR" dirty="0" err="1" smtClean="0"/>
              <a:t>resource</a:t>
            </a:r>
            <a:r>
              <a:rPr lang="hr-HR" dirty="0" smtClean="0"/>
              <a:t> </a:t>
            </a:r>
            <a:r>
              <a:rPr lang="hr-HR" dirty="0" err="1" smtClean="0"/>
              <a:t>allocation</a:t>
            </a:r>
            <a:endParaRPr lang="hr-HR" dirty="0" smtClean="0"/>
          </a:p>
          <a:p>
            <a:pPr lvl="1"/>
            <a:r>
              <a:rPr lang="hr-HR" dirty="0" err="1" smtClean="0"/>
              <a:t>income</a:t>
            </a:r>
            <a:r>
              <a:rPr lang="hr-HR" dirty="0" smtClean="0"/>
              <a:t> </a:t>
            </a:r>
            <a:r>
              <a:rPr lang="hr-HR" dirty="0" err="1" smtClean="0"/>
              <a:t>redistribution</a:t>
            </a:r>
            <a:endParaRPr lang="hr-HR" dirty="0" smtClean="0"/>
          </a:p>
          <a:p>
            <a:pPr lvl="1"/>
            <a:r>
              <a:rPr lang="hr-HR" dirty="0" err="1" smtClean="0"/>
              <a:t>economic</a:t>
            </a:r>
            <a:r>
              <a:rPr lang="hr-HR" dirty="0" smtClean="0"/>
              <a:t> </a:t>
            </a:r>
            <a:r>
              <a:rPr lang="hr-HR" dirty="0" err="1" smtClean="0"/>
              <a:t>stability</a:t>
            </a:r>
            <a:endParaRPr lang="hr-HR" dirty="0" smtClean="0"/>
          </a:p>
          <a:p>
            <a:pPr lvl="1"/>
            <a:r>
              <a:rPr lang="hr-HR" dirty="0" err="1" smtClean="0"/>
              <a:t>special</a:t>
            </a:r>
            <a:r>
              <a:rPr lang="hr-HR" dirty="0" smtClean="0"/>
              <a:t> </a:t>
            </a:r>
            <a:r>
              <a:rPr lang="hr-HR" dirty="0" err="1" smtClean="0"/>
              <a:t>purposes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Purposes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17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RESOURCE ALLOCATION</a:t>
            </a:r>
          </a:p>
          <a:p>
            <a:pPr lvl="1"/>
            <a:r>
              <a:rPr lang="hr-HR" dirty="0" err="1" smtClean="0"/>
              <a:t>providing</a:t>
            </a:r>
            <a:r>
              <a:rPr lang="hr-HR" dirty="0" smtClean="0"/>
              <a:t> </a:t>
            </a:r>
            <a:r>
              <a:rPr lang="hr-HR" dirty="0" err="1" smtClean="0"/>
              <a:t>funds</a:t>
            </a:r>
            <a:r>
              <a:rPr lang="hr-HR" dirty="0" smtClean="0"/>
              <a:t> to </a:t>
            </a:r>
            <a:r>
              <a:rPr lang="hr-HR" dirty="0" err="1" smtClean="0"/>
              <a:t>various</a:t>
            </a:r>
            <a:r>
              <a:rPr lang="hr-HR" dirty="0" smtClean="0"/>
              <a:t> </a:t>
            </a:r>
            <a:r>
              <a:rPr lang="hr-HR" dirty="0" err="1" smtClean="0"/>
              <a:t>users</a:t>
            </a:r>
            <a:endParaRPr lang="hr-HR" dirty="0" smtClean="0"/>
          </a:p>
          <a:p>
            <a:pPr lvl="1"/>
            <a:r>
              <a:rPr lang="hr-HR" dirty="0" err="1" smtClean="0"/>
              <a:t>e.g</a:t>
            </a:r>
            <a:r>
              <a:rPr lang="hr-HR" dirty="0" smtClean="0"/>
              <a:t>. </a:t>
            </a:r>
            <a:r>
              <a:rPr lang="hr-HR" dirty="0" err="1" smtClean="0"/>
              <a:t>education</a:t>
            </a:r>
            <a:r>
              <a:rPr lang="hr-HR" dirty="0" smtClean="0"/>
              <a:t>, </a:t>
            </a:r>
            <a:r>
              <a:rPr lang="hr-HR" dirty="0" err="1" smtClean="0"/>
              <a:t>health</a:t>
            </a:r>
            <a:r>
              <a:rPr lang="hr-HR" dirty="0" smtClean="0"/>
              <a:t> system, </a:t>
            </a:r>
            <a:r>
              <a:rPr lang="hr-HR" dirty="0" err="1" smtClean="0"/>
              <a:t>infrastructure</a:t>
            </a:r>
            <a:r>
              <a:rPr lang="hr-HR" dirty="0" smtClean="0"/>
              <a:t>, </a:t>
            </a:r>
            <a:r>
              <a:rPr lang="hr-HR" dirty="0" err="1" smtClean="0"/>
              <a:t>etc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 smtClean="0"/>
              <a:t>INCOME REDISTRIBUTION</a:t>
            </a:r>
          </a:p>
          <a:p>
            <a:pPr lvl="1"/>
            <a:r>
              <a:rPr lang="hr-HR" dirty="0" err="1" smtClean="0"/>
              <a:t>reducing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gap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lowest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highest-earning</a:t>
            </a:r>
            <a:r>
              <a:rPr lang="hr-HR" dirty="0" smtClean="0"/>
              <a:t> </a:t>
            </a:r>
            <a:r>
              <a:rPr lang="hr-HR" dirty="0" err="1" smtClean="0"/>
              <a:t>sections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population</a:t>
            </a:r>
            <a:endParaRPr lang="hr-HR" dirty="0" smtClean="0"/>
          </a:p>
          <a:p>
            <a:pPr lvl="1"/>
            <a:r>
              <a:rPr lang="hr-HR" dirty="0" err="1" smtClean="0"/>
              <a:t>balancing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economic</a:t>
            </a:r>
            <a:r>
              <a:rPr lang="hr-HR" dirty="0" smtClean="0"/>
              <a:t> </a:t>
            </a:r>
            <a:r>
              <a:rPr lang="hr-HR" dirty="0" err="1" smtClean="0"/>
              <a:t>power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Purposes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168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ECONOMIC STABILITY</a:t>
            </a:r>
          </a:p>
          <a:p>
            <a:pPr lvl="1"/>
            <a:r>
              <a:rPr lang="hr-HR" dirty="0" err="1" smtClean="0"/>
              <a:t>controlloing</a:t>
            </a:r>
            <a:r>
              <a:rPr lang="hr-HR" dirty="0" smtClean="0"/>
              <a:t> </a:t>
            </a:r>
            <a:r>
              <a:rPr lang="hr-HR" dirty="0" err="1" smtClean="0"/>
              <a:t>employment</a:t>
            </a:r>
            <a:endParaRPr lang="hr-HR" dirty="0" smtClean="0"/>
          </a:p>
          <a:p>
            <a:pPr lvl="1"/>
            <a:r>
              <a:rPr lang="hr-HR" dirty="0" err="1" smtClean="0"/>
              <a:t>monetary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hr-HR" dirty="0" smtClean="0"/>
          </a:p>
          <a:p>
            <a:pPr lvl="1"/>
            <a:r>
              <a:rPr lang="hr-HR" dirty="0" err="1" smtClean="0"/>
              <a:t>debt</a:t>
            </a:r>
            <a:r>
              <a:rPr lang="hr-HR" dirty="0" smtClean="0"/>
              <a:t> management</a:t>
            </a:r>
          </a:p>
          <a:p>
            <a:pPr lvl="1"/>
            <a:r>
              <a:rPr lang="hr-HR" dirty="0" err="1" smtClean="0"/>
              <a:t>maintaining</a:t>
            </a:r>
            <a:r>
              <a:rPr lang="hr-HR" dirty="0" smtClean="0"/>
              <a:t> </a:t>
            </a:r>
            <a:r>
              <a:rPr lang="hr-HR" dirty="0" err="1" smtClean="0"/>
              <a:t>price</a:t>
            </a:r>
            <a:r>
              <a:rPr lang="hr-HR" dirty="0" smtClean="0"/>
              <a:t> </a:t>
            </a:r>
            <a:r>
              <a:rPr lang="hr-HR" dirty="0" err="1" smtClean="0"/>
              <a:t>stability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SPECIAL PURPOSES</a:t>
            </a:r>
          </a:p>
          <a:p>
            <a:pPr lvl="1"/>
            <a:r>
              <a:rPr lang="hr-HR" dirty="0" err="1" smtClean="0"/>
              <a:t>reducing</a:t>
            </a:r>
            <a:r>
              <a:rPr lang="hr-HR" dirty="0" smtClean="0"/>
              <a:t> </a:t>
            </a:r>
            <a:r>
              <a:rPr lang="hr-HR" dirty="0" err="1" smtClean="0"/>
              <a:t>pollution</a:t>
            </a:r>
            <a:endParaRPr lang="hr-HR" dirty="0" smtClean="0"/>
          </a:p>
          <a:p>
            <a:pPr lvl="1"/>
            <a:r>
              <a:rPr lang="hr-HR" dirty="0" err="1" smtClean="0"/>
              <a:t>limiting</a:t>
            </a:r>
            <a:r>
              <a:rPr lang="hr-HR" dirty="0" smtClean="0"/>
              <a:t> </a:t>
            </a:r>
            <a:r>
              <a:rPr lang="hr-HR" dirty="0" err="1" smtClean="0"/>
              <a:t>consumption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certain</a:t>
            </a:r>
            <a:r>
              <a:rPr lang="hr-HR" dirty="0" smtClean="0"/>
              <a:t> </a:t>
            </a:r>
            <a:r>
              <a:rPr lang="hr-HR" dirty="0" err="1" smtClean="0"/>
              <a:t>products</a:t>
            </a:r>
            <a:r>
              <a:rPr lang="hr-HR" dirty="0" smtClean="0"/>
              <a:t> (</a:t>
            </a:r>
            <a:r>
              <a:rPr lang="hr-HR" dirty="0" err="1" smtClean="0"/>
              <a:t>alcohol</a:t>
            </a:r>
            <a:r>
              <a:rPr lang="hr-HR" dirty="0" smtClean="0"/>
              <a:t>, </a:t>
            </a:r>
            <a:r>
              <a:rPr lang="hr-HR" dirty="0" err="1" smtClean="0"/>
              <a:t>tobacco</a:t>
            </a:r>
            <a:r>
              <a:rPr lang="hr-HR" dirty="0" smtClean="0"/>
              <a:t>, </a:t>
            </a:r>
            <a:r>
              <a:rPr lang="hr-HR" dirty="0" err="1" smtClean="0"/>
              <a:t>etc</a:t>
            </a:r>
            <a:r>
              <a:rPr lang="hr-HR" dirty="0" smtClean="0"/>
              <a:t>.)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Purposes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82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2160</TotalTime>
  <Words>390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Franklin Gothic Book</vt:lpstr>
      <vt:lpstr>Franklin Gothic Medium</vt:lpstr>
      <vt:lpstr>Lucida Sans Unicode</vt:lpstr>
      <vt:lpstr>Verdana</vt:lpstr>
      <vt:lpstr>Wingdings 2</vt:lpstr>
      <vt:lpstr>Wingdings 3</vt:lpstr>
      <vt:lpstr>Concourse</vt:lpstr>
      <vt:lpstr>English for Tax Administration 2</vt:lpstr>
      <vt:lpstr>Revision of the last session</vt:lpstr>
      <vt:lpstr>Types of taxes</vt:lpstr>
      <vt:lpstr>Practice</vt:lpstr>
      <vt:lpstr>Practice</vt:lpstr>
      <vt:lpstr>Purposes of Taxation</vt:lpstr>
      <vt:lpstr>Purposes of taxation</vt:lpstr>
      <vt:lpstr>Purposes of taxation</vt:lpstr>
      <vt:lpstr>Purposes of taxation</vt:lpstr>
      <vt:lpstr>Purposes of taxation</vt:lpstr>
      <vt:lpstr>The General Tax Law</vt:lpstr>
      <vt:lpstr>The General Tax Law</vt:lpstr>
      <vt:lpstr>The General Tax Law</vt:lpstr>
      <vt:lpstr>Taxation Subjects</vt:lpstr>
      <vt:lpstr>Taxation Subjects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154</cp:revision>
  <dcterms:created xsi:type="dcterms:W3CDTF">2008-09-29T13:50:14Z</dcterms:created>
  <dcterms:modified xsi:type="dcterms:W3CDTF">2018-03-23T15:23:49Z</dcterms:modified>
</cp:coreProperties>
</file>