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418" r:id="rId3"/>
    <p:sldId id="413" r:id="rId4"/>
    <p:sldId id="416" r:id="rId5"/>
    <p:sldId id="428" r:id="rId6"/>
    <p:sldId id="406" r:id="rId7"/>
    <p:sldId id="410" r:id="rId8"/>
    <p:sldId id="420" r:id="rId9"/>
    <p:sldId id="419" r:id="rId10"/>
    <p:sldId id="421" r:id="rId11"/>
    <p:sldId id="422" r:id="rId12"/>
    <p:sldId id="424" r:id="rId13"/>
    <p:sldId id="425" r:id="rId14"/>
    <p:sldId id="423" r:id="rId15"/>
    <p:sldId id="426" r:id="rId16"/>
    <p:sldId id="427" r:id="rId17"/>
    <p:sldId id="388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31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6.3.2018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Tue</a:t>
            </a:r>
            <a:r>
              <a:rPr lang="hr-HR" sz="2400" dirty="0" smtClean="0"/>
              <a:t> 11:30-12:30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connection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pPr lvl="1"/>
            <a:r>
              <a:rPr lang="hr-HR" dirty="0" err="1" smtClean="0"/>
              <a:t>voluntary</a:t>
            </a:r>
            <a:endParaRPr lang="hr-HR" dirty="0" smtClean="0"/>
          </a:p>
          <a:p>
            <a:pPr lvl="1"/>
            <a:r>
              <a:rPr lang="hr-HR" dirty="0" err="1" smtClean="0"/>
              <a:t>direct</a:t>
            </a:r>
            <a:endParaRPr lang="hr-HR" dirty="0" smtClean="0"/>
          </a:p>
          <a:p>
            <a:pPr lvl="1"/>
            <a:r>
              <a:rPr lang="hr-HR" dirty="0" err="1" smtClean="0"/>
              <a:t>indirect</a:t>
            </a:r>
            <a:endParaRPr lang="hr-HR" dirty="0" smtClean="0"/>
          </a:p>
          <a:p>
            <a:pPr lvl="1"/>
            <a:r>
              <a:rPr lang="hr-HR" dirty="0" err="1" smtClean="0"/>
              <a:t>evasion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24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on p. 3 (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paragraphs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err="1" smtClean="0"/>
              <a:t>Underline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uknown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phrases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paragraphs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78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(profit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value-added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excise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excise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duties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estate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47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(profit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hr-HR" dirty="0" smtClean="0"/>
              <a:t>– porez na dobit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dohodak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prirez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value-added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dodanu vrijednost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excise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(</a:t>
            </a:r>
            <a:r>
              <a:rPr lang="hr-HR" dirty="0" err="1" smtClean="0"/>
              <a:t>excise</a:t>
            </a:r>
            <a:r>
              <a:rPr lang="hr-HR" dirty="0" smtClean="0"/>
              <a:t> </a:t>
            </a:r>
            <a:r>
              <a:rPr lang="hr-HR" dirty="0" err="1" smtClean="0"/>
              <a:t>duties</a:t>
            </a:r>
            <a:r>
              <a:rPr lang="hr-HR" dirty="0" smtClean="0"/>
              <a:t>,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) – posebni porezi, trošarine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estate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nekretnine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promet nekretnina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12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(</a:t>
            </a:r>
            <a:r>
              <a:rPr lang="hr-HR" dirty="0" err="1" smtClean="0"/>
              <a:t>cont</a:t>
            </a:r>
            <a:r>
              <a:rPr lang="hr-HR" dirty="0" smtClean="0"/>
              <a:t>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06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imovinu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nasljedstvo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darove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kapitalnu dobit (dobit od kapitala)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potrošnju 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porez na promet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ekološki porez, porez za zaštitu okoliša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(</a:t>
            </a:r>
            <a:r>
              <a:rPr lang="hr-HR" dirty="0" err="1" smtClean="0"/>
              <a:t>cont</a:t>
            </a:r>
            <a:r>
              <a:rPr lang="hr-HR" dirty="0" smtClean="0"/>
              <a:t>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1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definitions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/>
              <a:t> </a:t>
            </a:r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Do </a:t>
            </a:r>
            <a:r>
              <a:rPr lang="hr-HR" dirty="0" err="1" smtClean="0"/>
              <a:t>exercises</a:t>
            </a:r>
            <a:r>
              <a:rPr lang="hr-HR" dirty="0" smtClean="0"/>
              <a:t> II, III </a:t>
            </a:r>
            <a:r>
              <a:rPr lang="hr-HR" dirty="0" err="1" smtClean="0"/>
              <a:t>and</a:t>
            </a:r>
            <a:r>
              <a:rPr lang="hr-HR" dirty="0" smtClean="0"/>
              <a:t> IV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7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Revision</a:t>
            </a:r>
            <a:r>
              <a:rPr lang="hr-HR" dirty="0" smtClean="0"/>
              <a:t> – </a:t>
            </a:r>
            <a:r>
              <a:rPr lang="hr-HR" dirty="0" err="1" smtClean="0"/>
              <a:t>saying</a:t>
            </a:r>
            <a:r>
              <a:rPr lang="hr-HR" dirty="0" smtClean="0"/>
              <a:t> </a:t>
            </a:r>
            <a:r>
              <a:rPr lang="hr-HR" dirty="0" err="1" smtClean="0"/>
              <a:t>numbers</a:t>
            </a: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endParaRPr lang="hr-HR" dirty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Unit</a:t>
            </a:r>
            <a:r>
              <a:rPr lang="hr-HR" dirty="0" smtClean="0"/>
              <a:t> 1: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Today’s</a:t>
            </a:r>
            <a:r>
              <a:rPr lang="hr-HR" dirty="0" smtClean="0"/>
              <a:t> </a:t>
            </a:r>
            <a:r>
              <a:rPr lang="hr-HR" dirty="0" err="1" smtClean="0"/>
              <a:t>session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 of the last session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>
              <a:buNone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Saying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hr-H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9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Saying numbers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 smtClean="0"/>
              <a:t>Write out these numbers in full: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123,456.789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$49.99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1801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23,567,023.2532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$</a:t>
            </a:r>
            <a:r>
              <a:rPr lang="hr-HR" dirty="0"/>
              <a:t>32.02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0.235 %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25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Saying numbers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 smtClean="0"/>
              <a:t>Write out these numbers in full: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345,892</a:t>
            </a: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0.199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€1,548,756.89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132,259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4,984.6518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75.975 %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75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1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defRPr/>
            </a:pPr>
            <a:r>
              <a:rPr lang="hr-HR" sz="2400" dirty="0" err="1" smtClean="0"/>
              <a:t>Think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words</a:t>
            </a:r>
            <a:r>
              <a:rPr lang="hr-HR" sz="2400" dirty="0" smtClean="0"/>
              <a:t> – </a:t>
            </a:r>
            <a:r>
              <a:rPr lang="hr-HR" sz="2400" dirty="0" err="1" smtClean="0"/>
              <a:t>verbs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nouns</a:t>
            </a:r>
            <a:r>
              <a:rPr lang="hr-HR" sz="2400" dirty="0" smtClean="0"/>
              <a:t> –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associate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word</a:t>
            </a:r>
          </a:p>
          <a:p>
            <a:pPr marL="514350" indent="-514350" eaLnBrk="1" hangingPunct="1">
              <a:defRPr/>
            </a:pPr>
            <a:endParaRPr lang="hr-HR" sz="2400" dirty="0"/>
          </a:p>
          <a:p>
            <a:pPr marL="514350" indent="-514350" eaLnBrk="1" hangingPunct="1">
              <a:defRPr/>
            </a:pPr>
            <a:endParaRPr lang="hr-HR" sz="2400" dirty="0" smtClean="0"/>
          </a:p>
          <a:p>
            <a:pPr marL="255588" lvl="1" indent="0" algn="ctr" eaLnBrk="1" hangingPunct="1">
              <a:buNone/>
              <a:defRPr/>
            </a:pPr>
            <a:r>
              <a:rPr lang="hr-HR" sz="4800" dirty="0" smtClean="0"/>
              <a:t>TAX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15582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defRPr/>
            </a:pPr>
            <a:endParaRPr lang="hr-HR" sz="2400" dirty="0" smtClean="0"/>
          </a:p>
          <a:p>
            <a:pPr marL="514350" indent="-514350" eaLnBrk="1" hangingPunct="1">
              <a:defRPr/>
            </a:pPr>
            <a:r>
              <a:rPr lang="hr-HR" sz="2400" dirty="0" smtClean="0"/>
              <a:t>Who </a:t>
            </a:r>
            <a:r>
              <a:rPr lang="hr-HR" sz="2400" dirty="0" smtClean="0"/>
              <a:t>are </a:t>
            </a:r>
            <a:r>
              <a:rPr lang="hr-HR" sz="2400" dirty="0" err="1" smtClean="0"/>
              <a:t>taxes</a:t>
            </a:r>
            <a:r>
              <a:rPr lang="hr-HR" sz="2400" dirty="0" smtClean="0"/>
              <a:t> </a:t>
            </a:r>
            <a:r>
              <a:rPr lang="hr-HR" sz="2400" dirty="0" err="1" smtClean="0"/>
              <a:t>paid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?</a:t>
            </a:r>
            <a:endParaRPr lang="hr-HR" sz="2400" dirty="0"/>
          </a:p>
          <a:p>
            <a:pPr marL="514350" indent="-514350" eaLnBrk="1" hangingPunct="1">
              <a:defRPr/>
            </a:pPr>
            <a:endParaRPr lang="hr-HR" sz="2400" dirty="0" smtClean="0"/>
          </a:p>
          <a:p>
            <a:pPr marL="514350" indent="-514350" eaLnBrk="1" hangingPunct="1">
              <a:defRPr/>
            </a:pPr>
            <a:r>
              <a:rPr lang="hr-HR" sz="2400" dirty="0" smtClean="0"/>
              <a:t>Who are </a:t>
            </a:r>
            <a:r>
              <a:rPr lang="hr-HR" sz="2400" dirty="0" err="1" smtClean="0"/>
              <a:t>taxes</a:t>
            </a:r>
            <a:r>
              <a:rPr lang="hr-HR" sz="2400" dirty="0" smtClean="0"/>
              <a:t> </a:t>
            </a:r>
            <a:r>
              <a:rPr lang="hr-HR" sz="2400" dirty="0" err="1" smtClean="0"/>
              <a:t>paid</a:t>
            </a:r>
            <a:r>
              <a:rPr lang="hr-HR" sz="2400" dirty="0" smtClean="0"/>
              <a:t> to?</a:t>
            </a:r>
          </a:p>
          <a:p>
            <a:pPr marL="514350" indent="-514350" eaLnBrk="1" hangingPunct="1">
              <a:defRPr/>
            </a:pPr>
            <a:endParaRPr lang="hr-HR" sz="2400" dirty="0"/>
          </a:p>
          <a:p>
            <a:pPr marL="514350" indent="-514350" eaLnBrk="1" hangingPunct="1">
              <a:defRPr/>
            </a:pPr>
            <a:r>
              <a:rPr lang="hr-HR" sz="2400" dirty="0" err="1"/>
              <a:t>Why</a:t>
            </a:r>
            <a:r>
              <a:rPr lang="hr-HR" sz="2400" dirty="0"/>
              <a:t> are </a:t>
            </a:r>
            <a:r>
              <a:rPr lang="hr-HR" sz="2400" dirty="0" err="1"/>
              <a:t>taxes</a:t>
            </a:r>
            <a:r>
              <a:rPr lang="hr-HR" sz="2400" dirty="0"/>
              <a:t> </a:t>
            </a:r>
            <a:r>
              <a:rPr lang="hr-HR" sz="2400" dirty="0" err="1"/>
              <a:t>paid</a:t>
            </a:r>
            <a:r>
              <a:rPr lang="hr-HR" sz="2400" dirty="0"/>
              <a:t>?</a:t>
            </a:r>
          </a:p>
          <a:p>
            <a:pPr marL="514350" indent="-514350" eaLnBrk="1" hangingPunct="1">
              <a:defRPr/>
            </a:pPr>
            <a:endParaRPr lang="hr-HR" sz="2400" dirty="0"/>
          </a:p>
          <a:p>
            <a:pPr marL="514350" indent="-514350" eaLnBrk="1" hangingPunct="1">
              <a:defRPr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smtClean="0"/>
              <a:t>are </a:t>
            </a:r>
            <a:r>
              <a:rPr lang="hr-HR" sz="2400" dirty="0" err="1" smtClean="0"/>
              <a:t>taxes</a:t>
            </a:r>
            <a:r>
              <a:rPr lang="hr-HR" sz="2400" dirty="0" smtClean="0"/>
              <a:t> </a:t>
            </a:r>
            <a:r>
              <a:rPr lang="hr-HR" sz="2400" dirty="0" err="1" smtClean="0"/>
              <a:t>paid</a:t>
            </a:r>
            <a:r>
              <a:rPr lang="hr-HR" sz="2400" dirty="0" smtClean="0"/>
              <a:t> on?</a:t>
            </a:r>
          </a:p>
          <a:p>
            <a:pPr marL="514350" indent="-514350" eaLnBrk="1" hangingPunct="1">
              <a:defRPr/>
            </a:pPr>
            <a:endParaRPr lang="hr-HR" sz="2400" dirty="0"/>
          </a:p>
          <a:p>
            <a:pPr marL="514350" indent="-514350" eaLnBrk="1" hangingPunct="1">
              <a:defRPr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824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 smtClean="0"/>
              <a:t>a TAX </a:t>
            </a:r>
            <a:r>
              <a:rPr lang="hr-HR" sz="2800" dirty="0" err="1" smtClean="0"/>
              <a:t>may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defined</a:t>
            </a:r>
            <a:r>
              <a:rPr lang="hr-HR" sz="2800" dirty="0" smtClean="0"/>
              <a:t> as:</a:t>
            </a:r>
          </a:p>
          <a:p>
            <a:endParaRPr lang="hr-HR" sz="2800" dirty="0" smtClean="0"/>
          </a:p>
          <a:p>
            <a:pPr lvl="1"/>
            <a:r>
              <a:rPr lang="en-US" sz="2400" dirty="0" smtClean="0"/>
              <a:t>a </a:t>
            </a:r>
            <a:r>
              <a:rPr lang="en-US" sz="2400" b="1" dirty="0"/>
              <a:t>fee</a:t>
            </a:r>
            <a:r>
              <a:rPr lang="en-US" sz="2400" dirty="0"/>
              <a:t> </a:t>
            </a:r>
            <a:r>
              <a:rPr lang="en-US" sz="2400" b="1" dirty="0"/>
              <a:t>charged</a:t>
            </a:r>
            <a:r>
              <a:rPr lang="en-US" sz="2400" dirty="0"/>
              <a:t> («</a:t>
            </a:r>
            <a:r>
              <a:rPr lang="en-US" sz="2400" b="1" dirty="0"/>
              <a:t>levied</a:t>
            </a:r>
            <a:r>
              <a:rPr lang="en-US" sz="2400" dirty="0"/>
              <a:t>») by a government on a product, </a:t>
            </a:r>
            <a:r>
              <a:rPr lang="en-US" sz="2400" b="1" dirty="0"/>
              <a:t>income</a:t>
            </a:r>
            <a:r>
              <a:rPr lang="en-US" sz="2400" dirty="0"/>
              <a:t>, or activity</a:t>
            </a:r>
            <a:endParaRPr lang="hr-HR" sz="2400" dirty="0"/>
          </a:p>
          <a:p>
            <a:pPr lvl="1"/>
            <a:endParaRPr lang="hr-HR" sz="2400" dirty="0" smtClean="0"/>
          </a:p>
          <a:p>
            <a:pPr lvl="1"/>
            <a:r>
              <a:rPr lang="hr-HR" sz="2400" b="1" dirty="0" smtClean="0"/>
              <a:t>p</a:t>
            </a:r>
            <a:r>
              <a:rPr lang="en-US" sz="2400" b="1" dirty="0" err="1"/>
              <a:t>ecuniary</a:t>
            </a:r>
            <a:r>
              <a:rPr lang="en-US" sz="2400" dirty="0"/>
              <a:t> burden laid upon individuals or property to support the government </a:t>
            </a:r>
            <a:endParaRPr lang="hr-HR" sz="2400" dirty="0" smtClean="0"/>
          </a:p>
          <a:p>
            <a:pPr lvl="1"/>
            <a:endParaRPr lang="hr-HR" sz="2400" dirty="0"/>
          </a:p>
          <a:p>
            <a:pPr lvl="1"/>
            <a:r>
              <a:rPr lang="hr-HR" sz="2400" dirty="0" smtClean="0"/>
              <a:t>a </a:t>
            </a:r>
            <a:r>
              <a:rPr lang="en-US" sz="2400" b="1" dirty="0" smtClean="0"/>
              <a:t>compulsory</a:t>
            </a:r>
            <a:r>
              <a:rPr lang="en-US" sz="2400" dirty="0" smtClean="0"/>
              <a:t> payment </a:t>
            </a:r>
            <a:r>
              <a:rPr lang="en-US" sz="2400" dirty="0"/>
              <a:t>that the state takes from persons and businesses with a view to financing </a:t>
            </a:r>
            <a:r>
              <a:rPr lang="en-US" sz="2400" b="1" dirty="0"/>
              <a:t>public </a:t>
            </a:r>
            <a:r>
              <a:rPr lang="en-US" sz="2400" b="1" dirty="0" smtClean="0"/>
              <a:t>expenditure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9578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1669</TotalTime>
  <Words>441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English for Tax Administration 2</vt:lpstr>
      <vt:lpstr>Today’s session</vt:lpstr>
      <vt:lpstr>Revision of the last session</vt:lpstr>
      <vt:lpstr>Saying numbers - exercise</vt:lpstr>
      <vt:lpstr>Saying numbers - exercise</vt:lpstr>
      <vt:lpstr>What are Taxes?</vt:lpstr>
      <vt:lpstr>What are taxes?</vt:lpstr>
      <vt:lpstr>What are taxes?</vt:lpstr>
      <vt:lpstr>What are taxes?</vt:lpstr>
      <vt:lpstr>What are taxes?</vt:lpstr>
      <vt:lpstr>What are taxes?</vt:lpstr>
      <vt:lpstr>Common types of taxes</vt:lpstr>
      <vt:lpstr>Common types of taxes</vt:lpstr>
      <vt:lpstr>Common types of taxes (cont.)</vt:lpstr>
      <vt:lpstr>Common types of taxes (cont.)</vt:lpstr>
      <vt:lpstr>Common types of taxes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144</cp:revision>
  <dcterms:created xsi:type="dcterms:W3CDTF">2008-09-29T13:50:14Z</dcterms:created>
  <dcterms:modified xsi:type="dcterms:W3CDTF">2018-03-06T08:41:27Z</dcterms:modified>
</cp:coreProperties>
</file>