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484" r:id="rId3"/>
    <p:sldId id="507" r:id="rId4"/>
    <p:sldId id="508" r:id="rId5"/>
    <p:sldId id="509" r:id="rId6"/>
    <p:sldId id="545" r:id="rId7"/>
    <p:sldId id="535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05" r:id="rId18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97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8.5.2018.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dirty="0" smtClean="0"/>
              <a:t> 11:00-12:00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</a:t>
            </a:r>
            <a:r>
              <a:rPr lang="hr-HR" sz="2400" dirty="0"/>
              <a:t>9</a:t>
            </a: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NATURAL PERSONS </a:t>
            </a:r>
            <a:r>
              <a:rPr lang="hr-HR" dirty="0" err="1" smtClean="0"/>
              <a:t>engaged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activities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pPr lvl="1"/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choose</a:t>
            </a:r>
            <a:r>
              <a:rPr lang="hr-HR" dirty="0" smtClean="0"/>
              <a:t> to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instead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personal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,</a:t>
            </a:r>
          </a:p>
          <a:p>
            <a:pPr lvl="1"/>
            <a:r>
              <a:rPr lang="hr-HR" dirty="0" smtClean="0"/>
              <a:t>must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generated</a:t>
            </a:r>
            <a:r>
              <a:rPr lang="hr-HR" dirty="0" smtClean="0"/>
              <a:t>,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previous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period, a total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higher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HRK 3 </a:t>
            </a:r>
            <a:r>
              <a:rPr lang="hr-HR" dirty="0" err="1" smtClean="0"/>
              <a:t>million</a:t>
            </a:r>
            <a:r>
              <a:rPr lang="hr-HR" dirty="0" smtClean="0"/>
              <a:t>,</a:t>
            </a:r>
          </a:p>
          <a:p>
            <a:pPr lvl="1"/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meet</a:t>
            </a:r>
            <a:r>
              <a:rPr lang="hr-HR" dirty="0" smtClean="0"/>
              <a:t> </a:t>
            </a:r>
            <a:r>
              <a:rPr lang="hr-HR" dirty="0" err="1" smtClean="0"/>
              <a:t>two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three</a:t>
            </a:r>
            <a:r>
              <a:rPr lang="hr-HR" dirty="0" smtClean="0"/>
              <a:t> </a:t>
            </a:r>
            <a:r>
              <a:rPr lang="hr-HR" dirty="0" err="1" smtClean="0"/>
              <a:t>criteria</a:t>
            </a:r>
            <a:r>
              <a:rPr lang="hr-HR" dirty="0" smtClean="0"/>
              <a:t>:</a:t>
            </a:r>
          </a:p>
          <a:p>
            <a:pPr lvl="2"/>
            <a:r>
              <a:rPr lang="en-US" sz="1600" dirty="0" smtClean="0"/>
              <a:t>in </a:t>
            </a:r>
            <a:r>
              <a:rPr lang="en-US" sz="1600" dirty="0"/>
              <a:t>the previous taxation period, </a:t>
            </a:r>
            <a:r>
              <a:rPr lang="hr-HR" sz="1600" dirty="0" err="1" smtClean="0"/>
              <a:t>they</a:t>
            </a:r>
            <a:r>
              <a:rPr lang="en-US" sz="1600" dirty="0" smtClean="0"/>
              <a:t> </a:t>
            </a:r>
            <a:r>
              <a:rPr lang="en-US" sz="1600" dirty="0"/>
              <a:t>generated income above HRK 400,000.00,</a:t>
            </a:r>
          </a:p>
          <a:p>
            <a:pPr lvl="2"/>
            <a:r>
              <a:rPr lang="en-US" sz="1600" dirty="0" smtClean="0"/>
              <a:t>ha</a:t>
            </a:r>
            <a:r>
              <a:rPr lang="hr-HR" sz="1600" dirty="0" err="1" smtClean="0"/>
              <a:t>ve</a:t>
            </a:r>
            <a:r>
              <a:rPr lang="en-US" sz="1600" dirty="0" smtClean="0"/>
              <a:t> </a:t>
            </a:r>
            <a:r>
              <a:rPr lang="en-US" sz="1600" dirty="0"/>
              <a:t>long-term assets in the value above HRK 2,000,000.00,</a:t>
            </a:r>
          </a:p>
          <a:p>
            <a:pPr lvl="2"/>
            <a:r>
              <a:rPr lang="en-US" sz="1600" dirty="0" smtClean="0"/>
              <a:t>in </a:t>
            </a:r>
            <a:r>
              <a:rPr lang="en-US" sz="1600" dirty="0"/>
              <a:t>the previous taxation period </a:t>
            </a:r>
            <a:r>
              <a:rPr lang="en-US" sz="1600" dirty="0" smtClean="0"/>
              <a:t>t</a:t>
            </a:r>
            <a:r>
              <a:rPr lang="hr-HR" sz="1600" dirty="0" err="1" smtClean="0"/>
              <a:t>hey</a:t>
            </a:r>
            <a:r>
              <a:rPr lang="hr-HR" sz="1600" dirty="0" smtClean="0"/>
              <a:t> </a:t>
            </a:r>
            <a:r>
              <a:rPr lang="hr-HR" sz="1600" dirty="0" err="1" smtClean="0"/>
              <a:t>have</a:t>
            </a:r>
            <a:r>
              <a:rPr lang="en-US" sz="1600" dirty="0" smtClean="0"/>
              <a:t> </a:t>
            </a:r>
            <a:r>
              <a:rPr lang="en-US" sz="1600" dirty="0"/>
              <a:t>employed more than 15 employees on average.	</a:t>
            </a:r>
          </a:p>
          <a:p>
            <a:pPr lvl="2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774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performing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activity</a:t>
            </a:r>
            <a:r>
              <a:rPr lang="hr-HR" dirty="0" smtClean="0"/>
              <a:t>,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non-taxation</a:t>
            </a:r>
            <a:r>
              <a:rPr lang="hr-HR" dirty="0" smtClean="0"/>
              <a:t>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lead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acquisition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unjustified</a:t>
            </a:r>
            <a:r>
              <a:rPr lang="hr-HR" dirty="0" smtClean="0"/>
              <a:t> </a:t>
            </a:r>
            <a:r>
              <a:rPr lang="hr-HR" dirty="0" err="1" smtClean="0"/>
              <a:t>privileges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market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are </a:t>
            </a:r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taxpayers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:</a:t>
            </a:r>
          </a:p>
          <a:p>
            <a:pPr lvl="1"/>
            <a:endParaRPr lang="hr-HR" dirty="0" smtClean="0"/>
          </a:p>
          <a:p>
            <a:pPr lvl="1"/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</a:t>
            </a:r>
            <a:r>
              <a:rPr lang="hr-HR" dirty="0" err="1" smtClean="0"/>
              <a:t>bodies</a:t>
            </a:r>
            <a:r>
              <a:rPr lang="hr-HR" dirty="0" smtClean="0"/>
              <a:t>, </a:t>
            </a:r>
            <a:r>
              <a:rPr lang="hr-HR" dirty="0" err="1" smtClean="0"/>
              <a:t>bodies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regional</a:t>
            </a:r>
            <a:r>
              <a:rPr lang="hr-HR" dirty="0" smtClean="0"/>
              <a:t> </a:t>
            </a:r>
            <a:r>
              <a:rPr lang="hr-HR" dirty="0" err="1" smtClean="0"/>
              <a:t>self-government</a:t>
            </a:r>
            <a:r>
              <a:rPr lang="hr-HR" dirty="0" smtClean="0"/>
              <a:t>, </a:t>
            </a:r>
            <a:r>
              <a:rPr lang="hr-HR" dirty="0" err="1" smtClean="0"/>
              <a:t>the</a:t>
            </a:r>
            <a:r>
              <a:rPr lang="hr-HR" dirty="0" smtClean="0"/>
              <a:t> Croatian National Bank,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, </a:t>
            </a:r>
            <a:r>
              <a:rPr lang="hr-HR" dirty="0" err="1" smtClean="0"/>
              <a:t>state</a:t>
            </a:r>
            <a:r>
              <a:rPr lang="hr-HR" dirty="0" smtClean="0"/>
              <a:t> </a:t>
            </a:r>
            <a:r>
              <a:rPr lang="hr-HR" dirty="0" err="1" smtClean="0"/>
              <a:t>institutes</a:t>
            </a:r>
            <a:r>
              <a:rPr lang="hr-HR" dirty="0" smtClean="0"/>
              <a:t>, </a:t>
            </a:r>
            <a:r>
              <a:rPr lang="hr-HR" dirty="0" err="1" smtClean="0"/>
              <a:t>religious</a:t>
            </a:r>
            <a:r>
              <a:rPr lang="hr-HR" dirty="0" smtClean="0"/>
              <a:t> </a:t>
            </a:r>
            <a:r>
              <a:rPr lang="hr-HR" dirty="0" err="1" smtClean="0"/>
              <a:t>communities</a:t>
            </a:r>
            <a:r>
              <a:rPr lang="hr-HR" dirty="0" smtClean="0"/>
              <a:t>, </a:t>
            </a:r>
            <a:r>
              <a:rPr lang="hr-HR" dirty="0" err="1" smtClean="0"/>
              <a:t>political</a:t>
            </a:r>
            <a:r>
              <a:rPr lang="hr-HR" dirty="0" smtClean="0"/>
              <a:t> </a:t>
            </a:r>
            <a:r>
              <a:rPr lang="hr-HR" dirty="0" err="1" smtClean="0"/>
              <a:t>parties</a:t>
            </a:r>
            <a:r>
              <a:rPr lang="hr-HR" dirty="0" smtClean="0"/>
              <a:t>,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unions</a:t>
            </a:r>
            <a:r>
              <a:rPr lang="hr-HR" dirty="0" smtClean="0"/>
              <a:t>, </a:t>
            </a:r>
            <a:r>
              <a:rPr lang="hr-HR" dirty="0" err="1" smtClean="0"/>
              <a:t>chambers</a:t>
            </a:r>
            <a:r>
              <a:rPr lang="hr-HR" dirty="0" smtClean="0"/>
              <a:t>, </a:t>
            </a:r>
            <a:r>
              <a:rPr lang="hr-HR" dirty="0" err="1" smtClean="0"/>
              <a:t>associations</a:t>
            </a:r>
            <a:r>
              <a:rPr lang="hr-HR" dirty="0" smtClean="0"/>
              <a:t>, </a:t>
            </a:r>
            <a:r>
              <a:rPr lang="hr-HR" dirty="0" err="1" smtClean="0"/>
              <a:t>tourist</a:t>
            </a:r>
            <a:r>
              <a:rPr lang="hr-HR" dirty="0" smtClean="0"/>
              <a:t> </a:t>
            </a:r>
            <a:r>
              <a:rPr lang="hr-HR" dirty="0" err="1" smtClean="0"/>
              <a:t>associations</a:t>
            </a:r>
            <a:r>
              <a:rPr lang="hr-HR" dirty="0" smtClean="0"/>
              <a:t>, </a:t>
            </a:r>
            <a:r>
              <a:rPr lang="hr-HR" dirty="0" err="1" smtClean="0"/>
              <a:t>sports</a:t>
            </a:r>
            <a:r>
              <a:rPr lang="hr-HR" dirty="0" smtClean="0"/>
              <a:t> </a:t>
            </a:r>
            <a:r>
              <a:rPr lang="hr-HR" dirty="0" err="1" smtClean="0"/>
              <a:t>clubs</a:t>
            </a:r>
            <a:r>
              <a:rPr lang="hr-HR" dirty="0" smtClean="0"/>
              <a:t>, </a:t>
            </a:r>
            <a:r>
              <a:rPr lang="hr-HR" dirty="0" err="1" smtClean="0"/>
              <a:t>sports</a:t>
            </a:r>
            <a:r>
              <a:rPr lang="hr-HR" dirty="0" smtClean="0"/>
              <a:t> </a:t>
            </a:r>
            <a:r>
              <a:rPr lang="hr-HR" dirty="0" err="1" smtClean="0"/>
              <a:t>associations</a:t>
            </a:r>
            <a:r>
              <a:rPr lang="hr-HR" dirty="0" smtClean="0"/>
              <a:t>, trust </a:t>
            </a:r>
            <a:r>
              <a:rPr lang="hr-HR" dirty="0" err="1" smtClean="0"/>
              <a:t>funds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48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TAXABLE BASE:</a:t>
            </a:r>
          </a:p>
          <a:p>
            <a:endParaRPr lang="hr-HR" dirty="0"/>
          </a:p>
          <a:p>
            <a:r>
              <a:rPr lang="hr-HR" dirty="0" smtClean="0"/>
              <a:t>profit, </a:t>
            </a:r>
            <a:r>
              <a:rPr lang="hr-HR" dirty="0" err="1" smtClean="0"/>
              <a:t>calculated</a:t>
            </a:r>
            <a:r>
              <a:rPr lang="hr-HR" dirty="0" smtClean="0"/>
              <a:t> as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expenditure</a:t>
            </a:r>
            <a:r>
              <a:rPr lang="hr-HR" dirty="0" smtClean="0"/>
              <a:t>, as </a:t>
            </a:r>
            <a:r>
              <a:rPr lang="hr-HR" dirty="0" err="1" smtClean="0"/>
              <a:t>regulated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Act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taxable</a:t>
            </a:r>
            <a:r>
              <a:rPr lang="hr-HR" dirty="0" smtClean="0"/>
              <a:t> base </a:t>
            </a:r>
            <a:r>
              <a:rPr lang="hr-HR" dirty="0" err="1" smtClean="0"/>
              <a:t>determined</a:t>
            </a:r>
            <a:r>
              <a:rPr lang="hr-HR" dirty="0" smtClean="0"/>
              <a:t> </a:t>
            </a:r>
            <a:r>
              <a:rPr lang="hr-HR" dirty="0" err="1" smtClean="0"/>
              <a:t>based</a:t>
            </a:r>
            <a:r>
              <a:rPr lang="hr-HR" dirty="0" smtClean="0"/>
              <a:t> on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profits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previous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r>
              <a:rPr lang="hr-HR" dirty="0" smtClean="0"/>
              <a:t>, </a:t>
            </a:r>
            <a:r>
              <a:rPr lang="hr-HR" dirty="0" err="1" smtClean="0"/>
              <a:t>payable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year</a:t>
            </a:r>
            <a:endParaRPr lang="hr-HR" dirty="0" smtClean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difference</a:t>
            </a:r>
            <a:r>
              <a:rPr lang="hr-HR" dirty="0" smtClean="0"/>
              <a:t> </a:t>
            </a:r>
            <a:r>
              <a:rPr lang="hr-HR" dirty="0" err="1" smtClean="0"/>
              <a:t>settled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taxation</a:t>
            </a:r>
            <a:r>
              <a:rPr lang="hr-HR" dirty="0" smtClean="0"/>
              <a:t> period</a:t>
            </a:r>
          </a:p>
        </p:txBody>
      </p:sp>
    </p:spTree>
    <p:extLst>
      <p:ext uri="{BB962C8B-B14F-4D97-AF65-F5344CB8AC3E}">
        <p14:creationId xmlns:p14="http://schemas.microsoft.com/office/powerpoint/2010/main" val="18147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TAX RATE:</a:t>
            </a:r>
          </a:p>
          <a:p>
            <a:endParaRPr lang="hr-HR" dirty="0"/>
          </a:p>
          <a:p>
            <a:pPr lvl="1"/>
            <a:r>
              <a:rPr lang="hr-HR" dirty="0" smtClean="0"/>
              <a:t>12% for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up</a:t>
            </a:r>
            <a:r>
              <a:rPr lang="hr-HR" dirty="0" smtClean="0"/>
              <a:t> to HRK 3 </a:t>
            </a:r>
            <a:r>
              <a:rPr lang="hr-HR" dirty="0" err="1" smtClean="0"/>
              <a:t>million</a:t>
            </a:r>
            <a:endParaRPr lang="hr-HR" dirty="0"/>
          </a:p>
          <a:p>
            <a:endParaRPr lang="hr-HR" dirty="0" smtClean="0"/>
          </a:p>
          <a:p>
            <a:pPr lvl="1"/>
            <a:r>
              <a:rPr lang="hr-HR" dirty="0" smtClean="0"/>
              <a:t>18% for </a:t>
            </a:r>
            <a:r>
              <a:rPr lang="hr-HR" dirty="0" err="1" smtClean="0"/>
              <a:t>revenue</a:t>
            </a:r>
            <a:r>
              <a:rPr lang="hr-HR" dirty="0" smtClean="0"/>
              <a:t> </a:t>
            </a:r>
            <a:r>
              <a:rPr lang="hr-HR" dirty="0" err="1" smtClean="0"/>
              <a:t>above</a:t>
            </a:r>
            <a:r>
              <a:rPr lang="hr-HR" dirty="0" smtClean="0"/>
              <a:t> HRK 3 </a:t>
            </a:r>
            <a:r>
              <a:rPr lang="hr-HR" dirty="0" err="1" smtClean="0"/>
              <a:t>million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0861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smtClean="0"/>
              <a:t>porez na dobit po odbitku </a:t>
            </a:r>
          </a:p>
          <a:p>
            <a:endParaRPr lang="hr-HR" i="1" dirty="0"/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purpose</a:t>
            </a:r>
            <a:r>
              <a:rPr lang="hr-HR" dirty="0" smtClean="0"/>
              <a:t>: to </a:t>
            </a:r>
            <a:r>
              <a:rPr lang="hr-HR" dirty="0" err="1" smtClean="0"/>
              <a:t>prevent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evasion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payable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transactions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foreign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certain</a:t>
            </a:r>
            <a:r>
              <a:rPr lang="hr-HR" dirty="0" smtClean="0"/>
              <a:t> </a:t>
            </a:r>
            <a:r>
              <a:rPr lang="hr-HR" dirty="0" err="1" smtClean="0"/>
              <a:t>countries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Withholding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45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hr-HR" sz="2400" dirty="0" err="1" smtClean="0"/>
              <a:t>payable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course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payment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certain</a:t>
            </a:r>
            <a:r>
              <a:rPr lang="hr-HR" sz="2400" dirty="0" smtClean="0"/>
              <a:t> </a:t>
            </a:r>
            <a:r>
              <a:rPr lang="hr-HR" sz="2400" dirty="0" err="1" smtClean="0"/>
              <a:t>goods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services</a:t>
            </a:r>
            <a:r>
              <a:rPr lang="hr-HR" sz="2400" dirty="0" smtClean="0"/>
              <a:t> to a </a:t>
            </a:r>
            <a:r>
              <a:rPr lang="hr-HR" sz="2400" dirty="0" err="1" smtClean="0"/>
              <a:t>non-resident</a:t>
            </a:r>
            <a:r>
              <a:rPr lang="hr-HR" sz="2400" dirty="0" smtClean="0"/>
              <a:t> </a:t>
            </a:r>
            <a:r>
              <a:rPr lang="hr-HR" sz="2400" dirty="0" err="1" smtClean="0"/>
              <a:t>legal</a:t>
            </a:r>
            <a:r>
              <a:rPr lang="hr-HR" sz="2400" dirty="0" smtClean="0"/>
              <a:t>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(</a:t>
            </a:r>
            <a:r>
              <a:rPr lang="hr-HR" sz="2400" dirty="0" err="1" smtClean="0"/>
              <a:t>interest</a:t>
            </a:r>
            <a:r>
              <a:rPr lang="hr-HR" sz="2400" dirty="0" smtClean="0"/>
              <a:t>, dividend, </a:t>
            </a:r>
            <a:r>
              <a:rPr lang="hr-HR" sz="2400" dirty="0" err="1" smtClean="0"/>
              <a:t>intellectual</a:t>
            </a:r>
            <a:r>
              <a:rPr lang="hr-HR" sz="2400" dirty="0" smtClean="0"/>
              <a:t> </a:t>
            </a:r>
            <a:r>
              <a:rPr lang="hr-HR" sz="2400" dirty="0" err="1" smtClean="0"/>
              <a:t>property</a:t>
            </a:r>
            <a:r>
              <a:rPr lang="hr-HR" sz="2400" dirty="0" smtClean="0"/>
              <a:t> </a:t>
            </a:r>
            <a:r>
              <a:rPr lang="hr-HR" sz="2400" dirty="0" err="1" smtClean="0"/>
              <a:t>rights</a:t>
            </a:r>
            <a:r>
              <a:rPr lang="hr-HR" sz="2400" dirty="0" smtClean="0"/>
              <a:t>, </a:t>
            </a:r>
            <a:r>
              <a:rPr lang="hr-HR" sz="2400" dirty="0" err="1" smtClean="0"/>
              <a:t>etc</a:t>
            </a:r>
            <a:r>
              <a:rPr lang="hr-HR" sz="2400" dirty="0" smtClean="0"/>
              <a:t>.)</a:t>
            </a:r>
          </a:p>
          <a:p>
            <a:pPr marL="566737" indent="-457200">
              <a:buFont typeface="+mj-lt"/>
              <a:buAutoNum type="arabicPeriod"/>
            </a:pPr>
            <a:endParaRPr lang="hr-HR" sz="2400" dirty="0" smtClean="0"/>
          </a:p>
          <a:p>
            <a:pPr marL="566737" indent="-457200">
              <a:buFont typeface="+mj-lt"/>
              <a:buAutoNum type="arabicPeriod"/>
            </a:pPr>
            <a:r>
              <a:rPr lang="hr-HR" sz="2400" dirty="0" err="1" smtClean="0"/>
              <a:t>paying</a:t>
            </a:r>
            <a:r>
              <a:rPr lang="hr-HR" sz="2400" dirty="0" smtClean="0"/>
              <a:t> for </a:t>
            </a:r>
            <a:r>
              <a:rPr lang="hr-HR" sz="2400" dirty="0" err="1" smtClean="0"/>
              <a:t>market</a:t>
            </a:r>
            <a:r>
              <a:rPr lang="hr-HR" sz="2400" dirty="0" smtClean="0"/>
              <a:t> </a:t>
            </a:r>
            <a:r>
              <a:rPr lang="hr-HR" sz="2400" dirty="0" err="1" smtClean="0"/>
              <a:t>research</a:t>
            </a:r>
            <a:r>
              <a:rPr lang="hr-HR" sz="2400" dirty="0" smtClean="0"/>
              <a:t> </a:t>
            </a:r>
            <a:r>
              <a:rPr lang="hr-HR" sz="2400" dirty="0" err="1" smtClean="0"/>
              <a:t>services</a:t>
            </a:r>
            <a:r>
              <a:rPr lang="hr-HR" sz="2400" dirty="0" smtClean="0"/>
              <a:t>, </a:t>
            </a:r>
            <a:r>
              <a:rPr lang="hr-HR" sz="2400" dirty="0" err="1" smtClean="0"/>
              <a:t>taxation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business</a:t>
            </a:r>
            <a:r>
              <a:rPr lang="hr-HR" sz="2400" dirty="0" smtClean="0"/>
              <a:t> </a:t>
            </a:r>
            <a:r>
              <a:rPr lang="hr-HR" sz="2400" dirty="0" err="1" smtClean="0"/>
              <a:t>counselling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auditing</a:t>
            </a:r>
            <a:r>
              <a:rPr lang="hr-HR" sz="2400" dirty="0" smtClean="0"/>
              <a:t> to </a:t>
            </a:r>
            <a:r>
              <a:rPr lang="hr-HR" sz="2400" dirty="0" err="1" smtClean="0"/>
              <a:t>foreign</a:t>
            </a:r>
            <a:r>
              <a:rPr lang="hr-HR" sz="2400" dirty="0" smtClean="0"/>
              <a:t> </a:t>
            </a:r>
            <a:r>
              <a:rPr lang="hr-HR" sz="2400" dirty="0" err="1" smtClean="0"/>
              <a:t>persons</a:t>
            </a:r>
            <a:endParaRPr lang="hr-HR" sz="2400" dirty="0" smtClean="0"/>
          </a:p>
          <a:p>
            <a:pPr marL="566737" indent="-457200">
              <a:buFont typeface="+mj-lt"/>
              <a:buAutoNum type="arabicPeriod"/>
            </a:pPr>
            <a:endParaRPr lang="hr-HR" sz="2400" dirty="0" smtClean="0"/>
          </a:p>
          <a:p>
            <a:pPr marL="566737" indent="-457200">
              <a:buFont typeface="+mj-lt"/>
              <a:buAutoNum type="arabicPeriod"/>
            </a:pPr>
            <a:r>
              <a:rPr lang="hr-HR" sz="2400" dirty="0" err="1" smtClean="0"/>
              <a:t>paying</a:t>
            </a:r>
            <a:r>
              <a:rPr lang="hr-HR" sz="2400" dirty="0" smtClean="0"/>
              <a:t> for </a:t>
            </a:r>
            <a:r>
              <a:rPr lang="hr-HR" sz="2400" dirty="0" err="1" smtClean="0"/>
              <a:t>all</a:t>
            </a:r>
            <a:r>
              <a:rPr lang="hr-HR" sz="2400" dirty="0" smtClean="0"/>
              <a:t> </a:t>
            </a:r>
            <a:r>
              <a:rPr lang="hr-HR" sz="2400" dirty="0" err="1" smtClean="0"/>
              <a:t>kinds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services</a:t>
            </a:r>
            <a:r>
              <a:rPr lang="hr-HR" sz="2400" dirty="0" smtClean="0"/>
              <a:t> to </a:t>
            </a:r>
            <a:r>
              <a:rPr lang="hr-HR" sz="2400" dirty="0" err="1" smtClean="0"/>
              <a:t>persons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countries</a:t>
            </a:r>
            <a:r>
              <a:rPr lang="hr-HR" sz="2400" dirty="0" smtClean="0"/>
              <a:t> </a:t>
            </a:r>
            <a:r>
              <a:rPr lang="hr-HR" sz="2400" dirty="0" err="1" smtClean="0"/>
              <a:t>considered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tax</a:t>
            </a:r>
            <a:r>
              <a:rPr lang="hr-HR" sz="2400" dirty="0" smtClean="0"/>
              <a:t> </a:t>
            </a:r>
            <a:r>
              <a:rPr lang="hr-HR" sz="2400" dirty="0" err="1" smtClean="0"/>
              <a:t>havens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financial</a:t>
            </a:r>
            <a:r>
              <a:rPr lang="hr-HR" sz="2400" dirty="0" smtClean="0"/>
              <a:t> </a:t>
            </a:r>
            <a:r>
              <a:rPr lang="hr-HR" sz="2400" dirty="0" err="1" smtClean="0"/>
              <a:t>centres</a:t>
            </a:r>
            <a:r>
              <a:rPr lang="hr-HR" sz="2400" dirty="0" smtClean="0"/>
              <a:t> (</a:t>
            </a:r>
            <a:r>
              <a:rPr lang="hr-HR" sz="2400" dirty="0" err="1" smtClean="0"/>
              <a:t>except</a:t>
            </a:r>
            <a:r>
              <a:rPr lang="hr-HR" sz="2400" dirty="0" smtClean="0"/>
              <a:t> for EU </a:t>
            </a:r>
            <a:r>
              <a:rPr lang="hr-HR" sz="2400" dirty="0" err="1" smtClean="0"/>
              <a:t>member</a:t>
            </a:r>
            <a:r>
              <a:rPr lang="hr-HR" sz="2400" dirty="0" smtClean="0"/>
              <a:t> </a:t>
            </a:r>
            <a:r>
              <a:rPr lang="hr-HR" sz="2400" dirty="0" err="1" smtClean="0"/>
              <a:t>states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states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smtClean="0"/>
              <a:t>which </a:t>
            </a:r>
            <a:r>
              <a:rPr lang="hr-HR" sz="2400" dirty="0" err="1" smtClean="0"/>
              <a:t>the</a:t>
            </a:r>
            <a:r>
              <a:rPr lang="hr-HR" sz="2400" dirty="0" smtClean="0"/>
              <a:t> RC </a:t>
            </a:r>
            <a:r>
              <a:rPr lang="hr-HR" sz="2400" dirty="0" err="1" smtClean="0"/>
              <a:t>has</a:t>
            </a:r>
            <a:r>
              <a:rPr lang="hr-HR" sz="2400" dirty="0" smtClean="0"/>
              <a:t> </a:t>
            </a:r>
            <a:r>
              <a:rPr lang="hr-HR" sz="2400" dirty="0" err="1" smtClean="0"/>
              <a:t>concluded</a:t>
            </a:r>
            <a:r>
              <a:rPr lang="hr-HR" sz="2400" dirty="0" smtClean="0"/>
              <a:t> </a:t>
            </a:r>
            <a:r>
              <a:rPr lang="hr-HR" sz="2400" dirty="0" err="1" smtClean="0"/>
              <a:t>agreements</a:t>
            </a:r>
            <a:r>
              <a:rPr lang="hr-HR" sz="2400" dirty="0" smtClean="0"/>
              <a:t> to </a:t>
            </a:r>
            <a:r>
              <a:rPr lang="hr-HR" sz="2400" dirty="0" err="1" smtClean="0"/>
              <a:t>avoid</a:t>
            </a:r>
            <a:r>
              <a:rPr lang="hr-HR" sz="2400" dirty="0" smtClean="0"/>
              <a:t> </a:t>
            </a:r>
            <a:r>
              <a:rPr lang="hr-HR" sz="2400" dirty="0" err="1" smtClean="0"/>
              <a:t>double</a:t>
            </a:r>
            <a:r>
              <a:rPr lang="hr-HR" sz="2400" dirty="0" smtClean="0"/>
              <a:t> </a:t>
            </a:r>
            <a:r>
              <a:rPr lang="hr-HR" sz="2400" dirty="0" err="1" smtClean="0"/>
              <a:t>taxation</a:t>
            </a:r>
            <a:r>
              <a:rPr lang="hr-HR" sz="2400" dirty="0" smtClean="0"/>
              <a:t>)</a:t>
            </a:r>
          </a:p>
          <a:p>
            <a:pPr marL="1573212" lvl="4" indent="-457200"/>
            <a:r>
              <a:rPr lang="hr-HR" dirty="0" err="1" smtClean="0"/>
              <a:t>the</a:t>
            </a:r>
            <a:r>
              <a:rPr lang="hr-HR" dirty="0" smtClean="0"/>
              <a:t> list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published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minister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finance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Withholding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27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taxable</a:t>
            </a:r>
            <a:r>
              <a:rPr lang="hr-HR" b="1" dirty="0" smtClean="0"/>
              <a:t> base </a:t>
            </a:r>
            <a:r>
              <a:rPr lang="hr-HR" dirty="0" smtClean="0"/>
              <a:t>for </a:t>
            </a:r>
            <a:r>
              <a:rPr lang="hr-HR" dirty="0" err="1" smtClean="0"/>
              <a:t>withholding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– </a:t>
            </a:r>
            <a:r>
              <a:rPr lang="hr-HR" dirty="0" err="1" smtClean="0"/>
              <a:t>gross</a:t>
            </a:r>
            <a:r>
              <a:rPr lang="hr-HR" dirty="0" smtClean="0"/>
              <a:t> </a:t>
            </a:r>
            <a:r>
              <a:rPr lang="hr-HR" dirty="0" err="1" smtClean="0"/>
              <a:t>amount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fee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to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non-resident</a:t>
            </a:r>
            <a:r>
              <a:rPr lang="hr-HR" dirty="0" smtClean="0"/>
              <a:t> </a:t>
            </a:r>
            <a:r>
              <a:rPr lang="hr-HR" dirty="0" err="1" smtClean="0"/>
              <a:t>recipient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tax</a:t>
            </a:r>
            <a:r>
              <a:rPr lang="hr-HR" dirty="0" smtClean="0"/>
              <a:t> rate</a:t>
            </a:r>
          </a:p>
          <a:p>
            <a:pPr lvl="1"/>
            <a:r>
              <a:rPr lang="hr-HR" dirty="0" smtClean="0"/>
              <a:t>12% for </a:t>
            </a:r>
            <a:r>
              <a:rPr lang="hr-HR" dirty="0" err="1" smtClean="0"/>
              <a:t>payments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dividend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share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profit</a:t>
            </a:r>
          </a:p>
          <a:p>
            <a:pPr lvl="1"/>
            <a:r>
              <a:rPr lang="hr-HR" dirty="0" smtClean="0"/>
              <a:t>15% for </a:t>
            </a:r>
            <a:r>
              <a:rPr lang="hr-HR" dirty="0" err="1" smtClean="0"/>
              <a:t>above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1 </a:t>
            </a:r>
            <a:r>
              <a:rPr lang="hr-HR" dirty="0" err="1" smtClean="0"/>
              <a:t>and</a:t>
            </a:r>
            <a:r>
              <a:rPr lang="hr-HR" dirty="0" smtClean="0"/>
              <a:t> 2</a:t>
            </a:r>
          </a:p>
          <a:p>
            <a:pPr lvl="1"/>
            <a:r>
              <a:rPr lang="hr-HR" dirty="0" smtClean="0"/>
              <a:t>20% for </a:t>
            </a:r>
            <a:r>
              <a:rPr lang="hr-HR" dirty="0" err="1" smtClean="0"/>
              <a:t>above</a:t>
            </a:r>
            <a:r>
              <a:rPr lang="hr-HR" dirty="0" smtClean="0"/>
              <a:t> </a:t>
            </a:r>
            <a:r>
              <a:rPr lang="hr-HR" dirty="0" err="1" smtClean="0"/>
              <a:t>under</a:t>
            </a:r>
            <a:r>
              <a:rPr lang="hr-HR" dirty="0" smtClean="0"/>
              <a:t> 3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Withholding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23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hr-HR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endParaRPr lang="hr-HR" sz="380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3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Revision</a:t>
            </a:r>
            <a:r>
              <a:rPr lang="hr-HR" dirty="0" smtClean="0"/>
              <a:t> </a:t>
            </a:r>
            <a:r>
              <a:rPr lang="hr-HR" dirty="0" err="1" smtClean="0"/>
              <a:t>questions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Revision</a:t>
            </a:r>
            <a:r>
              <a:rPr lang="hr-HR" dirty="0" smtClean="0"/>
              <a:t>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Personal </a:t>
            </a:r>
            <a:r>
              <a:rPr lang="hr-HR" smtClean="0"/>
              <a:t>Income </a:t>
            </a:r>
            <a:r>
              <a:rPr lang="hr-HR" dirty="0" smtClean="0"/>
              <a:t>Tax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Explain the following terms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err="1" smtClean="0"/>
              <a:t>income</a:t>
            </a:r>
            <a:endParaRPr lang="hr-HR" sz="2800" dirty="0" smtClean="0"/>
          </a:p>
          <a:p>
            <a:r>
              <a:rPr lang="hr-HR" sz="2800" dirty="0" smtClean="0"/>
              <a:t>personal </a:t>
            </a:r>
            <a:r>
              <a:rPr lang="hr-HR" sz="2800" dirty="0" err="1" smtClean="0"/>
              <a:t>allowance</a:t>
            </a:r>
            <a:endParaRPr lang="hr-HR" sz="2800" dirty="0" smtClean="0"/>
          </a:p>
          <a:p>
            <a:r>
              <a:rPr lang="hr-HR" sz="2800" dirty="0" err="1" smtClean="0"/>
              <a:t>independent</a:t>
            </a:r>
            <a:r>
              <a:rPr lang="hr-HR" sz="2800" dirty="0" smtClean="0"/>
              <a:t> </a:t>
            </a:r>
            <a:r>
              <a:rPr lang="hr-HR" sz="2800" dirty="0" err="1" smtClean="0"/>
              <a:t>activities</a:t>
            </a:r>
            <a:endParaRPr lang="hr-HR" sz="2800" dirty="0" smtClean="0"/>
          </a:p>
          <a:p>
            <a:r>
              <a:rPr lang="hr-HR" sz="2800" dirty="0" err="1" smtClean="0"/>
              <a:t>freelance</a:t>
            </a:r>
            <a:r>
              <a:rPr lang="hr-HR" sz="2800" dirty="0" smtClean="0"/>
              <a:t> </a:t>
            </a:r>
            <a:r>
              <a:rPr lang="hr-HR" sz="2800" dirty="0" err="1" smtClean="0"/>
              <a:t>work</a:t>
            </a:r>
            <a:endParaRPr lang="hr-HR" sz="2800" dirty="0" smtClean="0"/>
          </a:p>
          <a:p>
            <a:r>
              <a:rPr lang="hr-HR" sz="2800" dirty="0" err="1" smtClean="0"/>
              <a:t>taxable</a:t>
            </a:r>
            <a:r>
              <a:rPr lang="hr-HR" sz="2800" dirty="0" smtClean="0"/>
              <a:t> </a:t>
            </a:r>
            <a:r>
              <a:rPr lang="hr-HR" sz="2800" dirty="0" err="1" smtClean="0"/>
              <a:t>income</a:t>
            </a:r>
            <a:endParaRPr lang="hr-HR" sz="2800" dirty="0" smtClean="0"/>
          </a:p>
          <a:p>
            <a:r>
              <a:rPr lang="hr-HR" sz="2800" dirty="0" err="1" smtClean="0"/>
              <a:t>tax</a:t>
            </a:r>
            <a:r>
              <a:rPr lang="hr-HR" sz="2800" dirty="0" smtClean="0"/>
              <a:t> </a:t>
            </a:r>
            <a:r>
              <a:rPr lang="hr-HR" sz="2800" dirty="0" err="1" smtClean="0"/>
              <a:t>break</a:t>
            </a:r>
            <a:endParaRPr lang="hr-HR" sz="2800" dirty="0" smtClean="0"/>
          </a:p>
          <a:p>
            <a:r>
              <a:rPr lang="hr-HR" sz="2800" dirty="0" err="1" smtClean="0"/>
              <a:t>dependents</a:t>
            </a:r>
            <a:endParaRPr lang="hr-HR" sz="2800" dirty="0" smtClean="0"/>
          </a:p>
          <a:p>
            <a:r>
              <a:rPr lang="hr-HR" sz="2800" dirty="0" err="1" smtClean="0"/>
              <a:t>capital</a:t>
            </a:r>
            <a:r>
              <a:rPr lang="hr-HR" sz="2800" dirty="0" smtClean="0"/>
              <a:t> </a:t>
            </a:r>
            <a:r>
              <a:rPr lang="hr-HR" sz="2800" dirty="0" err="1" smtClean="0"/>
              <a:t>gains</a:t>
            </a:r>
            <a:endParaRPr lang="hr-HR" sz="2800" dirty="0" smtClean="0"/>
          </a:p>
          <a:p>
            <a:r>
              <a:rPr lang="hr-HR" sz="2800" dirty="0" err="1" smtClean="0"/>
              <a:t>tax</a:t>
            </a:r>
            <a:r>
              <a:rPr lang="hr-HR" sz="2800" dirty="0" smtClean="0"/>
              <a:t> </a:t>
            </a:r>
            <a:r>
              <a:rPr lang="hr-HR" sz="2800" dirty="0" err="1" smtClean="0"/>
              <a:t>bracket</a:t>
            </a:r>
            <a:endParaRPr lang="hr-HR" sz="2800" dirty="0" smtClean="0"/>
          </a:p>
          <a:p>
            <a:r>
              <a:rPr lang="hr-HR" sz="2800" dirty="0" err="1" smtClean="0"/>
              <a:t>contributions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is subject to payment of </a:t>
            </a:r>
            <a:r>
              <a:rPr lang="hr-HR" dirty="0" smtClean="0"/>
              <a:t>personal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on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taxable base?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personal </a:t>
            </a:r>
            <a:r>
              <a:rPr lang="hr-HR" dirty="0" err="1" smtClean="0"/>
              <a:t>allowance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same for </a:t>
            </a:r>
            <a:r>
              <a:rPr lang="hr-HR" dirty="0" err="1" smtClean="0"/>
              <a:t>everybody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rates and </a:t>
            </a:r>
            <a:r>
              <a:rPr lang="hr-HR" dirty="0"/>
              <a:t>how do </a:t>
            </a:r>
            <a:r>
              <a:rPr lang="en-US" dirty="0"/>
              <a:t>they apply?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payments</a:t>
            </a:r>
            <a:r>
              <a:rPr lang="hr-HR" dirty="0" smtClean="0"/>
              <a:t> are </a:t>
            </a: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gross</a:t>
            </a:r>
            <a:r>
              <a:rPr lang="hr-HR" dirty="0" smtClean="0"/>
              <a:t> </a:t>
            </a:r>
            <a:r>
              <a:rPr lang="hr-HR" dirty="0" err="1" smtClean="0"/>
              <a:t>salary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a </a:t>
            </a:r>
            <a:r>
              <a:rPr lang="hr-HR" dirty="0" err="1" smtClean="0"/>
              <a:t>net</a:t>
            </a:r>
            <a:r>
              <a:rPr lang="hr-HR" dirty="0" smtClean="0"/>
              <a:t> </a:t>
            </a:r>
            <a:r>
              <a:rPr lang="hr-HR" dirty="0" err="1" smtClean="0"/>
              <a:t>salary</a:t>
            </a:r>
            <a:r>
              <a:rPr lang="hr-HR" dirty="0" smtClean="0"/>
              <a:t>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paid</a:t>
            </a:r>
            <a:r>
              <a:rPr lang="hr-HR" dirty="0" smtClean="0"/>
              <a:t> </a:t>
            </a:r>
            <a:r>
              <a:rPr lang="hr-HR" dirty="0" err="1" smtClean="0"/>
              <a:t>out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How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amount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surtax</a:t>
            </a:r>
            <a:r>
              <a:rPr lang="hr-HR" dirty="0" smtClean="0"/>
              <a:t> </a:t>
            </a:r>
            <a:r>
              <a:rPr lang="hr-HR" dirty="0" err="1" smtClean="0"/>
              <a:t>calculated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exercises</a:t>
            </a:r>
            <a:r>
              <a:rPr lang="hr-HR" dirty="0" smtClean="0"/>
              <a:t> on p. 32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coursebook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Practice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824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err="1" smtClean="0"/>
              <a:t>Unit</a:t>
            </a:r>
            <a:r>
              <a:rPr lang="hr-HR" dirty="0" smtClean="0"/>
              <a:t> 9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03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Paid on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resident</a:t>
            </a:r>
            <a:r>
              <a:rPr lang="hr-HR" dirty="0" smtClean="0"/>
              <a:t> </a:t>
            </a:r>
            <a:r>
              <a:rPr lang="hr-HR" dirty="0" err="1" smtClean="0"/>
              <a:t>companies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other</a:t>
            </a:r>
            <a:r>
              <a:rPr lang="hr-HR" dirty="0" smtClean="0"/>
              <a:t>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persons</a:t>
            </a:r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performing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activity</a:t>
            </a:r>
            <a:r>
              <a:rPr lang="hr-HR" dirty="0" smtClean="0"/>
              <a:t> for profit</a:t>
            </a:r>
          </a:p>
          <a:p>
            <a:endParaRPr lang="hr-HR" dirty="0"/>
          </a:p>
          <a:p>
            <a:r>
              <a:rPr lang="hr-HR" dirty="0" err="1" smtClean="0"/>
              <a:t>also</a:t>
            </a:r>
            <a:r>
              <a:rPr lang="hr-HR" dirty="0" smtClean="0"/>
              <a:t> </a:t>
            </a:r>
            <a:r>
              <a:rPr lang="hr-HR" dirty="0" err="1" smtClean="0"/>
              <a:t>known</a:t>
            </a:r>
            <a:r>
              <a:rPr lang="hr-HR" dirty="0" smtClean="0"/>
              <a:t> as ‘profit </a:t>
            </a:r>
            <a:r>
              <a:rPr lang="hr-HR" dirty="0" err="1" smtClean="0"/>
              <a:t>tax</a:t>
            </a:r>
            <a:r>
              <a:rPr lang="hr-HR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9799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Tax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non-residents</a:t>
            </a:r>
            <a:r>
              <a:rPr lang="hr-HR" dirty="0" smtClean="0"/>
              <a:t> –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/>
              <a:t>corporate</a:t>
            </a:r>
            <a:r>
              <a:rPr lang="hr-HR" dirty="0" smtClean="0"/>
              <a:t> </a:t>
            </a:r>
            <a:r>
              <a:rPr lang="hr-HR" dirty="0" err="1" smtClean="0"/>
              <a:t>income</a:t>
            </a:r>
            <a:r>
              <a:rPr lang="hr-HR" dirty="0" smtClean="0"/>
              <a:t> </a:t>
            </a:r>
            <a:r>
              <a:rPr lang="hr-HR" dirty="0" err="1" smtClean="0"/>
              <a:t>tax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if</a:t>
            </a:r>
            <a:r>
              <a:rPr lang="hr-HR" dirty="0" smtClean="0"/>
              <a:t> </a:t>
            </a:r>
            <a:r>
              <a:rPr lang="hr-HR" dirty="0" err="1" smtClean="0"/>
              <a:t>they</a:t>
            </a:r>
            <a:r>
              <a:rPr lang="hr-HR" dirty="0" smtClean="0"/>
              <a:t>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 smtClean="0"/>
              <a:t>business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 (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resident</a:t>
            </a:r>
            <a:r>
              <a:rPr lang="hr-HR" dirty="0" smtClean="0"/>
              <a:t> </a:t>
            </a:r>
            <a:r>
              <a:rPr lang="hr-HR" dirty="0" err="1" smtClean="0"/>
              <a:t>unit</a:t>
            </a:r>
            <a:r>
              <a:rPr lang="hr-HR" dirty="0" smtClean="0"/>
              <a:t> </a:t>
            </a:r>
            <a:r>
              <a:rPr lang="hr-HR" dirty="0" err="1" smtClean="0"/>
              <a:t>pays</a:t>
            </a:r>
            <a:r>
              <a:rPr lang="hr-H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72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1491</TotalTime>
  <Words>624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Franklin Gothic Book</vt:lpstr>
      <vt:lpstr>Franklin Gothic Medium</vt:lpstr>
      <vt:lpstr>Lucida Sans Unicode</vt:lpstr>
      <vt:lpstr>Verdana</vt:lpstr>
      <vt:lpstr>Wingdings 2</vt:lpstr>
      <vt:lpstr>Wingdings 3</vt:lpstr>
      <vt:lpstr>Concourse</vt:lpstr>
      <vt:lpstr>English for Tax Administration 2</vt:lpstr>
      <vt:lpstr>Today’s Session</vt:lpstr>
      <vt:lpstr>Revision of the last session</vt:lpstr>
      <vt:lpstr>Explain the following terms</vt:lpstr>
      <vt:lpstr>Answer the questions</vt:lpstr>
      <vt:lpstr>Practice</vt:lpstr>
      <vt:lpstr>Corporate Income Tax</vt:lpstr>
      <vt:lpstr>Corporate Income Tax</vt:lpstr>
      <vt:lpstr>Corporate Income Tax</vt:lpstr>
      <vt:lpstr>Corporate Income Tax</vt:lpstr>
      <vt:lpstr>Corporate Income Tax</vt:lpstr>
      <vt:lpstr>Corporate Income Tax</vt:lpstr>
      <vt:lpstr>Corporate Income Tax</vt:lpstr>
      <vt:lpstr>Withholding tax</vt:lpstr>
      <vt:lpstr>Withholding tax</vt:lpstr>
      <vt:lpstr>Withholding tax</vt:lpstr>
      <vt:lpstr>PowerPoint Presentation</vt:lpstr>
    </vt:vector>
  </TitlesOfParts>
  <Company>Prevoditelj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korisnik</cp:lastModifiedBy>
  <cp:revision>152</cp:revision>
  <dcterms:created xsi:type="dcterms:W3CDTF">2008-09-29T13:50:14Z</dcterms:created>
  <dcterms:modified xsi:type="dcterms:W3CDTF">2018-05-08T08:08:42Z</dcterms:modified>
</cp:coreProperties>
</file>