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7"/>
  </p:handoutMasterIdLst>
  <p:sldIdLst>
    <p:sldId id="256" r:id="rId2"/>
    <p:sldId id="330" r:id="rId3"/>
    <p:sldId id="354" r:id="rId4"/>
    <p:sldId id="377" r:id="rId5"/>
    <p:sldId id="376" r:id="rId6"/>
    <p:sldId id="384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68" r:id="rId15"/>
    <p:sldId id="369" r:id="rId16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185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7.4.2015.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smtClean="0">
                <a:hlinkClick r:id="rId2"/>
              </a:rPr>
              <a:t>miljen.matijasevic@gmail.com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Wed</a:t>
            </a:r>
            <a:r>
              <a:rPr lang="hr-HR" sz="1900" dirty="0" smtClean="0"/>
              <a:t> 11:00-12:00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smtClean="0"/>
              <a:t> 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Role of indirect Taxes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page 25, paragraph 1</a:t>
            </a:r>
          </a:p>
          <a:p>
            <a:endParaRPr lang="hr-HR" dirty="0" smtClean="0"/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How is VAT policy regulated at EU level?</a:t>
            </a:r>
          </a:p>
          <a:p>
            <a:endParaRPr lang="hr-HR" dirty="0" smtClean="0"/>
          </a:p>
          <a:p>
            <a:r>
              <a:rPr lang="hr-HR" sz="2300" dirty="0" smtClean="0">
                <a:solidFill>
                  <a:schemeClr val="tx1">
                    <a:tint val="85000"/>
                  </a:schemeClr>
                </a:solidFill>
              </a:rPr>
              <a:t>paragraph 2</a:t>
            </a:r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What about excise taxes?</a:t>
            </a:r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Are energy products treated differently?</a:t>
            </a:r>
          </a:p>
          <a:p>
            <a:endParaRPr lang="hr-HR" dirty="0" smtClean="0"/>
          </a:p>
          <a:p>
            <a:r>
              <a:rPr lang="hr-HR" sz="2300" dirty="0" smtClean="0">
                <a:solidFill>
                  <a:schemeClr val="tx1">
                    <a:tint val="85000"/>
                  </a:schemeClr>
                </a:solidFill>
              </a:rPr>
              <a:t>paragraphs 3-5</a:t>
            </a:r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Summarize the outlined tax-related challenges.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Savings and Pensions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paragraph 1</a:t>
            </a:r>
          </a:p>
          <a:p>
            <a:endParaRPr lang="hr-HR" dirty="0" smtClean="0"/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Who makes personal taxation rules?</a:t>
            </a:r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What is the role of the European Commission?</a:t>
            </a:r>
          </a:p>
          <a:p>
            <a:endParaRPr lang="hr-HR" dirty="0" smtClean="0"/>
          </a:p>
          <a:p>
            <a:r>
              <a:rPr lang="hr-HR" sz="2300" dirty="0" smtClean="0">
                <a:solidFill>
                  <a:schemeClr val="tx1">
                    <a:tint val="85000"/>
                  </a:schemeClr>
                </a:solidFill>
              </a:rPr>
              <a:t>paragraph 2</a:t>
            </a:r>
          </a:p>
          <a:p>
            <a:pPr lvl="1"/>
            <a:r>
              <a:rPr lang="hr-HR" sz="2600" dirty="0" smtClean="0">
                <a:solidFill>
                  <a:schemeClr val="tx1"/>
                </a:solidFill>
              </a:rPr>
              <a:t>How is taxation of savings regulated in the EU?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summary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EU member states decide about tax collection and rates</a:t>
            </a:r>
          </a:p>
          <a:p>
            <a:r>
              <a:rPr lang="hr-HR" dirty="0" smtClean="0"/>
              <a:t>EU – guardian of the single market</a:t>
            </a:r>
          </a:p>
          <a:p>
            <a:r>
              <a:rPr lang="hr-HR" dirty="0" smtClean="0"/>
              <a:t>EU regulations to avoid double taxation or tax avoidance</a:t>
            </a:r>
          </a:p>
          <a:p>
            <a:r>
              <a:rPr lang="hr-HR" dirty="0" smtClean="0"/>
              <a:t>VAT – minimum 15% rate is set at EU level, as is the introduction of exceptional reduced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Summary </a:t>
            </a:r>
            <a:r>
              <a:rPr lang="hr-HR" sz="2800" dirty="0" smtClean="0"/>
              <a:t>(continued)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Variations in excise taxes</a:t>
            </a:r>
          </a:p>
          <a:p>
            <a:r>
              <a:rPr lang="hr-HR" dirty="0" smtClean="0"/>
              <a:t>Common policy regarding taxation of energy products -&gt; facilitates common energy policy</a:t>
            </a:r>
          </a:p>
          <a:p>
            <a:r>
              <a:rPr lang="hr-HR" dirty="0" smtClean="0"/>
              <a:t>Personal taxation – regulated at national level</a:t>
            </a:r>
          </a:p>
          <a:p>
            <a:r>
              <a:rPr lang="hr-HR" dirty="0" smtClean="0"/>
              <a:t>Tax on savings paid to country of residence</a:t>
            </a:r>
          </a:p>
          <a:p>
            <a:r>
              <a:rPr lang="hr-HR" dirty="0" smtClean="0"/>
              <a:t>Alternative: withholding tax – paid in bulk for all interests to the country of residence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 and Terms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endParaRPr lang="hr-HR" sz="2400" smtClean="0"/>
          </a:p>
          <a:p>
            <a:pPr algn="ctr">
              <a:buNone/>
            </a:pPr>
            <a:r>
              <a:rPr lang="hr-HR" sz="2400" smtClean="0"/>
              <a:t>single market</a:t>
            </a:r>
          </a:p>
          <a:p>
            <a:pPr algn="ctr">
              <a:buNone/>
            </a:pPr>
            <a:r>
              <a:rPr lang="hr-HR" sz="2400" dirty="0" smtClean="0"/>
              <a:t>free movement of capital</a:t>
            </a:r>
          </a:p>
          <a:p>
            <a:pPr algn="ctr">
              <a:buNone/>
            </a:pPr>
            <a:r>
              <a:rPr lang="hr-HR" sz="2400" dirty="0" smtClean="0"/>
              <a:t>leeway</a:t>
            </a:r>
          </a:p>
          <a:p>
            <a:pPr algn="ctr">
              <a:buNone/>
            </a:pPr>
            <a:r>
              <a:rPr lang="hr-HR" sz="2400" dirty="0" smtClean="0"/>
              <a:t>unanimity (unanimous)</a:t>
            </a:r>
          </a:p>
          <a:p>
            <a:pPr algn="ctr">
              <a:buNone/>
            </a:pPr>
            <a:r>
              <a:rPr lang="hr-HR" sz="2400" dirty="0" smtClean="0"/>
              <a:t>standard VAT rate</a:t>
            </a:r>
          </a:p>
          <a:p>
            <a:pPr algn="ctr">
              <a:buNone/>
            </a:pPr>
            <a:r>
              <a:rPr lang="hr-HR" sz="2400" dirty="0" smtClean="0"/>
              <a:t>withholding tax</a:t>
            </a:r>
          </a:p>
          <a:p>
            <a:pPr algn="ctr">
              <a:buNone/>
            </a:pPr>
            <a:r>
              <a:rPr lang="hr-HR" sz="2400" dirty="0" smtClean="0"/>
              <a:t>tax revenue</a:t>
            </a:r>
          </a:p>
          <a:p>
            <a:pPr algn="ctr"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Do the exercises </a:t>
            </a:r>
            <a:r>
              <a:rPr lang="hr-HR" smtClean="0"/>
              <a:t>on </a:t>
            </a:r>
            <a:r>
              <a:rPr lang="hr-HR" smtClean="0"/>
              <a:t>p.26 </a:t>
            </a:r>
            <a:r>
              <a:rPr lang="hr-HR" dirty="0" smtClean="0"/>
              <a:t>in your coursebook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Taxation in the European Union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Vocabulary and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of the previous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Economic and Monetary Union and the Euro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– Emu AND THE EURO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was the EMU set up?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makes part of the EMU?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was the Treaty of Maastricht important for the EMU?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opted out of the EMU?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Euro Group and what decision made it possible?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ben</a:t>
            </a:r>
            <a:r>
              <a:rPr lang="hr-HR" dirty="0" smtClean="0"/>
              <a:t>e</a:t>
            </a:r>
            <a:r>
              <a:rPr lang="en-US" dirty="0" smtClean="0"/>
              <a:t>fits of the EMU?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Taxation in the European Union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Taxation in the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What do you think?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Who </a:t>
            </a:r>
            <a:r>
              <a:rPr lang="hr-HR" dirty="0" smtClean="0"/>
              <a:t>determines tax rates in the EU?</a:t>
            </a:r>
          </a:p>
          <a:p>
            <a:pPr lvl="1"/>
            <a:r>
              <a:rPr lang="hr-HR" dirty="0" smtClean="0"/>
              <a:t>What freedom do member states have in determining taxes?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Taxation in the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introductory paragraph on p. 24.</a:t>
            </a:r>
          </a:p>
          <a:p>
            <a:endParaRPr lang="hr-HR" dirty="0" smtClean="0"/>
          </a:p>
          <a:p>
            <a:r>
              <a:rPr lang="hr-HR" dirty="0" smtClean="0"/>
              <a:t>Who </a:t>
            </a:r>
            <a:r>
              <a:rPr lang="hr-HR" dirty="0" err="1" smtClean="0"/>
              <a:t>decides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smtClean="0"/>
              <a:t>is the aim of EU taxation policy?</a:t>
            </a:r>
          </a:p>
          <a:p>
            <a:pPr lvl="1">
              <a:buNone/>
            </a:pPr>
            <a:r>
              <a:rPr lang="hr-HR" dirty="0" smtClean="0"/>
              <a:t>To ensure achievement of the goals of:</a:t>
            </a:r>
          </a:p>
          <a:p>
            <a:pPr lvl="1"/>
            <a:r>
              <a:rPr lang="hr-HR" dirty="0" smtClean="0"/>
              <a:t>job creation</a:t>
            </a:r>
          </a:p>
          <a:p>
            <a:pPr lvl="1"/>
            <a:r>
              <a:rPr lang="hr-HR" dirty="0" smtClean="0"/>
              <a:t>competitiveness of the EU</a:t>
            </a:r>
          </a:p>
          <a:p>
            <a:pPr lvl="1"/>
            <a:r>
              <a:rPr lang="hr-HR" dirty="0" smtClean="0"/>
              <a:t>the single market</a:t>
            </a:r>
          </a:p>
          <a:p>
            <a:pPr lvl="1"/>
            <a:r>
              <a:rPr lang="hr-HR" dirty="0" smtClean="0"/>
              <a:t>free movement of capital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Taxation in the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following two paragraphs.</a:t>
            </a:r>
          </a:p>
          <a:p>
            <a:endParaRPr lang="hr-HR" dirty="0" smtClean="0"/>
          </a:p>
          <a:p>
            <a:r>
              <a:rPr lang="hr-HR" dirty="0" smtClean="0"/>
              <a:t>Are there any requirements as to national public finances?</a:t>
            </a:r>
          </a:p>
          <a:p>
            <a:r>
              <a:rPr lang="hr-HR" dirty="0" smtClean="0"/>
              <a:t>Who sets tax rates?</a:t>
            </a:r>
          </a:p>
          <a:p>
            <a:r>
              <a:rPr lang="hr-HR" dirty="0" smtClean="0"/>
              <a:t>What principle is applied in decision-making regarding tax matters at EU level? What is the purpose of this principle?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Taxation in the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remaining two paragraphs on the page.</a:t>
            </a:r>
          </a:p>
          <a:p>
            <a:endParaRPr lang="hr-HR" dirty="0" smtClean="0"/>
          </a:p>
          <a:p>
            <a:r>
              <a:rPr lang="hr-HR" dirty="0" smtClean="0"/>
              <a:t>Why does the European Commission promote co-ordination and coherence?</a:t>
            </a:r>
          </a:p>
          <a:p>
            <a:r>
              <a:rPr lang="hr-HR" dirty="0" smtClean="0"/>
              <a:t>What would happen if there was no co-ordination at EU level?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role </a:t>
            </a:r>
            <a:r>
              <a:rPr lang="hr-HR" dirty="0" smtClean="0"/>
              <a:t>of the ECJ in tax matters?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4233</TotalTime>
  <Words>489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4</vt:lpstr>
      <vt:lpstr>Today’s Session</vt:lpstr>
      <vt:lpstr>Revision of the previous session</vt:lpstr>
      <vt:lpstr>Revision – Emu AND THE EURO</vt:lpstr>
      <vt:lpstr>Taxation in the European Union</vt:lpstr>
      <vt:lpstr>Taxation in the eu</vt:lpstr>
      <vt:lpstr>Taxation in the eu</vt:lpstr>
      <vt:lpstr>Taxation in the eu</vt:lpstr>
      <vt:lpstr>Taxation in the eu</vt:lpstr>
      <vt:lpstr>The Role of indirect Taxes</vt:lpstr>
      <vt:lpstr>Savings and Pensions</vt:lpstr>
      <vt:lpstr>summary</vt:lpstr>
      <vt:lpstr>Summary (continued)</vt:lpstr>
      <vt:lpstr>Key vocabulary and Terms</vt:lpstr>
      <vt:lpstr>Practice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319</cp:revision>
  <dcterms:created xsi:type="dcterms:W3CDTF">2008-09-29T13:50:14Z</dcterms:created>
  <dcterms:modified xsi:type="dcterms:W3CDTF">2015-04-07T08:15:24Z</dcterms:modified>
</cp:coreProperties>
</file>