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9"/>
  </p:handoutMasterIdLst>
  <p:sldIdLst>
    <p:sldId id="256" r:id="rId2"/>
    <p:sldId id="330" r:id="rId3"/>
    <p:sldId id="354" r:id="rId4"/>
    <p:sldId id="377" r:id="rId5"/>
    <p:sldId id="376" r:id="rId6"/>
    <p:sldId id="384" r:id="rId7"/>
    <p:sldId id="382" r:id="rId8"/>
    <p:sldId id="355" r:id="rId9"/>
    <p:sldId id="373" r:id="rId10"/>
    <p:sldId id="381" r:id="rId11"/>
    <p:sldId id="370" r:id="rId12"/>
    <p:sldId id="383" r:id="rId13"/>
    <p:sldId id="385" r:id="rId14"/>
    <p:sldId id="374" r:id="rId15"/>
    <p:sldId id="375" r:id="rId16"/>
    <p:sldId id="368" r:id="rId17"/>
    <p:sldId id="369" r:id="rId18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E1CB9F-7F5B-4127-B928-87DABBD3603E}" type="datetimeFigureOut">
              <a:rPr lang="sr-Latn-CS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45B391-2E26-4478-8E1E-DEA1765358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12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A39D8B-CEC8-403F-A580-EF2C5AD028BA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3FDDD2-2214-41C2-AE65-7E1A7119E6A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ACFAFD-F5A1-4BCE-8EA0-C9347C175FC0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34A03C-0695-45CD-A431-7B1FBBBDB15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E877098B-6807-4C73-9479-A4A147823C62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F241BF1-7F27-40BC-8EAF-2A7A386A13D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A23BC-B4C1-430E-A875-251444848251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03B38-18A0-4BA8-9E9C-1F11C0F3BD7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CF940C9-378E-47E4-A5ED-B85913F769DD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B8323BD2-03C1-40F1-A1AE-CCE00876614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27A1D-8EF4-437C-8368-4513D1E89650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B3C781-3360-4CA0-B600-36878D0465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411A9-21ED-4725-AD95-D2FB58C7F10B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BDAB1F-CEBA-4E71-A9B0-541A26A0BDE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3E89B0-0DB8-48E9-B5A0-E9B9554A4EE4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861526-1E50-437C-AA41-1EB4F006558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290E5-0242-4E13-8450-672BC5A59F67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9EDFD7-83CB-4D7B-8E81-142AAD257C7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012FB1-5D25-41E8-A9CE-0B9F9343EB98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0100B-3F79-492C-B4CA-1B02700AD52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D27B29-7A0B-46A3-B355-8C30A16E6FF2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D6993-3A27-4B7A-B7A6-2A64C16384B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2CB0C5C-1F17-4306-9C66-AA69635E68AF}" type="datetimeFigureOut">
              <a:rPr lang="sr-Latn-CS" smtClean="0"/>
              <a:pPr>
                <a:defRPr/>
              </a:pPr>
              <a:t>30.3.2015.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8FF7C56-55B3-4C5D-9334-03D2944D147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English for Tax Administration Study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smtClean="0">
                <a:hlinkClick r:id="rId2"/>
              </a:rPr>
              <a:t>miljen.matijasevic@pravo.hr</a:t>
            </a:r>
            <a:endParaRPr lang="hr-HR" sz="1900" dirty="0" smtClean="0"/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smtClean="0"/>
              <a:t> </a:t>
            </a:r>
            <a:r>
              <a:rPr lang="hr-HR" dirty="0"/>
              <a:t>4</a:t>
            </a:r>
            <a:r>
              <a:rPr lang="hr-HR" smtClean="0"/>
              <a:t>, 31 </a:t>
            </a:r>
            <a:r>
              <a:rPr lang="hr-HR" smtClean="0"/>
              <a:t>Mar </a:t>
            </a:r>
            <a:r>
              <a:rPr lang="hr-HR" smtClean="0"/>
              <a:t>2015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EMU AND THE EURO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dirty="0" smtClean="0"/>
              <a:t>European Central Bank (ECB)</a:t>
            </a:r>
          </a:p>
          <a:p>
            <a:r>
              <a:rPr lang="hr-HR" dirty="0" smtClean="0"/>
              <a:t>Set up to determine interest rates and maintain the value of the euro</a:t>
            </a:r>
          </a:p>
          <a:p>
            <a:r>
              <a:rPr lang="hr-HR" dirty="0" smtClean="0"/>
              <a:t>Representatives of EMU states sit </a:t>
            </a:r>
            <a:r>
              <a:rPr lang="hr-HR" dirty="0" smtClean="0"/>
              <a:t>on </a:t>
            </a:r>
            <a:r>
              <a:rPr lang="hr-HR" dirty="0" smtClean="0"/>
              <a:t>the board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The Euro Group</a:t>
            </a:r>
          </a:p>
          <a:p>
            <a:r>
              <a:rPr lang="hr-HR" dirty="0" smtClean="0"/>
              <a:t>Finance ministers of EMU states</a:t>
            </a:r>
          </a:p>
          <a:p>
            <a:r>
              <a:rPr lang="hr-HR" dirty="0" smtClean="0"/>
              <a:t>Meet informally one day before meetings of EcoFin (the financial configuration of the Council of the EU)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History of the EMU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The Werner Report (1970)</a:t>
            </a:r>
          </a:p>
          <a:p>
            <a:pPr lvl="1"/>
            <a:r>
              <a:rPr lang="hr-HR" dirty="0" smtClean="0"/>
              <a:t>Werner – Luxembourg Prime Minister</a:t>
            </a:r>
          </a:p>
          <a:p>
            <a:pPr lvl="1"/>
            <a:r>
              <a:rPr lang="hr-HR" dirty="0" smtClean="0"/>
              <a:t>First suggested that EEC economies and currencies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brought</a:t>
            </a:r>
            <a:r>
              <a:rPr lang="hr-HR" dirty="0" smtClean="0"/>
              <a:t> together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European Monetary System – EMS (1979)</a:t>
            </a:r>
          </a:p>
          <a:p>
            <a:pPr lvl="1"/>
            <a:r>
              <a:rPr lang="hr-HR" dirty="0" smtClean="0"/>
              <a:t>Set up to control the variations in the exchange rates between EEC currencies</a:t>
            </a:r>
          </a:p>
          <a:p>
            <a:pPr lvl="1"/>
            <a:r>
              <a:rPr lang="hr-HR" dirty="0" smtClean="0"/>
              <a:t>Allowed fluctuations between 2.25% and 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History of the EMU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FURTHER STEPS TOWARDS THE EMU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Single European Act (1986)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Madrid European Council (1989)</a:t>
            </a:r>
          </a:p>
          <a:p>
            <a:pPr lvl="2"/>
            <a:r>
              <a:rPr lang="hr-HR" dirty="0" smtClean="0"/>
              <a:t>Jacques Delors (EC President) put forward a plan and timetable to set up the EMU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Treaty of Maastricht (1992)</a:t>
            </a:r>
          </a:p>
          <a:p>
            <a:pPr lvl="2"/>
            <a:r>
              <a:rPr lang="hr-HR" dirty="0" smtClean="0"/>
              <a:t>Formally set up the EMU</a:t>
            </a:r>
          </a:p>
          <a:p>
            <a:pPr lvl="2"/>
            <a:r>
              <a:rPr lang="hr-HR" dirty="0" smtClean="0"/>
              <a:t>Laid down the criteria for joining the EMU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MAASTRICHT CRITERIA </a:t>
            </a:r>
            <a:br>
              <a:rPr lang="hr-HR" dirty="0" smtClean="0"/>
            </a:br>
            <a:r>
              <a:rPr lang="hr-HR" sz="2800" dirty="0" smtClean="0"/>
              <a:t>(a.k.a. Euro convergence criteria)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000" dirty="0" smtClean="0"/>
              <a:t>REQUIREMENTS IN TERMS OF LIMITS AS REGARDS:</a:t>
            </a:r>
            <a:endParaRPr lang="hr-HR" dirty="0" smtClean="0"/>
          </a:p>
          <a:p>
            <a:pPr lvl="1"/>
            <a:r>
              <a:rPr lang="hr-HR" dirty="0" smtClean="0"/>
              <a:t>INFLATION</a:t>
            </a:r>
          </a:p>
          <a:p>
            <a:pPr lvl="2"/>
            <a:r>
              <a:rPr lang="hr-HR" dirty="0" smtClean="0"/>
              <a:t>Inflation may not be more than 1.5% higher than that of the average of 3 best performing member states</a:t>
            </a:r>
          </a:p>
          <a:p>
            <a:pPr lvl="1"/>
            <a:r>
              <a:rPr lang="hr-HR" dirty="0" smtClean="0"/>
              <a:t>GOVERNMENT DEFICIT</a:t>
            </a:r>
          </a:p>
          <a:p>
            <a:pPr lvl="2"/>
            <a:r>
              <a:rPr lang="hr-HR" dirty="0" smtClean="0"/>
              <a:t>Not more than 3% of the GDP</a:t>
            </a:r>
          </a:p>
          <a:p>
            <a:pPr lvl="1"/>
            <a:r>
              <a:rPr lang="hr-HR" dirty="0" smtClean="0"/>
              <a:t>PUBLIC BORROWING</a:t>
            </a:r>
          </a:p>
          <a:p>
            <a:pPr lvl="2"/>
            <a:r>
              <a:rPr lang="hr-HR" dirty="0" smtClean="0"/>
              <a:t>Not more than 60% of the GDP</a:t>
            </a:r>
          </a:p>
          <a:p>
            <a:pPr lvl="1"/>
            <a:r>
              <a:rPr lang="hr-HR" dirty="0" smtClean="0"/>
              <a:t>CURRENCY FLUCTUATIONS</a:t>
            </a:r>
          </a:p>
          <a:p>
            <a:pPr lvl="2"/>
            <a:r>
              <a:rPr lang="hr-HR" dirty="0" smtClean="0"/>
              <a:t>Candidate country must have been part of the EMR II (Exchange Rate Mechanism) programme for 2 years</a:t>
            </a:r>
          </a:p>
          <a:p>
            <a:pPr lvl="1"/>
            <a:r>
              <a:rPr lang="hr-HR" dirty="0" smtClean="0"/>
              <a:t>LONG-TERM INTEREST RATES</a:t>
            </a:r>
          </a:p>
          <a:p>
            <a:pPr lvl="2"/>
            <a:r>
              <a:rPr lang="hr-HR" dirty="0" smtClean="0"/>
              <a:t>Not more than 2% higher than in MSs with lowest inflation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History of the Euro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The Treaty of Maastricht</a:t>
            </a:r>
          </a:p>
          <a:p>
            <a:pPr lvl="1"/>
            <a:r>
              <a:rPr lang="hr-HR" dirty="0" smtClean="0"/>
              <a:t>Protocols to the Treaty left the ‘opt-out’ option for Denmark, Sweden and the UK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FURTHER STEPS</a:t>
            </a:r>
          </a:p>
          <a:p>
            <a:r>
              <a:rPr lang="hr-HR" dirty="0" smtClean="0"/>
              <a:t>Amsterdam European Council (Jun 1997)</a:t>
            </a:r>
          </a:p>
          <a:p>
            <a:pPr lvl="1"/>
            <a:r>
              <a:rPr lang="hr-HR" dirty="0" smtClean="0"/>
              <a:t>Commitment to budgetary discipline</a:t>
            </a:r>
          </a:p>
          <a:p>
            <a:pPr lvl="1"/>
            <a:r>
              <a:rPr lang="hr-HR" dirty="0" smtClean="0"/>
              <a:t>Caution as regards deficit, unemployment</a:t>
            </a:r>
          </a:p>
          <a:p>
            <a:r>
              <a:rPr lang="hr-HR" dirty="0" smtClean="0"/>
              <a:t>Luxembourg European Council (Dec 1997)</a:t>
            </a:r>
          </a:p>
          <a:p>
            <a:pPr lvl="1"/>
            <a:r>
              <a:rPr lang="hr-HR" dirty="0" smtClean="0"/>
              <a:t>Decisions enabling EMU ministers to meet informally and strengthen monetary policy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Economic and Monetary Union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Helped open up the single market</a:t>
            </a:r>
          </a:p>
          <a:p>
            <a:endParaRPr lang="hr-HR" dirty="0" smtClean="0"/>
          </a:p>
          <a:p>
            <a:r>
              <a:rPr lang="hr-HR" dirty="0" smtClean="0"/>
              <a:t>Incrased stability – better for investments</a:t>
            </a:r>
          </a:p>
          <a:p>
            <a:endParaRPr lang="hr-HR" dirty="0" smtClean="0"/>
          </a:p>
          <a:p>
            <a:r>
              <a:rPr lang="hr-HR" dirty="0" smtClean="0"/>
              <a:t>Ease of use (cross-border shopping)</a:t>
            </a:r>
          </a:p>
          <a:p>
            <a:endParaRPr lang="hr-HR" dirty="0" smtClean="0"/>
          </a:p>
          <a:p>
            <a:r>
              <a:rPr lang="hr-HR" dirty="0" smtClean="0"/>
              <a:t>Simplified transactions and mergers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 and Terms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endParaRPr lang="hr-HR" sz="2400" dirty="0" smtClean="0"/>
          </a:p>
          <a:p>
            <a:pPr algn="ctr">
              <a:buNone/>
            </a:pPr>
            <a:r>
              <a:rPr lang="hr-HR" sz="2400" dirty="0" smtClean="0"/>
              <a:t>EMU - Euro Area</a:t>
            </a:r>
          </a:p>
          <a:p>
            <a:pPr algn="ctr">
              <a:buNone/>
            </a:pPr>
            <a:r>
              <a:rPr lang="hr-HR" sz="2400" dirty="0" smtClean="0"/>
              <a:t>single currency</a:t>
            </a:r>
          </a:p>
          <a:p>
            <a:pPr algn="ctr">
              <a:buNone/>
            </a:pPr>
            <a:r>
              <a:rPr lang="hr-HR" sz="2400" dirty="0" smtClean="0"/>
              <a:t>to opt out</a:t>
            </a:r>
          </a:p>
          <a:p>
            <a:pPr algn="ctr">
              <a:buNone/>
            </a:pPr>
            <a:r>
              <a:rPr lang="hr-HR" sz="2400" dirty="0" smtClean="0"/>
              <a:t>Euro Group</a:t>
            </a:r>
          </a:p>
          <a:p>
            <a:pPr algn="ctr">
              <a:buNone/>
            </a:pPr>
            <a:r>
              <a:rPr lang="hr-HR" sz="2400" dirty="0" smtClean="0"/>
              <a:t>euro convergence criteria</a:t>
            </a:r>
          </a:p>
          <a:p>
            <a:pPr algn="ctr">
              <a:buNone/>
            </a:pPr>
            <a:r>
              <a:rPr lang="hr-HR" sz="2400" dirty="0" smtClean="0"/>
              <a:t>(a.k.a. Maastricht criteria)</a:t>
            </a:r>
          </a:p>
          <a:p>
            <a:pPr algn="ctr"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Practice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Do the exercises on p.23 in your coursebook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Economic and Monetary Union and the Euro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Vocabulary and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of the previous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Personal Income Tax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Revision – e-taxes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advantage of the electronic services of the Tax Administration?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 few forms that can be submitted electronically!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necessary for accessing e-Tax services?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one of the main tasks of the e-Croatia </a:t>
            </a:r>
            <a:r>
              <a:rPr lang="en-US" dirty="0" err="1" smtClean="0"/>
              <a:t>programme</a:t>
            </a:r>
            <a:r>
              <a:rPr lang="en-US" dirty="0" smtClean="0"/>
              <a:t>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Economic and Monetary Union and the Euro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Unit 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Before we start...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What do you remember about the following?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The EEC?</a:t>
            </a:r>
          </a:p>
          <a:p>
            <a:pPr lvl="1"/>
            <a:r>
              <a:rPr lang="hr-HR" dirty="0" smtClean="0"/>
              <a:t>European Council</a:t>
            </a:r>
          </a:p>
          <a:p>
            <a:pPr lvl="1"/>
            <a:r>
              <a:rPr lang="hr-HR" dirty="0" smtClean="0"/>
              <a:t>The Council of the EU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Economic and Monetary Union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EMU</a:t>
            </a:r>
            <a:r>
              <a:rPr lang="hr-HR" dirty="0" smtClean="0"/>
              <a:t> – the euro area (a.k.a. the eurozone)</a:t>
            </a:r>
          </a:p>
          <a:p>
            <a:endParaRPr lang="hr-HR" dirty="0" smtClean="0"/>
          </a:p>
          <a:p>
            <a:r>
              <a:rPr lang="hr-HR" dirty="0" smtClean="0"/>
              <a:t>Established on 1 January 2002, 10 years after the Treaty of Maastricht</a:t>
            </a:r>
          </a:p>
          <a:p>
            <a:r>
              <a:rPr lang="hr-HR" dirty="0" smtClean="0"/>
              <a:t>Originally included 12 member states</a:t>
            </a:r>
          </a:p>
          <a:p>
            <a:r>
              <a:rPr lang="hr-HR" dirty="0" smtClean="0"/>
              <a:t>Replaced national currencies</a:t>
            </a:r>
          </a:p>
          <a:p>
            <a:endParaRPr lang="hr-HR" dirty="0" smtClean="0"/>
          </a:p>
          <a:p>
            <a:pPr>
              <a:buNone/>
            </a:pPr>
            <a:r>
              <a:rPr lang="hr-HR" sz="1800" i="1" dirty="0" smtClean="0"/>
              <a:t>What effect did the introduction of the single currency have on the everyday life of EU citizens?</a:t>
            </a:r>
          </a:p>
          <a:p>
            <a:pPr>
              <a:buNone/>
            </a:pPr>
            <a:r>
              <a:rPr lang="hr-HR" sz="1800" i="1" dirty="0" smtClean="0"/>
              <a:t>What could have been arguments against the introduction of the euro?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Economic and Monetary Union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THE EURO TODAY</a:t>
            </a:r>
          </a:p>
          <a:p>
            <a:r>
              <a:rPr lang="hr-HR" b="1" dirty="0" smtClean="0"/>
              <a:t>19 </a:t>
            </a:r>
            <a:r>
              <a:rPr lang="hr-HR" b="1" dirty="0" smtClean="0"/>
              <a:t>EU member states </a:t>
            </a:r>
            <a:r>
              <a:rPr lang="hr-HR" dirty="0" smtClean="0"/>
              <a:t>(Austria, Belgium, Cyprus, Estonia, Finland, France, Germany, Greece, Ireland, Italy, </a:t>
            </a:r>
            <a:r>
              <a:rPr lang="hr-HR" dirty="0" err="1" smtClean="0"/>
              <a:t>Latvia</a:t>
            </a:r>
            <a:r>
              <a:rPr lang="hr-HR" dirty="0" smtClean="0"/>
              <a:t>, </a:t>
            </a:r>
            <a:r>
              <a:rPr lang="hr-HR" dirty="0" err="1" smtClean="0"/>
              <a:t>Lithuania</a:t>
            </a:r>
            <a:r>
              <a:rPr lang="hr-HR" dirty="0" smtClean="0"/>
              <a:t>, Luxembourg</a:t>
            </a:r>
            <a:r>
              <a:rPr lang="hr-HR" dirty="0" smtClean="0"/>
              <a:t>, Malta, the Netherlands, Portugal, Slovakia, Slovenia, and Spain)</a:t>
            </a:r>
          </a:p>
          <a:p>
            <a:r>
              <a:rPr lang="hr-HR" b="1" dirty="0"/>
              <a:t>6</a:t>
            </a:r>
            <a:r>
              <a:rPr lang="hr-HR" b="1" dirty="0" smtClean="0"/>
              <a:t> </a:t>
            </a:r>
            <a:r>
              <a:rPr lang="hr-HR" b="1" dirty="0" smtClean="0"/>
              <a:t>states yet to join </a:t>
            </a:r>
            <a:r>
              <a:rPr lang="hr-HR" dirty="0" smtClean="0"/>
              <a:t>(Bulgaria, the Czech Republic, </a:t>
            </a:r>
            <a:r>
              <a:rPr lang="hr-HR" dirty="0" smtClean="0"/>
              <a:t>Croatia, </a:t>
            </a:r>
            <a:r>
              <a:rPr lang="hr-HR" dirty="0" err="1" smtClean="0"/>
              <a:t>Hungary</a:t>
            </a:r>
            <a:r>
              <a:rPr lang="hr-HR" dirty="0" smtClean="0"/>
              <a:t>, </a:t>
            </a:r>
            <a:r>
              <a:rPr lang="hr-HR" dirty="0" smtClean="0"/>
              <a:t>Poland, and Romania)</a:t>
            </a:r>
          </a:p>
          <a:p>
            <a:r>
              <a:rPr lang="hr-HR" b="1" dirty="0" smtClean="0"/>
              <a:t>3 states have opted out of the EMU </a:t>
            </a:r>
            <a:r>
              <a:rPr lang="hr-HR" dirty="0" smtClean="0"/>
              <a:t>(Denmark, Sweden, the UK)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EMU AND THE EURO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Non-member states using the euro: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The Vatican, San </a:t>
            </a:r>
            <a:r>
              <a:rPr lang="hr-HR" dirty="0" smtClean="0"/>
              <a:t>Marino, </a:t>
            </a:r>
            <a:r>
              <a:rPr lang="hr-HR" dirty="0" smtClean="0"/>
              <a:t>Monaco </a:t>
            </a:r>
            <a:r>
              <a:rPr lang="hr-HR" dirty="0" err="1" smtClean="0"/>
              <a:t>and</a:t>
            </a:r>
            <a:r>
              <a:rPr lang="hr-HR" dirty="0" smtClean="0"/>
              <a:t> Andorra</a:t>
            </a:r>
            <a:endParaRPr lang="hr-HR" dirty="0" smtClean="0"/>
          </a:p>
          <a:p>
            <a:pPr lvl="1"/>
            <a:r>
              <a:rPr lang="hr-HR" dirty="0" smtClean="0"/>
              <a:t>have signed agreements with the EU</a:t>
            </a:r>
          </a:p>
          <a:p>
            <a:pPr lvl="1"/>
            <a:r>
              <a:rPr lang="hr-HR" dirty="0" smtClean="0"/>
              <a:t>use the euro and mint coins</a:t>
            </a:r>
          </a:p>
          <a:p>
            <a:endParaRPr lang="hr-HR" dirty="0" smtClean="0"/>
          </a:p>
          <a:p>
            <a:r>
              <a:rPr lang="hr-HR" dirty="0" smtClean="0"/>
              <a:t>Kosovo </a:t>
            </a:r>
            <a:r>
              <a:rPr lang="hr-HR" dirty="0" smtClean="0"/>
              <a:t>and Montenegro</a:t>
            </a:r>
          </a:p>
          <a:p>
            <a:pPr lvl="1"/>
            <a:r>
              <a:rPr lang="hr-HR" dirty="0" smtClean="0"/>
              <a:t>no formal agreements</a:t>
            </a:r>
          </a:p>
          <a:p>
            <a:pPr lvl="1"/>
            <a:r>
              <a:rPr lang="hr-HR" dirty="0" smtClean="0"/>
              <a:t>only use the euro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3870</TotalTime>
  <Words>695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4</vt:lpstr>
      <vt:lpstr>Today’s Session</vt:lpstr>
      <vt:lpstr>Revision of the previous session</vt:lpstr>
      <vt:lpstr>Revision – e-taxes</vt:lpstr>
      <vt:lpstr>Economic and Monetary Union and the Euro</vt:lpstr>
      <vt:lpstr>Before we start...</vt:lpstr>
      <vt:lpstr>Economic and Monetary Union</vt:lpstr>
      <vt:lpstr>Economic and Monetary Union</vt:lpstr>
      <vt:lpstr>EMU AND THE EURO</vt:lpstr>
      <vt:lpstr>EMU AND THE EURO</vt:lpstr>
      <vt:lpstr>History of the EMU</vt:lpstr>
      <vt:lpstr>History of the EMU</vt:lpstr>
      <vt:lpstr>MAASTRICHT CRITERIA  (a.k.a. Euro convergence criteria)</vt:lpstr>
      <vt:lpstr>History of the Euro</vt:lpstr>
      <vt:lpstr>Economic and Monetary Union</vt:lpstr>
      <vt:lpstr>Key vocabulary and Terms</vt:lpstr>
      <vt:lpstr>Practice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302</cp:revision>
  <dcterms:created xsi:type="dcterms:W3CDTF">2008-09-29T13:50:14Z</dcterms:created>
  <dcterms:modified xsi:type="dcterms:W3CDTF">2015-03-30T11:23:03Z</dcterms:modified>
</cp:coreProperties>
</file>