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25" r:id="rId1"/>
  </p:sldMasterIdLst>
  <p:notesMasterIdLst>
    <p:notesMasterId r:id="rId26"/>
  </p:notesMasterIdLst>
  <p:handoutMasterIdLst>
    <p:handoutMasterId r:id="rId27"/>
  </p:handoutMasterIdLst>
  <p:sldIdLst>
    <p:sldId id="256" r:id="rId2"/>
    <p:sldId id="329" r:id="rId3"/>
    <p:sldId id="355" r:id="rId4"/>
    <p:sldId id="399" r:id="rId5"/>
    <p:sldId id="400" r:id="rId6"/>
    <p:sldId id="356" r:id="rId7"/>
    <p:sldId id="354" r:id="rId8"/>
    <p:sldId id="257" r:id="rId9"/>
    <p:sldId id="366" r:id="rId10"/>
    <p:sldId id="367" r:id="rId11"/>
    <p:sldId id="368" r:id="rId12"/>
    <p:sldId id="369" r:id="rId13"/>
    <p:sldId id="370" r:id="rId14"/>
    <p:sldId id="371" r:id="rId15"/>
    <p:sldId id="372" r:id="rId16"/>
    <p:sldId id="373" r:id="rId17"/>
    <p:sldId id="374" r:id="rId18"/>
    <p:sldId id="375" r:id="rId19"/>
    <p:sldId id="376" r:id="rId20"/>
    <p:sldId id="377" r:id="rId21"/>
    <p:sldId id="378" r:id="rId22"/>
    <p:sldId id="381" r:id="rId23"/>
    <p:sldId id="379" r:id="rId24"/>
    <p:sldId id="380" r:id="rId25"/>
  </p:sldIdLst>
  <p:sldSz cx="9144000" cy="6858000" type="screen4x3"/>
  <p:notesSz cx="6858000" cy="9945688"/>
  <p:defaultTextStyle>
    <a:defPPr>
      <a:defRPr lang="sr-Latn-C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5" autoAdjust="0"/>
    <p:restoredTop sz="94645" autoAdjust="0"/>
  </p:normalViewPr>
  <p:slideViewPr>
    <p:cSldViewPr>
      <p:cViewPr varScale="1">
        <p:scale>
          <a:sx n="126" d="100"/>
          <a:sy n="126" d="100"/>
        </p:scale>
        <p:origin x="624" y="12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54" y="2022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83AA125-E52F-4A03-B0AE-7533DCE16311}" type="datetimeFigureOut">
              <a:rPr lang="sr-Latn-CS"/>
              <a:pPr>
                <a:defRPr/>
              </a:pPr>
              <a:t>30.11.2014.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7213"/>
            <a:ext cx="29718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9447213"/>
            <a:ext cx="29718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70CB57D-7086-4FF4-A4A7-BBCDA1472EC4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932875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8D4933-947E-470A-8BA1-CF3EA4835BB1}" type="datetimeFigureOut">
              <a:rPr lang="hr-HR" smtClean="0"/>
              <a:pPr/>
              <a:t>30.11.2014.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724400"/>
            <a:ext cx="5486400" cy="44751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7213"/>
            <a:ext cx="29718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9447213"/>
            <a:ext cx="29718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ADEDAD-99C7-44D9-80D7-02403A1CED4E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833233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>
            <a:noAutofit/>
          </a:bodyPr>
          <a:lstStyle>
            <a:lvl1pPr algn="r">
              <a:defRPr sz="4200" b="1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0575" y="6557963"/>
            <a:ext cx="2003425" cy="227012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CAA634C9-0236-4095-B498-85C956BF5D30}" type="datetimeFigureOut">
              <a:rPr lang="sr-Latn-CS"/>
              <a:pPr>
                <a:defRPr/>
              </a:pPr>
              <a:t>30.11.2014.</a:t>
            </a:fld>
            <a:endParaRPr lang="hr-HR"/>
          </a:p>
        </p:txBody>
      </p:sp>
      <p:sp>
        <p:nvSpPr>
          <p:cNvPr id="7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63"/>
            <a:ext cx="2927350" cy="228600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hr-HR"/>
          </a:p>
        </p:txBody>
      </p:sp>
      <p:sp>
        <p:nvSpPr>
          <p:cNvPr id="8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350" y="6556375"/>
            <a:ext cx="588963" cy="228600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86A16879-915F-455D-B967-1C32092C6593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4CB3F0-F1F3-422D-9D71-11D86086DFE4}" type="datetimeFigureOut">
              <a:rPr lang="sr-Latn-CS"/>
              <a:pPr>
                <a:defRPr/>
              </a:pPr>
              <a:t>30.11.2014.</a:t>
            </a:fld>
            <a:endParaRPr lang="hr-HR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6023C6-D0AA-46B5-A716-664F2DB8AB41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3388" y="6557963"/>
            <a:ext cx="2001837" cy="227012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AFD7064-88BA-4B69-8BDC-1AC72929A807}" type="datetimeFigureOut">
              <a:rPr lang="sr-Latn-CS"/>
              <a:pPr>
                <a:defRPr/>
              </a:pPr>
              <a:t>30.11.2014.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375"/>
            <a:ext cx="3657600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750" y="6553200"/>
            <a:ext cx="587375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FE50505B-757E-4727-A01A-E507F5479ACA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8AA15E-DD13-41ED-8522-4B181BA8F680}" type="datetimeFigureOut">
              <a:rPr lang="sr-Latn-CS"/>
              <a:pPr>
                <a:defRPr/>
              </a:pPr>
              <a:t>30.11.2014.</a:t>
            </a:fld>
            <a:endParaRPr lang="hr-HR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F0BF95-6B68-450A-B61F-4E29DC6FEAFE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anchor="t"/>
          <a:lstStyle>
            <a:lvl1pPr algn="r">
              <a:buNone/>
              <a:defRPr sz="4200" b="1" cap="all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400" y="6556375"/>
            <a:ext cx="2001838" cy="227013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99C4AF0A-7AF2-4682-B31E-0C3E08128924}" type="datetimeFigureOut">
              <a:rPr lang="sr-Latn-CS"/>
              <a:pPr>
                <a:defRPr/>
              </a:pPr>
              <a:t>30.11.2014.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138" y="6556375"/>
            <a:ext cx="2895600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4175" y="6554788"/>
            <a:ext cx="587375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FB15D35-C413-4225-AB88-3FE0F3881F21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359838-737D-4D1D-B384-376D90F72825}" type="datetimeFigureOut">
              <a:rPr lang="sr-Latn-CS"/>
              <a:pPr>
                <a:defRPr/>
              </a:pPr>
              <a:t>30.11.2014.</a:t>
            </a:fld>
            <a:endParaRPr lang="hr-HR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5D26D6-C173-4B78-A393-96841515C44C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4E528B-AEE3-4707-A08E-D742AC87E108}" type="datetimeFigureOut">
              <a:rPr lang="sr-Latn-CS"/>
              <a:pPr>
                <a:defRPr/>
              </a:pPr>
              <a:t>30.11.2014.</a:t>
            </a:fld>
            <a:endParaRPr lang="hr-HR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9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80F11D-5B7D-41A9-8F83-B09CCEADB624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D1A863-AFF9-47DD-9E51-7BEE46443F28}" type="datetimeFigureOut">
              <a:rPr lang="sr-Latn-CS"/>
              <a:pPr>
                <a:defRPr/>
              </a:pPr>
              <a:t>30.11.2014.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91BD6B-4B70-45B1-8299-388C037B5AAF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1FD520-8140-444F-8251-6699994AB10D}" type="datetimeFigureOut">
              <a:rPr lang="sr-Latn-CS"/>
              <a:pPr>
                <a:defRPr/>
              </a:pPr>
              <a:t>30.11.2014.</a:t>
            </a:fld>
            <a:endParaRPr lang="hr-HR"/>
          </a:p>
        </p:txBody>
      </p:sp>
      <p:sp>
        <p:nvSpPr>
          <p:cNvPr id="3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4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ECC7DE-C213-48D6-9A8B-5391AB8CAFB5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lIns="45720" tIns="0" rIns="0" bIns="0" spcCol="0" rtlCol="0" fromWordArt="0" forceAA="0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1037C8-38B0-42E5-B2CD-13B22759176F}" type="datetimeFigureOut">
              <a:rPr lang="sr-Latn-CS"/>
              <a:pPr>
                <a:defRPr/>
              </a:pPr>
              <a:t>30.11.2014.</a:t>
            </a:fld>
            <a:endParaRPr lang="hr-HR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485B9B-2AA9-4936-99D2-6A780925B543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 rot="21240000">
            <a:off x="598488" y="1004888"/>
            <a:ext cx="4319587" cy="4311650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 rot="21420000">
            <a:off x="596900" y="998538"/>
            <a:ext cx="4319588" cy="4313237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lIns="82296" tIns="0" rIns="0" bIns="0" spcCol="0" rtlCol="0" fromWordArt="0" forceAA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34A01F8-11B1-4A6F-8841-685B46D794DA}" type="datetimeFigureOut">
              <a:rPr lang="sr-Latn-CS"/>
              <a:pPr>
                <a:defRPr/>
              </a:pPr>
              <a:t>30.11.2014.</a:t>
            </a:fld>
            <a:endParaRPr lang="hr-HR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hr-HR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3F5CC37-EDCE-4872-90AD-131AA7EDAC03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675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0" name="Text Placeholder 30"/>
          <p:cNvSpPr>
            <a:spLocks noGrp="1"/>
          </p:cNvSpPr>
          <p:nvPr>
            <p:ph type="body" idx="1"/>
          </p:nvPr>
        </p:nvSpPr>
        <p:spPr bwMode="auto">
          <a:xfrm>
            <a:off x="457200" y="1609725"/>
            <a:ext cx="7239000" cy="4846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6563" y="6557963"/>
            <a:ext cx="2001837" cy="22701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1pPr>
            <a:extLst/>
          </a:lstStyle>
          <a:p>
            <a:pPr>
              <a:defRPr/>
            </a:pPr>
            <a:fld id="{285A6AF0-E27A-49E0-A885-3CF9C3B28421}" type="datetimeFigureOut">
              <a:rPr lang="sr-Latn-CS"/>
              <a:pPr>
                <a:defRPr/>
              </a:pPr>
              <a:t>30.11.2014.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63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1pPr>
            <a:extLst/>
          </a:lstStyle>
          <a:p>
            <a:pPr>
              <a:defRPr/>
            </a:pPr>
            <a:endParaRPr lang="hr-HR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575" y="6556375"/>
            <a:ext cx="588963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1pPr>
            <a:extLst/>
          </a:lstStyle>
          <a:p>
            <a:pPr>
              <a:defRPr/>
            </a:pPr>
            <a:fld id="{2FE464B9-CA4C-4D38-9BCB-51C4700FDE1A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63" r:id="rId1"/>
    <p:sldLayoutId id="2147484162" r:id="rId2"/>
    <p:sldLayoutId id="2147484164" r:id="rId3"/>
    <p:sldLayoutId id="2147484161" r:id="rId4"/>
    <p:sldLayoutId id="2147484160" r:id="rId5"/>
    <p:sldLayoutId id="2147484159" r:id="rId6"/>
    <p:sldLayoutId id="2147484158" r:id="rId7"/>
    <p:sldLayoutId id="2147484157" r:id="rId8"/>
    <p:sldLayoutId id="2147484165" r:id="rId9"/>
    <p:sldLayoutId id="2147484156" r:id="rId10"/>
    <p:sldLayoutId id="2147484166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 b="1" kern="1200" cap="all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9pPr>
      <a:extLst/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tx2"/>
        </a:buClr>
        <a:buSzPct val="73000"/>
        <a:buFont typeface="Wingdings 2" pitchFamily="18" charset="2"/>
        <a:buChar char="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20700" indent="-228600" algn="l" rtl="0" eaLnBrk="0" fontAlgn="base" hangingPunct="0">
        <a:spcBef>
          <a:spcPts val="500"/>
        </a:spcBef>
        <a:spcAft>
          <a:spcPct val="0"/>
        </a:spcAft>
        <a:buClr>
          <a:srgbClr val="10CF9B"/>
        </a:buClr>
        <a:buSzPct val="80000"/>
        <a:buFont typeface="Wingdings 2" pitchFamily="18" charset="2"/>
        <a:buChar char=""/>
        <a:defRPr sz="2300" kern="1200">
          <a:solidFill>
            <a:srgbClr val="6C6C6C"/>
          </a:solidFill>
          <a:latin typeface="+mn-lt"/>
          <a:ea typeface="+mn-ea"/>
          <a:cs typeface="+mn-cs"/>
        </a:defRPr>
      </a:lvl2pPr>
      <a:lvl3pPr marL="758825" indent="-228600" algn="l" rtl="0" eaLnBrk="0" fontAlgn="base" hangingPunct="0">
        <a:spcBef>
          <a:spcPts val="400"/>
        </a:spcBef>
        <a:spcAft>
          <a:spcPct val="0"/>
        </a:spcAft>
        <a:buClr>
          <a:srgbClr val="10CF9B"/>
        </a:buClr>
        <a:buSzPct val="60000"/>
        <a:buFont typeface="Wingdings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22860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80000"/>
        <a:buFont typeface="Wingdings 2" pitchFamily="18" charset="2"/>
        <a:buChar char=""/>
        <a:defRPr sz="2000" kern="1200">
          <a:solidFill>
            <a:srgbClr val="6C6C6C"/>
          </a:solidFill>
          <a:latin typeface="+mn-lt"/>
          <a:ea typeface="+mn-ea"/>
          <a:cs typeface="+mn-cs"/>
        </a:defRPr>
      </a:lvl4pPr>
      <a:lvl5pPr marL="1279525" indent="-228600" algn="l" rtl="0" eaLnBrk="0" fontAlgn="base" hangingPunct="0">
        <a:spcBef>
          <a:spcPts val="400"/>
        </a:spcBef>
        <a:spcAft>
          <a:spcPct val="0"/>
        </a:spcAft>
        <a:buClr>
          <a:srgbClr val="10CF9B"/>
        </a:buClr>
        <a:buSzPct val="70000"/>
        <a:buFont typeface="Wingdings" pitchFamily="2" charset="2"/>
        <a:buChar char="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miljen.matijasevic@gmail.com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r-HR" dirty="0" smtClean="0"/>
              <a:t>English for Tax Administration Study 3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611563"/>
            <a:ext cx="7772400" cy="1389062"/>
          </a:xfrm>
        </p:spPr>
        <p:txBody>
          <a:bodyPr>
            <a:normAutofit lnSpcReduction="10000"/>
          </a:bodyPr>
          <a:lstStyle/>
          <a:p>
            <a:pPr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hr-HR" dirty="0" smtClean="0"/>
              <a:t>Lecturer: Miljen Matijašević</a:t>
            </a:r>
          </a:p>
          <a:p>
            <a:pPr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hr-HR" sz="1900" dirty="0" smtClean="0"/>
              <a:t>e-mail: </a:t>
            </a:r>
            <a:r>
              <a:rPr lang="hr-HR" sz="1900" dirty="0" err="1" smtClean="0">
                <a:hlinkClick r:id="rId2"/>
              </a:rPr>
              <a:t>miljen.matijasevic</a:t>
            </a:r>
            <a:r>
              <a:rPr lang="hr-HR" sz="1900" dirty="0" smtClean="0">
                <a:hlinkClick r:id="rId2"/>
              </a:rPr>
              <a:t>@</a:t>
            </a:r>
            <a:r>
              <a:rPr lang="hr-HR" sz="1900" dirty="0" err="1" smtClean="0">
                <a:hlinkClick r:id="rId2"/>
              </a:rPr>
              <a:t>gmail.com</a:t>
            </a:r>
            <a:endParaRPr lang="hr-HR" sz="1900" dirty="0" smtClean="0"/>
          </a:p>
          <a:p>
            <a:pPr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hr-HR" sz="1900" dirty="0" smtClean="0"/>
              <a:t>G10, room 6, </a:t>
            </a:r>
            <a:r>
              <a:rPr lang="hr-HR" sz="1900" dirty="0" err="1" smtClean="0"/>
              <a:t>Tue</a:t>
            </a:r>
            <a:r>
              <a:rPr lang="hr-HR" sz="1900" dirty="0" smtClean="0"/>
              <a:t> 15:30-16:30</a:t>
            </a:r>
          </a:p>
          <a:p>
            <a:pPr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hr-HR" dirty="0" err="1" smtClean="0"/>
              <a:t>Session</a:t>
            </a:r>
            <a:r>
              <a:rPr lang="hr-HR" dirty="0" smtClean="0"/>
              <a:t> 6, 25 Nov 2014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hr-HR" dirty="0" smtClean="0"/>
              <a:t>A </a:t>
            </a:r>
            <a:r>
              <a:rPr lang="hr-HR" b="1" dirty="0" smtClean="0"/>
              <a:t>contract</a:t>
            </a:r>
            <a:r>
              <a:rPr lang="hr-HR" dirty="0" smtClean="0"/>
              <a:t> can be defined as:</a:t>
            </a:r>
          </a:p>
          <a:p>
            <a:endParaRPr lang="hr-HR" dirty="0" smtClean="0"/>
          </a:p>
          <a:p>
            <a:pPr>
              <a:buNone/>
            </a:pPr>
            <a:r>
              <a:rPr lang="hr-H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legally binding agreement between two or more parties which the courts will enforce</a:t>
            </a:r>
          </a:p>
          <a:p>
            <a:endParaRPr lang="hr-HR" dirty="0" smtClean="0"/>
          </a:p>
          <a:p>
            <a:endParaRPr lang="hr-HR" dirty="0" smtClean="0"/>
          </a:p>
          <a:p>
            <a:r>
              <a:rPr lang="hr-HR" dirty="0" smtClean="0"/>
              <a:t>In order for an agreement to be considered a contract it must meet certain essential requirements.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Definition of contract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hr-HR" dirty="0" smtClean="0"/>
              <a:t>The four essential elements of contract are:</a:t>
            </a:r>
          </a:p>
          <a:p>
            <a:pPr>
              <a:buNone/>
            </a:pPr>
            <a:endParaRPr lang="hr-HR" dirty="0" smtClean="0"/>
          </a:p>
          <a:p>
            <a:pPr marL="623887" indent="-514350">
              <a:buFont typeface="+mj-lt"/>
              <a:buAutoNum type="arabicPeriod"/>
            </a:pPr>
            <a:r>
              <a:rPr lang="hr-HR" dirty="0" smtClean="0"/>
              <a:t>Offer</a:t>
            </a:r>
          </a:p>
          <a:p>
            <a:pPr marL="623887" indent="-514350">
              <a:buFont typeface="+mj-lt"/>
              <a:buAutoNum type="arabicPeriod"/>
            </a:pPr>
            <a:r>
              <a:rPr lang="hr-HR" dirty="0" smtClean="0"/>
              <a:t>Acceptance</a:t>
            </a:r>
          </a:p>
          <a:p>
            <a:pPr marL="623887" indent="-514350">
              <a:buFont typeface="+mj-lt"/>
              <a:buAutoNum type="arabicPeriod"/>
            </a:pPr>
            <a:r>
              <a:rPr lang="hr-HR" dirty="0" smtClean="0"/>
              <a:t>Consideration</a:t>
            </a:r>
          </a:p>
          <a:p>
            <a:pPr marL="623887" indent="-514350">
              <a:buFont typeface="+mj-lt"/>
              <a:buAutoNum type="arabicPeriod"/>
            </a:pPr>
            <a:r>
              <a:rPr lang="hr-HR" dirty="0" smtClean="0"/>
              <a:t>Legal Capacity and Intention</a:t>
            </a:r>
          </a:p>
          <a:p>
            <a:pPr marL="623887" indent="-514350">
              <a:buFont typeface="+mj-lt"/>
              <a:buAutoNum type="arabicPeriod"/>
            </a:pPr>
            <a:endParaRPr lang="hr-HR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Elements of a contract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 smtClean="0"/>
          </a:p>
          <a:p>
            <a:r>
              <a:rPr lang="hr-HR" dirty="0" smtClean="0"/>
              <a:t>one party must have made a </a:t>
            </a:r>
            <a:r>
              <a:rPr lang="hr-HR" b="1" dirty="0" smtClean="0"/>
              <a:t>binding offer </a:t>
            </a:r>
            <a:r>
              <a:rPr lang="hr-HR" dirty="0" smtClean="0"/>
              <a:t>to another, containing the basic </a:t>
            </a:r>
            <a:r>
              <a:rPr lang="hr-HR" b="1" dirty="0" smtClean="0"/>
              <a:t>terms of the agreement</a:t>
            </a:r>
          </a:p>
          <a:p>
            <a:endParaRPr lang="hr-HR" sz="2800" dirty="0" smtClean="0"/>
          </a:p>
          <a:p>
            <a:r>
              <a:rPr lang="hr-HR" sz="2800" dirty="0" smtClean="0"/>
              <a:t>if the other party accepts the offer with all the basic terms a contract is formed (</a:t>
            </a:r>
            <a:r>
              <a:rPr lang="hr-HR" sz="2800" b="1" dirty="0" smtClean="0"/>
              <a:t>unqualified acceptance</a:t>
            </a:r>
            <a:r>
              <a:rPr lang="hr-HR" sz="2800" dirty="0" smtClean="0"/>
              <a:t>)</a:t>
            </a:r>
            <a:endParaRPr lang="hr-HR" sz="2800" b="1" dirty="0" smtClean="0"/>
          </a:p>
          <a:p>
            <a:endParaRPr lang="hr-HR" sz="2800" dirty="0" smtClean="0"/>
          </a:p>
          <a:p>
            <a:endParaRPr lang="hr-HR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hr-HR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hr-HR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Offer and Acceptance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 smtClean="0"/>
          </a:p>
          <a:p>
            <a:r>
              <a:rPr lang="hr-HR" sz="2800" dirty="0" smtClean="0"/>
              <a:t>If the other party tries to negotiate by suggesting different terms, this is referred to as a </a:t>
            </a:r>
            <a:r>
              <a:rPr lang="hr-HR" sz="2800" b="1" dirty="0" smtClean="0"/>
              <a:t>qualified acceptance</a:t>
            </a:r>
          </a:p>
          <a:p>
            <a:r>
              <a:rPr lang="hr-HR" sz="2800" dirty="0" smtClean="0"/>
              <a:t>A qualified acceptance does not result in a contract, but constitutes a </a:t>
            </a:r>
            <a:r>
              <a:rPr lang="hr-HR" sz="2800" b="1" dirty="0" smtClean="0"/>
              <a:t>counter-offer</a:t>
            </a:r>
          </a:p>
          <a:p>
            <a:endParaRPr lang="hr-HR" sz="2800" dirty="0" smtClean="0"/>
          </a:p>
          <a:p>
            <a:r>
              <a:rPr lang="hr-HR" sz="2800" dirty="0" smtClean="0"/>
              <a:t>If, in turn, the other party gives unqualified acceptance to the counter-offer, a contract is formed</a:t>
            </a:r>
          </a:p>
          <a:p>
            <a:endParaRPr lang="hr-HR" sz="2800" dirty="0" smtClean="0"/>
          </a:p>
          <a:p>
            <a:endParaRPr lang="hr-HR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hr-HR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hr-HR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Offer and Acceptance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hr-HR" dirty="0" smtClean="0"/>
              <a:t>Possible issues that may arise:</a:t>
            </a:r>
          </a:p>
          <a:p>
            <a:pPr lvl="1">
              <a:spcAft>
                <a:spcPts val="1200"/>
              </a:spcAft>
            </a:pPr>
            <a:r>
              <a:rPr lang="hr-HR" dirty="0" smtClean="0"/>
              <a:t>Was there an unqualified acceptance?</a:t>
            </a:r>
          </a:p>
          <a:p>
            <a:pPr lvl="1">
              <a:spcAft>
                <a:spcPts val="1200"/>
              </a:spcAft>
            </a:pPr>
            <a:r>
              <a:rPr lang="hr-HR" dirty="0" smtClean="0"/>
              <a:t>Was the acceptance communicated?</a:t>
            </a:r>
          </a:p>
          <a:p>
            <a:pPr>
              <a:spcAft>
                <a:spcPts val="1200"/>
              </a:spcAft>
            </a:pPr>
            <a:endParaRPr lang="hr-HR" dirty="0" smtClean="0"/>
          </a:p>
          <a:p>
            <a:pPr>
              <a:spcAft>
                <a:spcPts val="1200"/>
              </a:spcAft>
            </a:pPr>
            <a:r>
              <a:rPr lang="hr-HR" dirty="0" smtClean="0"/>
              <a:t>In some cases, acceptance does not even have to be communicated – it is </a:t>
            </a:r>
            <a:r>
              <a:rPr lang="hr-HR" b="1" dirty="0" smtClean="0"/>
              <a:t>implied from conduct</a:t>
            </a:r>
            <a:r>
              <a:rPr lang="hr-HR" dirty="0" smtClean="0"/>
              <a:t> (e.g. the everyday situation of buying a product in a retail store)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Offer and Acceptance</a:t>
            </a:r>
            <a:endParaRPr lang="hr-HR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 smtClean="0"/>
          </a:p>
          <a:p>
            <a:r>
              <a:rPr lang="hr-HR" dirty="0" smtClean="0"/>
              <a:t>Refers to the promise between the contracting parties to give each other something of value</a:t>
            </a:r>
          </a:p>
          <a:p>
            <a:endParaRPr lang="hr-HR" dirty="0" smtClean="0"/>
          </a:p>
          <a:p>
            <a:pPr lvl="1"/>
            <a:r>
              <a:rPr lang="hr-HR" dirty="0" smtClean="0"/>
              <a:t>e.g. goods, price paid for the goods, service, etc.</a:t>
            </a:r>
          </a:p>
          <a:p>
            <a:endParaRPr lang="hr-HR" dirty="0" smtClean="0"/>
          </a:p>
          <a:p>
            <a:r>
              <a:rPr lang="hr-HR" dirty="0" smtClean="0"/>
              <a:t>In addition, the object of the contract must not be disapproved by the law</a:t>
            </a:r>
            <a:endParaRPr lang="hr-HR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Consideration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 smtClean="0"/>
          </a:p>
          <a:p>
            <a:r>
              <a:rPr lang="hr-HR" dirty="0" smtClean="0"/>
              <a:t>The contracting parties must have </a:t>
            </a:r>
            <a:r>
              <a:rPr lang="hr-HR" b="1" dirty="0" smtClean="0"/>
              <a:t>legal capacity to contract</a:t>
            </a:r>
            <a:r>
              <a:rPr lang="hr-HR" dirty="0" smtClean="0"/>
              <a:t> (</a:t>
            </a:r>
            <a:r>
              <a:rPr lang="hr-HR" i="1" dirty="0" smtClean="0"/>
              <a:t>poslovna sposobnost</a:t>
            </a:r>
            <a:r>
              <a:rPr lang="hr-HR" dirty="0" smtClean="0"/>
              <a:t>)</a:t>
            </a:r>
          </a:p>
          <a:p>
            <a:endParaRPr lang="hr-HR" dirty="0" smtClean="0"/>
          </a:p>
          <a:p>
            <a:r>
              <a:rPr lang="hr-HR" dirty="0" smtClean="0"/>
              <a:t>Also, </a:t>
            </a:r>
            <a:r>
              <a:rPr lang="hr-HR" b="1" dirty="0" smtClean="0"/>
              <a:t>intention</a:t>
            </a:r>
            <a:r>
              <a:rPr lang="hr-HR" dirty="0" smtClean="0"/>
              <a:t> to create legal relations must be present (this can be disputed if there is evidence to the contrary)</a:t>
            </a:r>
          </a:p>
          <a:p>
            <a:pPr lvl="1">
              <a:buNone/>
            </a:pPr>
            <a:endParaRPr lang="hr-HR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Legal Capacity and Intention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Contracts can be </a:t>
            </a:r>
            <a:r>
              <a:rPr lang="hr-H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made orally</a:t>
            </a:r>
            <a:r>
              <a:rPr lang="hr-HR" dirty="0" smtClean="0"/>
              <a:t>, although some contracts are only effective if </a:t>
            </a:r>
            <a:r>
              <a:rPr lang="hr-HR" b="1" dirty="0" smtClean="0"/>
              <a:t>made in writing</a:t>
            </a:r>
            <a:r>
              <a:rPr lang="hr-HR" dirty="0" smtClean="0"/>
              <a:t>:</a:t>
            </a:r>
          </a:p>
          <a:p>
            <a:pPr lvl="1"/>
            <a:r>
              <a:rPr lang="hr-HR" dirty="0" smtClean="0"/>
              <a:t>contracts for the sale of land,</a:t>
            </a:r>
          </a:p>
          <a:p>
            <a:pPr lvl="1"/>
            <a:r>
              <a:rPr lang="hr-HR" dirty="0" smtClean="0"/>
              <a:t>contracts for transfer of shares,</a:t>
            </a:r>
          </a:p>
          <a:p>
            <a:pPr lvl="1"/>
            <a:r>
              <a:rPr lang="hr-HR" dirty="0" smtClean="0"/>
              <a:t>hire-purchase contracts</a:t>
            </a:r>
          </a:p>
          <a:p>
            <a:pPr lvl="1"/>
            <a:r>
              <a:rPr lang="hr-HR" dirty="0" smtClean="0"/>
              <a:t>lease contracts, etc.</a:t>
            </a:r>
          </a:p>
          <a:p>
            <a:endParaRPr lang="hr-HR" dirty="0" smtClean="0"/>
          </a:p>
          <a:p>
            <a:r>
              <a:rPr lang="hr-HR" dirty="0" smtClean="0"/>
              <a:t>Contracts must be </a:t>
            </a:r>
            <a:r>
              <a:rPr lang="hr-HR" b="1" dirty="0" smtClean="0"/>
              <a:t>enforceable</a:t>
            </a:r>
            <a:r>
              <a:rPr lang="hr-HR" dirty="0" smtClean="0"/>
              <a:t> – if either party fails to perform the contract, the courts must be able to enforce it</a:t>
            </a:r>
          </a:p>
          <a:p>
            <a:endParaRPr lang="hr-HR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Additional requirements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Contracts which do not meet the requirements can be:</a:t>
            </a:r>
            <a:endParaRPr lang="hr-HR" dirty="0"/>
          </a:p>
          <a:p>
            <a:pPr lvl="1"/>
            <a:endParaRPr lang="hr-HR" dirty="0" smtClean="0"/>
          </a:p>
          <a:p>
            <a:pPr lvl="1">
              <a:lnSpc>
                <a:spcPct val="150000"/>
              </a:lnSpc>
            </a:pPr>
            <a:r>
              <a:rPr lang="hr-HR" sz="2800" dirty="0" smtClean="0"/>
              <a:t>void</a:t>
            </a:r>
          </a:p>
          <a:p>
            <a:pPr lvl="1">
              <a:lnSpc>
                <a:spcPct val="150000"/>
              </a:lnSpc>
            </a:pPr>
            <a:r>
              <a:rPr lang="hr-HR" sz="2800" dirty="0" smtClean="0"/>
              <a:t>voidable</a:t>
            </a:r>
          </a:p>
          <a:p>
            <a:pPr lvl="1">
              <a:lnSpc>
                <a:spcPct val="150000"/>
              </a:lnSpc>
            </a:pPr>
            <a:r>
              <a:rPr lang="hr-HR" sz="2800" dirty="0" smtClean="0"/>
              <a:t>unenforceable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Defective contracts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A void contract is one lacking one of the essential elements, i.e. a contract is not formed at all</a:t>
            </a:r>
          </a:p>
          <a:p>
            <a:endParaRPr lang="hr-HR" i="1" dirty="0" smtClean="0"/>
          </a:p>
          <a:p>
            <a:r>
              <a:rPr lang="hr-HR" dirty="0" smtClean="0"/>
              <a:t>Examples:</a:t>
            </a:r>
          </a:p>
          <a:p>
            <a:pPr lvl="1"/>
            <a:r>
              <a:rPr lang="hr-HR" dirty="0" smtClean="0"/>
              <a:t>one or both parties do not have legal capacity</a:t>
            </a:r>
          </a:p>
          <a:p>
            <a:pPr lvl="1"/>
            <a:r>
              <a:rPr lang="hr-HR" dirty="0" smtClean="0"/>
              <a:t>the object of the contract is illegal</a:t>
            </a:r>
          </a:p>
          <a:p>
            <a:pPr lvl="1"/>
            <a:endParaRPr lang="hr-HR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Void contract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Today’s session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endParaRPr lang="hr-HR" dirty="0" smtClean="0"/>
          </a:p>
          <a:p>
            <a:pPr marL="514350" indent="-514350">
              <a:buFont typeface="+mj-lt"/>
              <a:buAutoNum type="arabicPeriod"/>
            </a:pPr>
            <a:endParaRPr lang="hr-HR" dirty="0" smtClean="0"/>
          </a:p>
          <a:p>
            <a:pPr marL="514350" indent="-514350">
              <a:buFont typeface="+mj-lt"/>
              <a:buAutoNum type="arabicPeriod"/>
            </a:pPr>
            <a:r>
              <a:rPr lang="hr-HR" dirty="0" smtClean="0"/>
              <a:t>Revision of the Previous Session</a:t>
            </a:r>
          </a:p>
          <a:p>
            <a:pPr marL="514350" indent="-514350">
              <a:buFont typeface="+mj-lt"/>
              <a:buAutoNum type="arabicPeriod"/>
            </a:pPr>
            <a:endParaRPr lang="hr-HR" dirty="0" smtClean="0"/>
          </a:p>
          <a:p>
            <a:pPr marL="514350" indent="-514350">
              <a:buFont typeface="+mj-lt"/>
              <a:buAutoNum type="arabicPeriod"/>
            </a:pPr>
            <a:r>
              <a:rPr lang="hr-HR" dirty="0" err="1" smtClean="0"/>
              <a:t>Contract</a:t>
            </a:r>
            <a:endParaRPr lang="hr-HR" dirty="0" smtClean="0"/>
          </a:p>
          <a:p>
            <a:pPr marL="514350" indent="-514350">
              <a:buFont typeface="+mj-lt"/>
              <a:buAutoNum type="arabicPeriod"/>
            </a:pPr>
            <a:endParaRPr lang="hr-HR" dirty="0" smtClean="0"/>
          </a:p>
          <a:p>
            <a:pPr marL="514350" indent="-514350">
              <a:buFont typeface="+mj-lt"/>
              <a:buAutoNum type="arabicPeriod"/>
            </a:pPr>
            <a:r>
              <a:rPr lang="hr-HR" dirty="0" err="1" smtClean="0"/>
              <a:t>Case</a:t>
            </a:r>
            <a:r>
              <a:rPr lang="hr-HR" dirty="0" smtClean="0"/>
              <a:t> </a:t>
            </a:r>
            <a:r>
              <a:rPr lang="hr-HR" dirty="0" err="1" smtClean="0"/>
              <a:t>studies</a:t>
            </a:r>
            <a:endParaRPr lang="hr-HR" dirty="0" smtClean="0"/>
          </a:p>
          <a:p>
            <a:pPr marL="514350" indent="-514350">
              <a:buFont typeface="+mj-lt"/>
              <a:buAutoNum type="arabicPeriod"/>
            </a:pPr>
            <a:endParaRPr lang="hr-HR" dirty="0" smtClean="0"/>
          </a:p>
          <a:p>
            <a:pPr marL="514350" indent="-514350">
              <a:buFont typeface="+mj-lt"/>
              <a:buAutoNum type="arabicPeriod"/>
            </a:pP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Angry</a:t>
            </a:r>
            <a:r>
              <a:rPr lang="hr-HR" dirty="0" smtClean="0"/>
              <a:t> </a:t>
            </a:r>
            <a:r>
              <a:rPr lang="hr-HR" dirty="0" err="1" smtClean="0"/>
              <a:t>Shopper</a:t>
            </a:r>
            <a:r>
              <a:rPr lang="hr-HR" dirty="0" smtClean="0"/>
              <a:t> (</a:t>
            </a:r>
            <a:r>
              <a:rPr lang="hr-HR" dirty="0" err="1" smtClean="0"/>
              <a:t>case</a:t>
            </a:r>
            <a:r>
              <a:rPr lang="hr-HR" dirty="0" smtClean="0"/>
              <a:t> </a:t>
            </a:r>
            <a:r>
              <a:rPr lang="hr-HR" dirty="0" err="1" smtClean="0"/>
              <a:t>study</a:t>
            </a:r>
            <a:r>
              <a:rPr lang="hr-HR" dirty="0" smtClean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A voidable contract is a contract which has a defect in its formation and can be cancelled (avoided) by one of the parties if they choose</a:t>
            </a:r>
          </a:p>
          <a:p>
            <a:endParaRPr lang="hr-HR" dirty="0" smtClean="0"/>
          </a:p>
          <a:p>
            <a:r>
              <a:rPr lang="hr-HR" sz="2400" dirty="0" smtClean="0"/>
              <a:t>Examples:</a:t>
            </a:r>
          </a:p>
          <a:p>
            <a:pPr lvl="1"/>
            <a:r>
              <a:rPr lang="hr-HR" sz="2000" dirty="0" smtClean="0"/>
              <a:t>terms agreed under duress</a:t>
            </a:r>
          </a:p>
          <a:p>
            <a:pPr lvl="1"/>
            <a:r>
              <a:rPr lang="hr-HR" sz="2000" dirty="0" smtClean="0"/>
              <a:t>there was fraud or misrepresentation</a:t>
            </a:r>
          </a:p>
          <a:p>
            <a:pPr lvl="1"/>
            <a:endParaRPr lang="hr-HR" sz="2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Voidable contract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hr-HR" dirty="0" smtClean="0"/>
              <a:t>An unenforceable contract is valid but will not be enforced by the court</a:t>
            </a:r>
          </a:p>
          <a:p>
            <a:pPr>
              <a:spcAft>
                <a:spcPts val="1200"/>
              </a:spcAft>
            </a:pPr>
            <a:endParaRPr lang="hr-HR" dirty="0" smtClean="0"/>
          </a:p>
          <a:p>
            <a:pPr>
              <a:spcAft>
                <a:spcPts val="1200"/>
              </a:spcAft>
            </a:pPr>
            <a:r>
              <a:rPr lang="hr-HR" dirty="0" smtClean="0"/>
              <a:t>Examples:</a:t>
            </a:r>
          </a:p>
          <a:p>
            <a:pPr lvl="1">
              <a:spcAft>
                <a:spcPts val="1200"/>
              </a:spcAft>
            </a:pPr>
            <a:r>
              <a:rPr lang="hr-HR" sz="2000" dirty="0" smtClean="0"/>
              <a:t>promise to pay a gambling debt</a:t>
            </a:r>
          </a:p>
          <a:p>
            <a:pPr lvl="1">
              <a:spcAft>
                <a:spcPts val="1200"/>
              </a:spcAft>
            </a:pPr>
            <a:r>
              <a:rPr lang="hr-HR" sz="2000" dirty="0" smtClean="0"/>
              <a:t>the limitation period for bringing action against the breaching party has expired (six years after the breach)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Unenforceable contract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 smtClean="0"/>
          </a:p>
          <a:p>
            <a:r>
              <a:rPr lang="hr-HR" dirty="0" smtClean="0"/>
              <a:t>Remedies available in an action for breach of contract are:</a:t>
            </a:r>
          </a:p>
          <a:p>
            <a:endParaRPr lang="hr-HR" dirty="0" smtClean="0"/>
          </a:p>
          <a:p>
            <a:pPr lvl="1"/>
            <a:r>
              <a:rPr lang="hr-HR" sz="2400" dirty="0" smtClean="0"/>
              <a:t>compensation</a:t>
            </a:r>
          </a:p>
          <a:p>
            <a:pPr lvl="1"/>
            <a:r>
              <a:rPr lang="hr-HR" sz="2400" dirty="0" smtClean="0"/>
              <a:t>specific performance</a:t>
            </a:r>
          </a:p>
          <a:p>
            <a:pPr lvl="1"/>
            <a:endParaRPr lang="hr-HR" sz="2400" dirty="0" smtClean="0"/>
          </a:p>
          <a:p>
            <a:endParaRPr lang="hr-HR" sz="28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Available remedies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 smtClean="0"/>
          </a:p>
          <a:p>
            <a:r>
              <a:rPr lang="hr-HR" sz="2400" dirty="0" smtClean="0"/>
              <a:t>SPECIFIC PERFORMANCE</a:t>
            </a:r>
          </a:p>
          <a:p>
            <a:pPr lvl="1"/>
            <a:r>
              <a:rPr lang="hr-HR" sz="2100" dirty="0" smtClean="0"/>
              <a:t>court ordering the breaching party to perform the contract, i.e. to finish building the house</a:t>
            </a:r>
          </a:p>
          <a:p>
            <a:pPr lvl="1"/>
            <a:endParaRPr lang="hr-HR" sz="2100" dirty="0" smtClean="0"/>
          </a:p>
          <a:p>
            <a:pPr lvl="1"/>
            <a:endParaRPr lang="hr-HR" sz="21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Available remedies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Key terms</a:t>
            </a:r>
            <a:endParaRPr lang="hr-HR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 numCol="2">
            <a:normAutofit fontScale="92500" lnSpcReduction="10000"/>
          </a:bodyPr>
          <a:lstStyle/>
          <a:p>
            <a:pPr algn="ctr">
              <a:lnSpc>
                <a:spcPct val="150000"/>
              </a:lnSpc>
              <a:buNone/>
            </a:pPr>
            <a:endParaRPr lang="hr-HR" dirty="0" smtClean="0"/>
          </a:p>
          <a:p>
            <a:pPr algn="ctr">
              <a:lnSpc>
                <a:spcPct val="150000"/>
              </a:lnSpc>
              <a:buNone/>
            </a:pPr>
            <a:r>
              <a:rPr lang="hr-HR" dirty="0" smtClean="0"/>
              <a:t>binding offer</a:t>
            </a:r>
          </a:p>
          <a:p>
            <a:pPr algn="ctr">
              <a:lnSpc>
                <a:spcPct val="150000"/>
              </a:lnSpc>
              <a:buNone/>
            </a:pPr>
            <a:r>
              <a:rPr lang="hr-HR" dirty="0" smtClean="0"/>
              <a:t>acceptance</a:t>
            </a:r>
          </a:p>
          <a:p>
            <a:pPr algn="ctr">
              <a:lnSpc>
                <a:spcPct val="150000"/>
              </a:lnSpc>
              <a:buNone/>
            </a:pPr>
            <a:r>
              <a:rPr lang="hr-HR" dirty="0" smtClean="0"/>
              <a:t>unqualified acceptance</a:t>
            </a:r>
          </a:p>
          <a:p>
            <a:pPr algn="ctr">
              <a:lnSpc>
                <a:spcPct val="150000"/>
              </a:lnSpc>
              <a:buNone/>
            </a:pPr>
            <a:r>
              <a:rPr lang="hr-HR" dirty="0" smtClean="0"/>
              <a:t>qualified acceptance</a:t>
            </a:r>
          </a:p>
          <a:p>
            <a:pPr algn="ctr">
              <a:lnSpc>
                <a:spcPct val="150000"/>
              </a:lnSpc>
              <a:buNone/>
            </a:pPr>
            <a:r>
              <a:rPr lang="hr-HR" dirty="0" smtClean="0"/>
              <a:t>consideration</a:t>
            </a:r>
          </a:p>
          <a:p>
            <a:pPr algn="ctr">
              <a:lnSpc>
                <a:spcPct val="150000"/>
              </a:lnSpc>
              <a:buNone/>
            </a:pPr>
            <a:r>
              <a:rPr lang="hr-HR" dirty="0" smtClean="0"/>
              <a:t>legal capacity</a:t>
            </a:r>
          </a:p>
          <a:p>
            <a:pPr algn="ctr">
              <a:lnSpc>
                <a:spcPct val="150000"/>
              </a:lnSpc>
              <a:buNone/>
            </a:pPr>
            <a:endParaRPr lang="hr-HR" dirty="0" smtClean="0"/>
          </a:p>
          <a:p>
            <a:pPr algn="ctr">
              <a:lnSpc>
                <a:spcPct val="150000"/>
              </a:lnSpc>
              <a:buNone/>
            </a:pPr>
            <a:endParaRPr lang="hr-HR" dirty="0" smtClean="0"/>
          </a:p>
          <a:p>
            <a:pPr algn="ctr">
              <a:lnSpc>
                <a:spcPct val="150000"/>
              </a:lnSpc>
              <a:buNone/>
            </a:pPr>
            <a:r>
              <a:rPr lang="hr-HR" dirty="0" smtClean="0"/>
              <a:t>terms of contract</a:t>
            </a:r>
          </a:p>
          <a:p>
            <a:pPr algn="ctr">
              <a:lnSpc>
                <a:spcPct val="150000"/>
              </a:lnSpc>
              <a:buNone/>
            </a:pPr>
            <a:r>
              <a:rPr lang="hr-HR" dirty="0" smtClean="0"/>
              <a:t>counter-offer</a:t>
            </a:r>
          </a:p>
          <a:p>
            <a:pPr algn="ctr">
              <a:lnSpc>
                <a:spcPct val="150000"/>
              </a:lnSpc>
              <a:buNone/>
            </a:pPr>
            <a:r>
              <a:rPr lang="hr-HR" dirty="0" smtClean="0"/>
              <a:t>void contract</a:t>
            </a:r>
          </a:p>
          <a:p>
            <a:pPr algn="ctr">
              <a:lnSpc>
                <a:spcPct val="150000"/>
              </a:lnSpc>
              <a:buNone/>
            </a:pPr>
            <a:r>
              <a:rPr lang="hr-HR" dirty="0" smtClean="0"/>
              <a:t>voidable contract</a:t>
            </a:r>
          </a:p>
          <a:p>
            <a:pPr algn="ctr">
              <a:lnSpc>
                <a:spcPct val="150000"/>
              </a:lnSpc>
              <a:buNone/>
            </a:pPr>
            <a:r>
              <a:rPr lang="hr-HR" sz="2200" dirty="0" smtClean="0"/>
              <a:t>unenforceable contract</a:t>
            </a:r>
          </a:p>
          <a:p>
            <a:pPr algn="ctr">
              <a:lnSpc>
                <a:spcPct val="150000"/>
              </a:lnSpc>
              <a:buNone/>
            </a:pPr>
            <a:r>
              <a:rPr lang="hr-HR" dirty="0" smtClean="0"/>
              <a:t>specific performance</a:t>
            </a:r>
          </a:p>
          <a:p>
            <a:pPr algn="ctr">
              <a:lnSpc>
                <a:spcPct val="150000"/>
              </a:lnSpc>
              <a:buNone/>
            </a:pPr>
            <a:endParaRPr lang="hr-H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r-HR" sz="4000" dirty="0" smtClean="0"/>
              <a:t>REVISION OF THE PREVIOUS SESSION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4750" cy="742950"/>
          </a:xfrm>
        </p:spPr>
        <p:txBody>
          <a:bodyPr/>
          <a:lstStyle/>
          <a:p>
            <a:pPr marL="514350" indent="-514350" eaLnBrk="1" hangingPunct="1"/>
            <a:endParaRPr lang="hr-H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23887" indent="-514350">
              <a:lnSpc>
                <a:spcPct val="150000"/>
              </a:lnSpc>
              <a:buFont typeface="+mj-lt"/>
              <a:buAutoNum type="arabicPeriod"/>
            </a:pPr>
            <a:r>
              <a:rPr lang="hr-HR" sz="2200" dirty="0" smtClean="0"/>
              <a:t>a civil wrong committed against a person or property - ............</a:t>
            </a:r>
          </a:p>
          <a:p>
            <a:pPr marL="623887" indent="-514350">
              <a:lnSpc>
                <a:spcPct val="150000"/>
              </a:lnSpc>
              <a:buFont typeface="+mj-lt"/>
              <a:buAutoNum type="arabicPeriod"/>
            </a:pPr>
            <a:r>
              <a:rPr lang="hr-HR" sz="2200" dirty="0" smtClean="0"/>
              <a:t>a person committing such an act - ............</a:t>
            </a:r>
          </a:p>
          <a:p>
            <a:pPr marL="623887" indent="-514350">
              <a:lnSpc>
                <a:spcPct val="150000"/>
              </a:lnSpc>
              <a:buFont typeface="+mj-lt"/>
              <a:buAutoNum type="arabicPeriod"/>
            </a:pPr>
            <a:r>
              <a:rPr lang="hr-HR" sz="2200" dirty="0" smtClean="0"/>
              <a:t>physical or economic harm or loss - ............</a:t>
            </a:r>
          </a:p>
          <a:p>
            <a:pPr marL="623887" indent="-514350">
              <a:lnSpc>
                <a:spcPct val="150000"/>
              </a:lnSpc>
              <a:buFont typeface="+mj-lt"/>
              <a:buAutoNum type="arabicPeriod"/>
            </a:pPr>
            <a:r>
              <a:rPr lang="hr-HR" sz="2200" dirty="0" smtClean="0"/>
              <a:t>making public a statement harming someone’s reputation - ............</a:t>
            </a:r>
          </a:p>
          <a:p>
            <a:pPr marL="623887" indent="-514350">
              <a:lnSpc>
                <a:spcPct val="150000"/>
              </a:lnSpc>
              <a:buFont typeface="+mj-lt"/>
              <a:buAutoNum type="arabicPeriod"/>
            </a:pPr>
            <a:r>
              <a:rPr lang="hr-HR" sz="2200" dirty="0" smtClean="0"/>
              <a:t>legal responsibility for an offence - ............</a:t>
            </a:r>
          </a:p>
          <a:p>
            <a:pPr marL="623887" indent="-514350">
              <a:lnSpc>
                <a:spcPct val="150000"/>
              </a:lnSpc>
              <a:buFont typeface="+mj-lt"/>
              <a:buAutoNum type="arabicPeriod"/>
            </a:pPr>
            <a:r>
              <a:rPr lang="hr-HR" sz="2200" dirty="0" smtClean="0"/>
              <a:t>an interference with private property - ............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Complete the following definitions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750698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23887" indent="-514350">
              <a:lnSpc>
                <a:spcPct val="150000"/>
              </a:lnSpc>
              <a:buFont typeface="+mj-lt"/>
              <a:buAutoNum type="arabicPeriod"/>
            </a:pPr>
            <a:r>
              <a:rPr lang="hr-HR" sz="2200" dirty="0" smtClean="0"/>
              <a:t>a civil wrong committed against a person or property - TORT</a:t>
            </a:r>
          </a:p>
          <a:p>
            <a:pPr marL="623887" indent="-514350">
              <a:lnSpc>
                <a:spcPct val="150000"/>
              </a:lnSpc>
              <a:buFont typeface="+mj-lt"/>
              <a:buAutoNum type="arabicPeriod"/>
            </a:pPr>
            <a:r>
              <a:rPr lang="hr-HR" sz="2200" dirty="0" smtClean="0"/>
              <a:t>a person committing such an act - TORTFEASOR</a:t>
            </a:r>
          </a:p>
          <a:p>
            <a:pPr marL="623887" indent="-514350">
              <a:lnSpc>
                <a:spcPct val="150000"/>
              </a:lnSpc>
              <a:buFont typeface="+mj-lt"/>
              <a:buAutoNum type="arabicPeriod"/>
            </a:pPr>
            <a:r>
              <a:rPr lang="hr-HR" sz="2200" dirty="0" smtClean="0"/>
              <a:t>physical or economic harm or loss - DAMAGE</a:t>
            </a:r>
          </a:p>
          <a:p>
            <a:pPr marL="623887" indent="-514350">
              <a:lnSpc>
                <a:spcPct val="150000"/>
              </a:lnSpc>
              <a:buFont typeface="+mj-lt"/>
              <a:buAutoNum type="arabicPeriod"/>
            </a:pPr>
            <a:r>
              <a:rPr lang="hr-HR" sz="2200" dirty="0" smtClean="0"/>
              <a:t>making public a statement harming someone’s reputation - DEFAMATION</a:t>
            </a:r>
          </a:p>
          <a:p>
            <a:pPr marL="623887" indent="-514350">
              <a:lnSpc>
                <a:spcPct val="150000"/>
              </a:lnSpc>
              <a:buFont typeface="+mj-lt"/>
              <a:buAutoNum type="arabicPeriod"/>
            </a:pPr>
            <a:r>
              <a:rPr lang="hr-HR" sz="2200" dirty="0" smtClean="0"/>
              <a:t>legal responsibility for an offence - LIABILITY</a:t>
            </a:r>
          </a:p>
          <a:p>
            <a:pPr marL="623887" indent="-514350">
              <a:lnSpc>
                <a:spcPct val="150000"/>
              </a:lnSpc>
              <a:buFont typeface="+mj-lt"/>
              <a:buAutoNum type="arabicPeriod"/>
            </a:pPr>
            <a:r>
              <a:rPr lang="hr-HR" sz="2200" dirty="0" smtClean="0"/>
              <a:t>an interference with private property - TRESPASS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Complete the following definitions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191379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23887" indent="-514350">
              <a:buFont typeface="+mj-lt"/>
              <a:buAutoNum type="arabicPeriod"/>
            </a:pPr>
            <a:endParaRPr lang="hr-HR" dirty="0" smtClean="0"/>
          </a:p>
          <a:p>
            <a:pPr marL="623887" indent="-514350">
              <a:buFont typeface="+mj-lt"/>
              <a:buAutoNum type="arabicPeriod"/>
            </a:pPr>
            <a:r>
              <a:rPr lang="hr-HR" dirty="0" smtClean="0"/>
              <a:t>What is English civil law and how do we classify it?</a:t>
            </a:r>
          </a:p>
          <a:p>
            <a:pPr marL="623887" indent="-514350">
              <a:buFont typeface="+mj-lt"/>
              <a:buAutoNum type="arabicPeriod"/>
            </a:pPr>
            <a:r>
              <a:rPr lang="hr-HR" dirty="0" smtClean="0"/>
              <a:t>What is a </a:t>
            </a:r>
            <a:r>
              <a:rPr lang="hr-HR" dirty="0" err="1" smtClean="0"/>
              <a:t>tort</a:t>
            </a:r>
            <a:r>
              <a:rPr lang="hr-HR" dirty="0" smtClean="0"/>
              <a:t>?</a:t>
            </a:r>
          </a:p>
          <a:p>
            <a:pPr marL="623887" indent="-514350">
              <a:buFont typeface="+mj-lt"/>
              <a:buAutoNum type="arabicPeriod"/>
            </a:pPr>
            <a:r>
              <a:rPr lang="hr-HR" dirty="0" smtClean="0"/>
              <a:t>What is the job of the court in tort cases?</a:t>
            </a:r>
          </a:p>
          <a:p>
            <a:pPr marL="623887" indent="-514350">
              <a:buFont typeface="+mj-lt"/>
              <a:buAutoNum type="arabicPeriod"/>
            </a:pPr>
            <a:r>
              <a:rPr lang="hr-HR" dirty="0" err="1" smtClean="0"/>
              <a:t>What</a:t>
            </a:r>
            <a:r>
              <a:rPr lang="hr-HR" dirty="0" smtClean="0"/>
              <a:t> are the available remedies in torts?</a:t>
            </a:r>
          </a:p>
          <a:p>
            <a:pPr marL="623887" indent="-514350">
              <a:buFont typeface="+mj-lt"/>
              <a:buAutoNum type="arabicPeriod"/>
            </a:pPr>
            <a:r>
              <a:rPr lang="hr-HR" dirty="0" smtClean="0"/>
              <a:t>What does compensation include?</a:t>
            </a:r>
          </a:p>
          <a:p>
            <a:pPr marL="623887" indent="-514350">
              <a:buFont typeface="+mj-lt"/>
              <a:buAutoNum type="arabicPeriod"/>
            </a:pPr>
            <a:r>
              <a:rPr lang="hr-HR" dirty="0" err="1"/>
              <a:t>Can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same </a:t>
            </a:r>
            <a:r>
              <a:rPr lang="hr-HR" dirty="0" err="1"/>
              <a:t>act</a:t>
            </a:r>
            <a:r>
              <a:rPr lang="hr-HR" dirty="0"/>
              <a:t> </a:t>
            </a:r>
            <a:r>
              <a:rPr lang="hr-HR" dirty="0" err="1"/>
              <a:t>be</a:t>
            </a:r>
            <a:r>
              <a:rPr lang="hr-HR" dirty="0"/>
              <a:t> </a:t>
            </a:r>
            <a:r>
              <a:rPr lang="hr-HR" dirty="0" err="1"/>
              <a:t>considered</a:t>
            </a:r>
            <a:r>
              <a:rPr lang="hr-HR" dirty="0"/>
              <a:t> a </a:t>
            </a:r>
            <a:r>
              <a:rPr lang="hr-HR" dirty="0" err="1"/>
              <a:t>crime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be</a:t>
            </a:r>
            <a:r>
              <a:rPr lang="hr-HR" dirty="0"/>
              <a:t> </a:t>
            </a:r>
            <a:r>
              <a:rPr lang="hr-HR" dirty="0" err="1"/>
              <a:t>subject</a:t>
            </a:r>
            <a:r>
              <a:rPr lang="hr-HR" dirty="0"/>
              <a:t> to a civil </a:t>
            </a:r>
            <a:r>
              <a:rPr lang="hr-HR" dirty="0" err="1"/>
              <a:t>lawsuit</a:t>
            </a:r>
            <a:r>
              <a:rPr lang="hr-HR" dirty="0"/>
              <a:t>?</a:t>
            </a:r>
          </a:p>
          <a:p>
            <a:pPr marL="623887" indent="-514350">
              <a:buFont typeface="+mj-lt"/>
              <a:buAutoNum type="arabicPeriod"/>
            </a:pPr>
            <a:r>
              <a:rPr lang="hr-HR" dirty="0" smtClean="0"/>
              <a:t>How do </a:t>
            </a:r>
            <a:r>
              <a:rPr lang="hr-HR" dirty="0" err="1" smtClean="0"/>
              <a:t>we</a:t>
            </a:r>
            <a:r>
              <a:rPr lang="hr-HR" dirty="0" smtClean="0"/>
              <a:t> </a:t>
            </a:r>
            <a:r>
              <a:rPr lang="hr-HR" dirty="0" err="1" smtClean="0"/>
              <a:t>classify</a:t>
            </a:r>
            <a:r>
              <a:rPr lang="hr-HR" dirty="0" smtClean="0"/>
              <a:t> </a:t>
            </a:r>
            <a:r>
              <a:rPr lang="hr-HR" dirty="0" err="1" smtClean="0"/>
              <a:t>torts</a:t>
            </a:r>
            <a:r>
              <a:rPr lang="hr-HR" dirty="0" smtClean="0"/>
              <a:t>?</a:t>
            </a:r>
          </a:p>
          <a:p>
            <a:pPr marL="623887" indent="-514350">
              <a:buFont typeface="+mj-lt"/>
              <a:buAutoNum type="arabicPeriod"/>
            </a:pPr>
            <a:endParaRPr lang="hr-HR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Revision of the previous session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23887" indent="-514350">
              <a:lnSpc>
                <a:spcPct val="150000"/>
              </a:lnSpc>
              <a:buFont typeface="+mj-lt"/>
              <a:buAutoNum type="arabicPeriod"/>
            </a:pPr>
            <a:r>
              <a:rPr lang="hr-HR" sz="2400" dirty="0" smtClean="0"/>
              <a:t>NUISANCE v. TRESPASS TO LAND</a:t>
            </a:r>
          </a:p>
          <a:p>
            <a:pPr marL="623887" indent="-514350">
              <a:lnSpc>
                <a:spcPct val="150000"/>
              </a:lnSpc>
              <a:buFont typeface="+mj-lt"/>
              <a:buAutoNum type="arabicPeriod"/>
            </a:pPr>
            <a:r>
              <a:rPr lang="hr-HR" sz="2400" dirty="0" smtClean="0"/>
              <a:t>SLANDER v. LIBEL</a:t>
            </a:r>
          </a:p>
          <a:p>
            <a:pPr marL="623887" indent="-514350">
              <a:lnSpc>
                <a:spcPct val="150000"/>
              </a:lnSpc>
              <a:buFont typeface="+mj-lt"/>
              <a:buAutoNum type="arabicPeriod"/>
            </a:pPr>
            <a:r>
              <a:rPr lang="hr-HR" sz="2400" dirty="0" smtClean="0"/>
              <a:t>ASSAULT v. BATTERY</a:t>
            </a:r>
          </a:p>
          <a:p>
            <a:pPr marL="623887" indent="-514350">
              <a:lnSpc>
                <a:spcPct val="150000"/>
              </a:lnSpc>
              <a:buFont typeface="+mj-lt"/>
              <a:buAutoNum type="arabicPeriod"/>
            </a:pPr>
            <a:r>
              <a:rPr lang="hr-HR" sz="2400" dirty="0" smtClean="0"/>
              <a:t>TRESPASS TO CHATTELS v. CONVERSION</a:t>
            </a:r>
          </a:p>
          <a:p>
            <a:pPr marL="623887" indent="-514350">
              <a:lnSpc>
                <a:spcPct val="150000"/>
              </a:lnSpc>
              <a:buFont typeface="+mj-lt"/>
              <a:buAutoNum type="arabicPeriod"/>
            </a:pPr>
            <a:r>
              <a:rPr lang="hr-HR" sz="2400" dirty="0" smtClean="0"/>
              <a:t>CONVERSION v. THEFT</a:t>
            </a:r>
          </a:p>
          <a:p>
            <a:pPr marL="623887" indent="-514350">
              <a:lnSpc>
                <a:spcPct val="150000"/>
              </a:lnSpc>
              <a:buFont typeface="+mj-lt"/>
              <a:buAutoNum type="arabicPeriod"/>
            </a:pPr>
            <a:r>
              <a:rPr lang="hr-HR" sz="2400" dirty="0" smtClean="0"/>
              <a:t>DAMAGE v. DAMAGES</a:t>
            </a:r>
          </a:p>
          <a:p>
            <a:pPr marL="623887" indent="-514350">
              <a:lnSpc>
                <a:spcPct val="150000"/>
              </a:lnSpc>
              <a:buFont typeface="+mj-lt"/>
              <a:buAutoNum type="arabicPeriod"/>
            </a:pPr>
            <a:r>
              <a:rPr lang="hr-HR" sz="2400" dirty="0" smtClean="0"/>
              <a:t>LOSS OF EARNINGS v. LOSS OF EARNING      CAPACITY</a:t>
            </a:r>
          </a:p>
          <a:p>
            <a:pPr marL="623887" indent="-514350">
              <a:lnSpc>
                <a:spcPct val="150000"/>
              </a:lnSpc>
              <a:buFont typeface="+mj-lt"/>
              <a:buAutoNum type="arabicPeriod"/>
            </a:pPr>
            <a:endParaRPr lang="hr-H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Explain the following terms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r-HR" sz="4000" dirty="0" smtClean="0"/>
              <a:t>CONTRACT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4750" cy="742950"/>
          </a:xfrm>
        </p:spPr>
        <p:txBody>
          <a:bodyPr/>
          <a:lstStyle/>
          <a:p>
            <a:pPr marL="514350" indent="-514350" eaLnBrk="1" hangingPunct="1"/>
            <a:r>
              <a:rPr lang="hr-HR" dirty="0" smtClean="0"/>
              <a:t>Unit 30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hr-HR" u="sng" dirty="0" smtClean="0"/>
              <a:t>Think about the following questions:</a:t>
            </a:r>
          </a:p>
          <a:p>
            <a:endParaRPr lang="hr-HR" dirty="0" smtClean="0"/>
          </a:p>
          <a:p>
            <a:r>
              <a:rPr lang="hr-HR" dirty="0" smtClean="0"/>
              <a:t>What is a contract?</a:t>
            </a:r>
          </a:p>
          <a:p>
            <a:endParaRPr lang="hr-HR" dirty="0" smtClean="0"/>
          </a:p>
          <a:p>
            <a:r>
              <a:rPr lang="hr-HR" dirty="0" smtClean="0"/>
              <a:t>How does it differ from a regular agreement?</a:t>
            </a:r>
          </a:p>
          <a:p>
            <a:endParaRPr lang="hr-HR" dirty="0" smtClean="0"/>
          </a:p>
          <a:p>
            <a:r>
              <a:rPr lang="hr-HR" dirty="0" smtClean="0"/>
              <a:t>In what situations do we enter into contracts?</a:t>
            </a:r>
          </a:p>
          <a:p>
            <a:endParaRPr lang="hr-HR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Definition of contract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3523</TotalTime>
  <Words>856</Words>
  <Application>Microsoft Office PowerPoint</Application>
  <PresentationFormat>On-screen Show (4:3)</PresentationFormat>
  <Paragraphs>162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0" baseType="lpstr">
      <vt:lpstr>Arial</vt:lpstr>
      <vt:lpstr>Calibri</vt:lpstr>
      <vt:lpstr>Trebuchet MS</vt:lpstr>
      <vt:lpstr>Wingdings</vt:lpstr>
      <vt:lpstr>Wingdings 2</vt:lpstr>
      <vt:lpstr>Opulent</vt:lpstr>
      <vt:lpstr>English for Tax Administration Study 3</vt:lpstr>
      <vt:lpstr>Today’s session</vt:lpstr>
      <vt:lpstr>REVISION OF THE PREVIOUS SESSION</vt:lpstr>
      <vt:lpstr>Complete the following definitions</vt:lpstr>
      <vt:lpstr>Complete the following definitions</vt:lpstr>
      <vt:lpstr>Revision of the previous session</vt:lpstr>
      <vt:lpstr>Explain the following terms</vt:lpstr>
      <vt:lpstr>CONTRACT</vt:lpstr>
      <vt:lpstr>Definition of contract</vt:lpstr>
      <vt:lpstr>Definition of contract</vt:lpstr>
      <vt:lpstr>Elements of a contract</vt:lpstr>
      <vt:lpstr>Offer and Acceptance</vt:lpstr>
      <vt:lpstr>Offer and Acceptance</vt:lpstr>
      <vt:lpstr>Offer and Acceptance</vt:lpstr>
      <vt:lpstr>Consideration</vt:lpstr>
      <vt:lpstr>Legal Capacity and Intention</vt:lpstr>
      <vt:lpstr>Additional requirements</vt:lpstr>
      <vt:lpstr>Defective contracts</vt:lpstr>
      <vt:lpstr>Void contract</vt:lpstr>
      <vt:lpstr>Voidable contract</vt:lpstr>
      <vt:lpstr>Unenforceable contract</vt:lpstr>
      <vt:lpstr>Available remedies</vt:lpstr>
      <vt:lpstr>Available remedies</vt:lpstr>
      <vt:lpstr>Key terms</vt:lpstr>
    </vt:vector>
  </TitlesOfParts>
  <Company>Prevoditelj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English for Law 1</dc:title>
  <dc:creator>Test</dc:creator>
  <cp:lastModifiedBy>Miljen Matijašević</cp:lastModifiedBy>
  <cp:revision>209</cp:revision>
  <dcterms:created xsi:type="dcterms:W3CDTF">2008-09-29T13:50:14Z</dcterms:created>
  <dcterms:modified xsi:type="dcterms:W3CDTF">2014-11-30T16:56:33Z</dcterms:modified>
</cp:coreProperties>
</file>