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67" r:id="rId3"/>
    <p:sldId id="274" r:id="rId4"/>
    <p:sldId id="275" r:id="rId5"/>
    <p:sldId id="276" r:id="rId6"/>
    <p:sldId id="277" r:id="rId7"/>
    <p:sldId id="278" r:id="rId8"/>
    <p:sldId id="279" r:id="rId9"/>
    <p:sldId id="280" r:id="rId10"/>
    <p:sldId id="281" r:id="rId11"/>
    <p:sldId id="282" r:id="rId12"/>
    <p:sldId id="283" r:id="rId13"/>
    <p:sldId id="284" r:id="rId14"/>
    <p:sldId id="286" r:id="rId15"/>
    <p:sldId id="287" r:id="rId16"/>
    <p:sldId id="288" r:id="rId17"/>
    <p:sldId id="289" r:id="rId18"/>
    <p:sldId id="290" r:id="rId19"/>
    <p:sldId id="291" r:id="rId20"/>
    <p:sldId id="292" r:id="rId21"/>
    <p:sldId id="293" r:id="rId22"/>
    <p:sldId id="294" r:id="rId23"/>
    <p:sldId id="295" r:id="rId2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91" d="100"/>
          <a:sy n="91" d="100"/>
        </p:scale>
        <p:origin x="534" y="84"/>
      </p:cViewPr>
      <p:guideLst>
        <p:guide orient="horz" pos="2160"/>
        <p:guide pos="3839"/>
        <p:guide pos="1007"/>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1/17/2020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1/17/2020</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bwMode="ltGray">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ltGray">
          <a:xfrm>
            <a:off x="121888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1" name="Rectangle 10"/>
          <p:cNvSpPr/>
          <p:nvPr/>
        </p:nvSpPr>
        <p:spPr bwMode="gray">
          <a:xfrm>
            <a:off x="0" y="0"/>
            <a:ext cx="121888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2" name="Rectangle 11"/>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3" name="Straight Connector 12"/>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15" name="Straight Connector 14"/>
          <p:cNvCxnSpPr/>
          <p:nvPr/>
        </p:nvCxnSpPr>
        <p:spPr bwMode="white">
          <a:xfrm>
            <a:off x="1218884"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white">
          <a:xfrm>
            <a:off x="0" y="5631204"/>
            <a:ext cx="1828325"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sp>
        <p:nvSpPr>
          <p:cNvPr id="2" name="Title 1"/>
          <p:cNvSpPr>
            <a:spLocks noGrp="1"/>
          </p:cNvSpPr>
          <p:nvPr>
            <p:ph type="ctrTitle"/>
          </p:nvPr>
        </p:nvSpPr>
        <p:spPr>
          <a:xfrm>
            <a:off x="2428669" y="1600200"/>
            <a:ext cx="8329031" cy="2680127"/>
          </a:xfrm>
        </p:spPr>
        <p:txBody>
          <a:bodyPr>
            <a:noAutofit/>
          </a:bodyPr>
          <a:lstStyle>
            <a:lvl1pPr>
              <a:defRPr sz="5400"/>
            </a:lvl1pPr>
          </a:lstStyle>
          <a:p>
            <a:r>
              <a:rPr lang="en-US"/>
              <a:t>Click to edit Master title style</a:t>
            </a:r>
            <a:endParaRPr/>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1/17/2020</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412"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817955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2C6F8EA-316C-41DE-B9A4-EDCC3A85ED9A}" type="datetimeFigureOut">
              <a:rPr lang="en-US"/>
              <a:t>1/17/2020</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040880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black">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0" name="Rectangle 9"/>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Pi"/>
          <p:cNvSpPr>
            <a:spLocks/>
          </p:cNvSpPr>
          <p:nvPr/>
        </p:nvSpPr>
        <p:spPr bwMode="white">
          <a:xfrm rot="5400000">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4" name="Straight Connector 13"/>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C2C6F8EA-316C-41DE-B9A4-EDCC3A85ED9A}" type="datetimeFigureOut">
              <a:rPr lang="en-US"/>
              <a:t>1/17/2020</a:t>
            </a:fld>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612817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2C6F8EA-316C-41DE-B9A4-EDCC3A85ED9A}" type="datetimeFigureOut">
              <a:rPr lang="en-US"/>
              <a:t>1/17/2020</a:t>
            </a:fld>
            <a:endParaRPr dirty="0"/>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6" name="Slide Number Placeholder 5"/>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8553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bwMode="black">
          <a:xfrm>
            <a:off x="11579384"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0" name="Rectangle 19"/>
          <p:cNvSpPr/>
          <p:nvPr/>
        </p:nvSpPr>
        <p:spPr bwMode="gray">
          <a:xfrm>
            <a:off x="11274663" y="5638800"/>
            <a:ext cx="304721" cy="1219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4" name="Rectangle 23"/>
          <p:cNvSpPr/>
          <p:nvPr/>
        </p:nvSpPr>
        <p:spPr bwMode="gray">
          <a:xfrm>
            <a:off x="1216152" y="5638800"/>
            <a:ext cx="609441" cy="1219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1" name="Rectangle 20"/>
          <p:cNvSpPr/>
          <p:nvPr/>
        </p:nvSpPr>
        <p:spPr bwMode="ltGray">
          <a:xfrm>
            <a:off x="0" y="5638800"/>
            <a:ext cx="12188825" cy="12192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22" name="Straight Connector 21"/>
          <p:cNvCxnSpPr/>
          <p:nvPr/>
        </p:nvCxnSpPr>
        <p:spPr bwMode="white">
          <a:xfrm>
            <a:off x="11573293"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bwMode="black">
          <a:xfrm>
            <a:off x="0" y="5643132"/>
            <a:ext cx="1216152" cy="1214868"/>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8" name="Pi"/>
          <p:cNvSpPr>
            <a:spLocks/>
          </p:cNvSpPr>
          <p:nvPr/>
        </p:nvSpPr>
        <p:spPr bwMode="white">
          <a:xfrm>
            <a:off x="276462" y="6032500"/>
            <a:ext cx="593189" cy="519176"/>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solidFill>
              <a:schemeClr val="bg1"/>
            </a:solidFill>
          </a:ln>
          <a:extLst/>
        </p:spPr>
        <p:txBody>
          <a:bodyPr vert="horz" wrap="square" lIns="121899" tIns="60949" rIns="121899" bIns="60949" numCol="1" anchor="t" anchorCtr="0" compatLnSpc="1">
            <a:prstTxWarp prst="textNoShape">
              <a:avLst/>
            </a:prstTxWarp>
          </a:bodyPr>
          <a:lstStyle/>
          <a:p>
            <a:endParaRPr/>
          </a:p>
        </p:txBody>
      </p:sp>
      <p:cxnSp>
        <p:nvCxnSpPr>
          <p:cNvPr id="23" name="Straight Connector 22"/>
          <p:cNvCxnSpPr/>
          <p:nvPr/>
        </p:nvCxnSpPr>
        <p:spPr bwMode="white">
          <a:xfrm>
            <a:off x="1216152" y="5638800"/>
            <a:ext cx="0" cy="1219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bwMode="black">
          <a:xfrm>
            <a:off x="11579384"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7" name="Rectangle 26"/>
          <p:cNvSpPr/>
          <p:nvPr/>
        </p:nvSpPr>
        <p:spPr bwMode="gray">
          <a:xfrm>
            <a:off x="11274663" y="0"/>
            <a:ext cx="304721"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8" name="Rectangle 27"/>
          <p:cNvSpPr/>
          <p:nvPr/>
        </p:nvSpPr>
        <p:spPr bwMode="gray">
          <a:xfrm>
            <a:off x="1218883" y="0"/>
            <a:ext cx="609441"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29" name="Rectangle 28"/>
          <p:cNvSpPr/>
          <p:nvPr/>
        </p:nvSpPr>
        <p:spPr>
          <a:xfrm>
            <a:off x="-2" y="0"/>
            <a:ext cx="1218883" cy="609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30" name="Rectangle 29"/>
          <p:cNvSpPr/>
          <p:nvPr/>
        </p:nvSpPr>
        <p:spPr bwMode="ltGray">
          <a:xfrm>
            <a:off x="0" y="0"/>
            <a:ext cx="12188825" cy="609600"/>
          </a:xfrm>
          <a:prstGeom prst="rect">
            <a:avLst/>
          </a:prstGeom>
          <a:solidFill>
            <a:schemeClr val="accent1">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1" name="Straight Connector 30"/>
          <p:cNvCxnSpPr/>
          <p:nvPr/>
        </p:nvCxnSpPr>
        <p:spPr bwMode="white">
          <a:xfrm>
            <a:off x="11573293"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bwMode="black">
          <a:xfrm>
            <a:off x="0" y="0"/>
            <a:ext cx="1216152"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cxnSp>
        <p:nvCxnSpPr>
          <p:cNvPr id="33" name="Straight Connector 32"/>
          <p:cNvCxnSpPr/>
          <p:nvPr/>
        </p:nvCxnSpPr>
        <p:spPr bwMode="white">
          <a:xfrm>
            <a:off x="1218884" y="0"/>
            <a:ext cx="0" cy="609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1/17/2020</a:t>
            </a:fld>
            <a:endParaRPr lang="en-US" dirty="0"/>
          </a:p>
        </p:txBody>
      </p:sp>
      <p:sp>
        <p:nvSpPr>
          <p:cNvPr id="5" name="Footer Placeholder 4"/>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6" name="Slide Number Placeholder 5"/>
          <p:cNvSpPr>
            <a:spLocks noGrp="1"/>
          </p:cNvSpPr>
          <p:nvPr>
            <p:ph type="sldNum" sz="quarter" idx="12"/>
          </p:nvPr>
        </p:nvSpPr>
        <p:spPr>
          <a:xfrm>
            <a:off x="10666571" y="6356351"/>
            <a:ext cx="609441" cy="365125"/>
          </a:xfrm>
        </p:spPr>
        <p:txBody>
          <a:bodyPr/>
          <a:lstStyle>
            <a:lvl1pPr>
              <a:defRPr baseline="0">
                <a:solidFill>
                  <a:schemeClr val="tx2"/>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234467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C2C6F8EA-316C-41DE-B9A4-EDCC3A85ED9A}" type="datetimeFigureOut">
              <a:rPr lang="en-US"/>
              <a:t>1/17/2020</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1239113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557349" y="1499616"/>
            <a:ext cx="4818888" cy="938784"/>
          </a:xfrm>
        </p:spPr>
        <p:txBody>
          <a:bodyPr anchor="b">
            <a:noAutofit/>
          </a:bodyPr>
          <a:lstStyle>
            <a:lvl1pPr marL="0" indent="0">
              <a:spcBef>
                <a:spcPts val="0"/>
              </a:spcBef>
              <a:buNone/>
              <a:defRPr sz="24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57349"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C2C6F8EA-316C-41DE-B9A4-EDCC3A85ED9A}" type="datetimeFigureOut">
              <a:rPr lang="en-US"/>
              <a:t>1/17/2020</a:t>
            </a:fld>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9" name="Slide Number Placeholder 8"/>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2138358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C2C6F8EA-316C-41DE-B9A4-EDCC3A85ED9A}" type="datetimeFigureOut">
              <a:rPr lang="en-US"/>
              <a:t>1/17/2020</a:t>
            </a:fld>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5" name="Slide Number Placeholder 4"/>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1635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ltGray">
          <a:xfrm>
            <a:off x="626239" y="0"/>
            <a:ext cx="30472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6" name="Rectangle 5"/>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7" name="Straight Connector 6"/>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bwMode="gray">
          <a:xfrm>
            <a:off x="10969942" y="0"/>
            <a:ext cx="922621" cy="6858000"/>
          </a:xfrm>
          <a:prstGeom prst="rect">
            <a:avLst/>
          </a:prstGeom>
          <a:solidFill>
            <a:schemeClr val="accent1">
              <a:lumMod val="75000"/>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black">
          <a:xfrm>
            <a:off x="11892563"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Date Placeholder 1"/>
          <p:cNvSpPr>
            <a:spLocks noGrp="1"/>
          </p:cNvSpPr>
          <p:nvPr>
            <p:ph type="dt" sz="half" idx="10"/>
          </p:nvPr>
        </p:nvSpPr>
        <p:spPr/>
        <p:txBody>
          <a:bodyPr/>
          <a:lstStyle/>
          <a:p>
            <a:fld id="{C2C6F8EA-316C-41DE-B9A4-EDCC3A85ED9A}" type="datetimeFigureOut">
              <a:rPr lang="en-US"/>
              <a:t>1/17/2020</a:t>
            </a:fld>
            <a:endParaRPr/>
          </a:p>
        </p:txBody>
      </p:sp>
      <p:sp>
        <p:nvSpPr>
          <p:cNvPr id="3" name="Footer Placeholder 2"/>
          <p:cNvSpPr>
            <a:spLocks noGrp="1"/>
          </p:cNvSpPr>
          <p:nvPr>
            <p:ph type="ftr" sz="quarter" idx="11"/>
          </p:nvPr>
        </p:nvSpPr>
        <p:spPr/>
        <p:txBody>
          <a:bodyPr/>
          <a:lstStyle/>
          <a:p>
            <a:r>
              <a:rPr lang="en-US" dirty="0"/>
              <a:t>Add a footer</a:t>
            </a:r>
            <a:endParaRPr dirty="0"/>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a:pPr/>
              <a:t>‹#›</a:t>
            </a:fld>
            <a:endParaRPr/>
          </a:p>
        </p:txBody>
      </p:sp>
    </p:spTree>
    <p:extLst>
      <p:ext uri="{BB962C8B-B14F-4D97-AF65-F5344CB8AC3E}">
        <p14:creationId xmlns:p14="http://schemas.microsoft.com/office/powerpoint/2010/main" val="17838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bwMode="gray">
          <a:xfrm>
            <a:off x="621792" y="0"/>
            <a:ext cx="4147717"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cxnSp>
        <p:nvCxnSpPr>
          <p:cNvPr id="10" name="Straight Connector 9"/>
          <p:cNvCxnSpPr/>
          <p:nvPr/>
        </p:nvCxnSpPr>
        <p:spPr bwMode="white">
          <a:xfrm>
            <a:off x="621792"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bwMode="gray">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bg1"/>
                </a:solidFill>
              </a:defRPr>
            </a:lvl1pPr>
          </a:lstStyle>
          <a:p>
            <a:r>
              <a:rPr lang="en-US"/>
              <a:t>Click to edit Master title style</a:t>
            </a:r>
            <a:endParaRPr/>
          </a:p>
        </p:txBody>
      </p:sp>
      <p:sp>
        <p:nvSpPr>
          <p:cNvPr id="3" name="Content Placeholder 2"/>
          <p:cNvSpPr>
            <a:spLocks noGrp="1"/>
          </p:cNvSpPr>
          <p:nvPr>
            <p:ph idx="1"/>
          </p:nvPr>
        </p:nvSpPr>
        <p:spPr>
          <a:xfrm>
            <a:off x="5180251"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2C6F8EA-316C-41DE-B9A4-EDCC3A85ED9A}" type="datetimeFigureOut">
              <a:rPr lang="en-US"/>
              <a:t>1/17/2020</a:t>
            </a:fld>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7" name="Slide Number Placeholder 6"/>
          <p:cNvSpPr>
            <a:spLocks noGrp="1"/>
          </p:cNvSpPr>
          <p:nvPr>
            <p:ph type="sldNum" sz="quarter" idx="12"/>
          </p:nvPr>
        </p:nvSpPr>
        <p:spPr/>
        <p:txBody>
          <a:bodyPr/>
          <a:lstStyle/>
          <a:p>
            <a:fld id="{7DC1BBB0-96F0-4077-A278-0F3FB5C104D3}" type="slidenum">
              <a:rPr/>
              <a:t>‹#›</a:t>
            </a:fld>
            <a:endParaRPr/>
          </a:p>
        </p:txBody>
      </p:sp>
    </p:spTree>
    <p:extLst>
      <p:ext uri="{BB962C8B-B14F-4D97-AF65-F5344CB8AC3E}">
        <p14:creationId xmlns:p14="http://schemas.microsoft.com/office/powerpoint/2010/main" val="3518043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bwMode="gray">
          <a:xfrm>
            <a:off x="0" y="0"/>
            <a:ext cx="609441" cy="6858000"/>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black">
          <a:xfrm>
            <a:off x="11884104" y="0"/>
            <a:ext cx="30472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9" name="Rectangle 8"/>
          <p:cNvSpPr/>
          <p:nvPr/>
        </p:nvSpPr>
        <p:spPr bwMode="ltGray">
          <a:xfrm>
            <a:off x="4875530" y="0"/>
            <a:ext cx="7017034" cy="685800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baseline="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baseline="0">
                <a:solidFill>
                  <a:schemeClr val="tx2"/>
                </a:solidFill>
              </a:defRPr>
            </a:lvl1pPr>
          </a:lstStyle>
          <a:p>
            <a:fld id="{C2C6F8EA-316C-41DE-B9A4-EDCC3A85ED9A}" type="datetimeFigureOut">
              <a:rPr lang="en-US" smtClean="0"/>
              <a:pPr/>
              <a:t>1/17/2020</a:t>
            </a:fld>
            <a:endParaRPr lang="en-US" dirty="0"/>
          </a:p>
        </p:txBody>
      </p:sp>
      <p:sp>
        <p:nvSpPr>
          <p:cNvPr id="6" name="Footer Placeholder 5"/>
          <p:cNvSpPr>
            <a:spLocks noGrp="1"/>
          </p:cNvSpPr>
          <p:nvPr>
            <p:ph type="ftr" sz="quarter" idx="11"/>
          </p:nvPr>
        </p:nvSpPr>
        <p:spPr/>
        <p:txBody>
          <a:bodyPr/>
          <a:lstStyle>
            <a:lvl1pPr>
              <a:defRPr baseline="0">
                <a:solidFill>
                  <a:schemeClr val="tx2"/>
                </a:solidFill>
              </a:defRPr>
            </a:lvl1pPr>
          </a:lstStyle>
          <a:p>
            <a:r>
              <a:rPr lang="en-US"/>
              <a:t>Add a footer</a:t>
            </a:r>
            <a:endParaRPr lang="en-US" dirty="0"/>
          </a:p>
        </p:txBody>
      </p:sp>
      <p:sp>
        <p:nvSpPr>
          <p:cNvPr id="7" name="Slide Number Placeholder 6"/>
          <p:cNvSpPr>
            <a:spLocks noGrp="1"/>
          </p:cNvSpPr>
          <p:nvPr>
            <p:ph type="sldNum" sz="quarter" idx="12"/>
          </p:nvPr>
        </p:nvSpPr>
        <p:spPr/>
        <p:txBody>
          <a:bodyPr/>
          <a:lstStyle>
            <a:lvl1pPr>
              <a:defRPr baseline="0">
                <a:solidFill>
                  <a:schemeClr val="tx2"/>
                </a:solidFill>
              </a:defRPr>
            </a:lvl1pPr>
          </a:lstStyle>
          <a:p>
            <a:fld id="{7DC1BBB0-96F0-4077-A278-0F3FB5C104D3}" type="slidenum">
              <a:rPr lang="en-US" smtClean="0"/>
              <a:pPr/>
              <a:t>‹#›</a:t>
            </a:fld>
            <a:endParaRPr lang="en-US"/>
          </a:p>
        </p:txBody>
      </p:sp>
      <p:cxnSp>
        <p:nvCxnSpPr>
          <p:cNvPr id="10" name="Straight Connector 9"/>
          <p:cNvCxnSpPr/>
          <p:nvPr/>
        </p:nvCxnSpPr>
        <p:spPr bwMode="white">
          <a:xfrm>
            <a:off x="11879867"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390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bwMode="gray">
          <a:xfrm>
            <a:off x="11884104" y="0"/>
            <a:ext cx="304721" cy="6858000"/>
          </a:xfrm>
          <a:prstGeom prst="rect">
            <a:avLst/>
          </a:prstGeom>
          <a:solidFill>
            <a:schemeClr val="accent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8" name="Rectangle 7"/>
          <p:cNvSpPr/>
          <p:nvPr/>
        </p:nvSpPr>
        <p:spPr bwMode="ltGray">
          <a:xfrm>
            <a:off x="617143" y="0"/>
            <a:ext cx="60944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9" name="Rectangle 8"/>
          <p:cNvSpPr/>
          <p:nvPr/>
        </p:nvSpPr>
        <p:spPr bwMode="gray">
          <a:xfrm>
            <a:off x="0" y="0"/>
            <a:ext cx="609441" cy="6858000"/>
          </a:xfrm>
          <a:prstGeom prst="rect">
            <a:avLst/>
          </a:prstGeom>
          <a:solidFill>
            <a:schemeClr val="accent1">
              <a:lumMod val="75000"/>
              <a:alpha val="8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a:p>
        </p:txBody>
      </p:sp>
      <p:sp>
        <p:nvSpPr>
          <p:cNvPr id="13" name="Rectangle 12"/>
          <p:cNvSpPr/>
          <p:nvPr/>
        </p:nvSpPr>
        <p:spPr bwMode="black">
          <a:xfrm>
            <a:off x="617143" y="736219"/>
            <a:ext cx="609441" cy="609600"/>
          </a:xfrm>
          <a:prstGeom prst="rect">
            <a:avLst/>
          </a:prstGeom>
          <a:solidFill>
            <a:schemeClr val="accent1">
              <a:lumMod val="50000"/>
              <a:alpha val="7490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bwMode="white">
          <a:xfrm>
            <a:off x="617143" y="7362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white">
          <a:xfrm>
            <a:off x="617143" y="1345819"/>
            <a:ext cx="60944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Pi"/>
          <p:cNvSpPr>
            <a:spLocks/>
          </p:cNvSpPr>
          <p:nvPr/>
        </p:nvSpPr>
        <p:spPr bwMode="white">
          <a:xfrm>
            <a:off x="756095" y="898102"/>
            <a:ext cx="336023" cy="294097"/>
          </a:xfrm>
          <a:custGeom>
            <a:avLst/>
            <a:gdLst>
              <a:gd name="T0" fmla="*/ 411 w 426"/>
              <a:gd name="T1" fmla="*/ 0 h 372"/>
              <a:gd name="T2" fmla="*/ 90 w 426"/>
              <a:gd name="T3" fmla="*/ 0 h 372"/>
              <a:gd name="T4" fmla="*/ 3 w 426"/>
              <a:gd name="T5" fmla="*/ 64 h 372"/>
              <a:gd name="T6" fmla="*/ 12 w 426"/>
              <a:gd name="T7" fmla="*/ 83 h 372"/>
              <a:gd name="T8" fmla="*/ 17 w 426"/>
              <a:gd name="T9" fmla="*/ 83 h 372"/>
              <a:gd name="T10" fmla="*/ 31 w 426"/>
              <a:gd name="T11" fmla="*/ 73 h 372"/>
              <a:gd name="T12" fmla="*/ 90 w 426"/>
              <a:gd name="T13" fmla="*/ 30 h 372"/>
              <a:gd name="T14" fmla="*/ 131 w 426"/>
              <a:gd name="T15" fmla="*/ 30 h 372"/>
              <a:gd name="T16" fmla="*/ 61 w 426"/>
              <a:gd name="T17" fmla="*/ 334 h 372"/>
              <a:gd name="T18" fmla="*/ 61 w 426"/>
              <a:gd name="T19" fmla="*/ 355 h 372"/>
              <a:gd name="T20" fmla="*/ 72 w 426"/>
              <a:gd name="T21" fmla="*/ 359 h 372"/>
              <a:gd name="T22" fmla="*/ 83 w 426"/>
              <a:gd name="T23" fmla="*/ 355 h 372"/>
              <a:gd name="T24" fmla="*/ 161 w 426"/>
              <a:gd name="T25" fmla="*/ 30 h 372"/>
              <a:gd name="T26" fmla="*/ 272 w 426"/>
              <a:gd name="T27" fmla="*/ 30 h 372"/>
              <a:gd name="T28" fmla="*/ 253 w 426"/>
              <a:gd name="T29" fmla="*/ 270 h 372"/>
              <a:gd name="T30" fmla="*/ 277 w 426"/>
              <a:gd name="T31" fmla="*/ 355 h 372"/>
              <a:gd name="T32" fmla="*/ 322 w 426"/>
              <a:gd name="T33" fmla="*/ 372 h 372"/>
              <a:gd name="T34" fmla="*/ 335 w 426"/>
              <a:gd name="T35" fmla="*/ 371 h 372"/>
              <a:gd name="T36" fmla="*/ 417 w 426"/>
              <a:gd name="T37" fmla="*/ 280 h 372"/>
              <a:gd name="T38" fmla="*/ 406 w 426"/>
              <a:gd name="T39" fmla="*/ 262 h 372"/>
              <a:gd name="T40" fmla="*/ 388 w 426"/>
              <a:gd name="T41" fmla="*/ 273 h 372"/>
              <a:gd name="T42" fmla="*/ 331 w 426"/>
              <a:gd name="T43" fmla="*/ 341 h 372"/>
              <a:gd name="T44" fmla="*/ 298 w 426"/>
              <a:gd name="T45" fmla="*/ 333 h 372"/>
              <a:gd name="T46" fmla="*/ 283 w 426"/>
              <a:gd name="T47" fmla="*/ 272 h 372"/>
              <a:gd name="T48" fmla="*/ 302 w 426"/>
              <a:gd name="T49" fmla="*/ 30 h 372"/>
              <a:gd name="T50" fmla="*/ 411 w 426"/>
              <a:gd name="T51" fmla="*/ 30 h 372"/>
              <a:gd name="T52" fmla="*/ 426 w 426"/>
              <a:gd name="T53" fmla="*/ 15 h 372"/>
              <a:gd name="T54" fmla="*/ 411 w 426"/>
              <a:gd name="T55"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26" h="372">
                <a:moveTo>
                  <a:pt x="411" y="0"/>
                </a:moveTo>
                <a:cubicBezTo>
                  <a:pt x="90" y="0"/>
                  <a:pt x="90" y="0"/>
                  <a:pt x="90" y="0"/>
                </a:cubicBezTo>
                <a:cubicBezTo>
                  <a:pt x="25" y="0"/>
                  <a:pt x="4" y="61"/>
                  <a:pt x="3" y="64"/>
                </a:cubicBezTo>
                <a:cubicBezTo>
                  <a:pt x="0" y="71"/>
                  <a:pt x="4" y="80"/>
                  <a:pt x="12" y="83"/>
                </a:cubicBezTo>
                <a:cubicBezTo>
                  <a:pt x="14" y="83"/>
                  <a:pt x="15" y="83"/>
                  <a:pt x="17" y="83"/>
                </a:cubicBezTo>
                <a:cubicBezTo>
                  <a:pt x="23" y="83"/>
                  <a:pt x="29" y="80"/>
                  <a:pt x="31" y="73"/>
                </a:cubicBezTo>
                <a:cubicBezTo>
                  <a:pt x="31" y="73"/>
                  <a:pt x="46" y="30"/>
                  <a:pt x="90" y="30"/>
                </a:cubicBezTo>
                <a:cubicBezTo>
                  <a:pt x="131" y="30"/>
                  <a:pt x="131" y="30"/>
                  <a:pt x="131" y="30"/>
                </a:cubicBezTo>
                <a:cubicBezTo>
                  <a:pt x="129" y="83"/>
                  <a:pt x="118" y="274"/>
                  <a:pt x="61" y="334"/>
                </a:cubicBezTo>
                <a:cubicBezTo>
                  <a:pt x="55" y="340"/>
                  <a:pt x="55" y="350"/>
                  <a:pt x="61" y="355"/>
                </a:cubicBezTo>
                <a:cubicBezTo>
                  <a:pt x="64" y="358"/>
                  <a:pt x="68" y="359"/>
                  <a:pt x="72" y="359"/>
                </a:cubicBezTo>
                <a:cubicBezTo>
                  <a:pt x="76" y="359"/>
                  <a:pt x="80" y="358"/>
                  <a:pt x="83" y="355"/>
                </a:cubicBezTo>
                <a:cubicBezTo>
                  <a:pt x="148" y="286"/>
                  <a:pt x="159" y="84"/>
                  <a:pt x="161" y="30"/>
                </a:cubicBezTo>
                <a:cubicBezTo>
                  <a:pt x="272" y="30"/>
                  <a:pt x="272" y="30"/>
                  <a:pt x="272" y="30"/>
                </a:cubicBezTo>
                <a:cubicBezTo>
                  <a:pt x="253" y="270"/>
                  <a:pt x="253" y="270"/>
                  <a:pt x="253" y="270"/>
                </a:cubicBezTo>
                <a:cubicBezTo>
                  <a:pt x="253" y="272"/>
                  <a:pt x="248" y="327"/>
                  <a:pt x="277" y="355"/>
                </a:cubicBezTo>
                <a:cubicBezTo>
                  <a:pt x="289" y="366"/>
                  <a:pt x="304" y="372"/>
                  <a:pt x="322" y="372"/>
                </a:cubicBezTo>
                <a:cubicBezTo>
                  <a:pt x="326" y="372"/>
                  <a:pt x="330" y="372"/>
                  <a:pt x="335" y="371"/>
                </a:cubicBezTo>
                <a:cubicBezTo>
                  <a:pt x="398" y="362"/>
                  <a:pt x="416" y="283"/>
                  <a:pt x="417" y="280"/>
                </a:cubicBezTo>
                <a:cubicBezTo>
                  <a:pt x="419" y="271"/>
                  <a:pt x="414" y="264"/>
                  <a:pt x="406" y="262"/>
                </a:cubicBezTo>
                <a:cubicBezTo>
                  <a:pt x="398" y="260"/>
                  <a:pt x="390" y="265"/>
                  <a:pt x="388" y="273"/>
                </a:cubicBezTo>
                <a:cubicBezTo>
                  <a:pt x="388" y="274"/>
                  <a:pt x="373" y="335"/>
                  <a:pt x="331" y="341"/>
                </a:cubicBezTo>
                <a:cubicBezTo>
                  <a:pt x="316" y="343"/>
                  <a:pt x="306" y="341"/>
                  <a:pt x="298" y="333"/>
                </a:cubicBezTo>
                <a:cubicBezTo>
                  <a:pt x="282" y="318"/>
                  <a:pt x="282" y="284"/>
                  <a:pt x="283" y="272"/>
                </a:cubicBezTo>
                <a:cubicBezTo>
                  <a:pt x="302" y="30"/>
                  <a:pt x="302" y="30"/>
                  <a:pt x="302" y="30"/>
                </a:cubicBezTo>
                <a:cubicBezTo>
                  <a:pt x="411" y="30"/>
                  <a:pt x="411" y="30"/>
                  <a:pt x="411" y="30"/>
                </a:cubicBezTo>
                <a:cubicBezTo>
                  <a:pt x="419" y="30"/>
                  <a:pt x="426" y="24"/>
                  <a:pt x="426" y="15"/>
                </a:cubicBezTo>
                <a:cubicBezTo>
                  <a:pt x="426" y="7"/>
                  <a:pt x="419" y="0"/>
                  <a:pt x="411" y="0"/>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a:p>
        </p:txBody>
      </p:sp>
      <p:cxnSp>
        <p:nvCxnSpPr>
          <p:cNvPr id="16" name="Straight Connector 15"/>
          <p:cNvCxnSpPr/>
          <p:nvPr/>
        </p:nvCxnSpPr>
        <p:spPr bwMode="white">
          <a:xfrm>
            <a:off x="617143" y="0"/>
            <a:ext cx="0" cy="68580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5180250" y="6356351"/>
            <a:ext cx="1218883" cy="365125"/>
          </a:xfrm>
          <a:prstGeom prst="rect">
            <a:avLst/>
          </a:prstGeom>
        </p:spPr>
        <p:txBody>
          <a:bodyPr vert="horz" lIns="91440" tIns="45720" rIns="91440" bIns="45720" rtlCol="0" anchor="ctr"/>
          <a:lstStyle>
            <a:lvl1pPr algn="l">
              <a:defRPr sz="1200" cap="all" baseline="0">
                <a:solidFill>
                  <a:schemeClr val="tx1"/>
                </a:solidFill>
              </a:defRPr>
            </a:lvl1pPr>
          </a:lstStyle>
          <a:p>
            <a:fld id="{C2C6F8EA-316C-41DE-B9A4-EDCC3A85ED9A}" type="datetimeFigureOut">
              <a:rPr lang="en-US" smtClean="0"/>
              <a:pPr/>
              <a:t>1/17/2020</a:t>
            </a:fld>
            <a:endParaRPr lang="en-US" dirty="0"/>
          </a:p>
        </p:txBody>
      </p:sp>
      <p:sp>
        <p:nvSpPr>
          <p:cNvPr id="5" name="Footer Placeholder 4"/>
          <p:cNvSpPr>
            <a:spLocks noGrp="1"/>
          </p:cNvSpPr>
          <p:nvPr>
            <p:ph type="ftr" sz="quarter" idx="3"/>
          </p:nvPr>
        </p:nvSpPr>
        <p:spPr>
          <a:xfrm>
            <a:off x="6595933" y="6356351"/>
            <a:ext cx="3974065" cy="365125"/>
          </a:xfrm>
          <a:prstGeom prst="rect">
            <a:avLst/>
          </a:prstGeom>
        </p:spPr>
        <p:txBody>
          <a:bodyPr vert="horz" lIns="91440" tIns="45720" rIns="91440" bIns="45720" rtlCol="0" anchor="ctr"/>
          <a:lstStyle>
            <a:lvl1pPr algn="ctr">
              <a:defRPr sz="1200" cap="all" baseline="0">
                <a:solidFill>
                  <a:schemeClr val="tx1"/>
                </a:solidFill>
              </a:defRPr>
            </a:lvl1pPr>
          </a:lstStyle>
          <a:p>
            <a:r>
              <a:rPr lang="en-US"/>
              <a:t>Add a footer</a:t>
            </a:r>
            <a:endParaRPr lang="en-US" dirty="0"/>
          </a:p>
        </p:txBody>
      </p:sp>
      <p:sp>
        <p:nvSpPr>
          <p:cNvPr id="6" name="Slide Number Placeholder 5"/>
          <p:cNvSpPr>
            <a:spLocks noGrp="1"/>
          </p:cNvSpPr>
          <p:nvPr>
            <p:ph type="sldNum" sz="quarter" idx="4"/>
          </p:nvPr>
        </p:nvSpPr>
        <p:spPr>
          <a:xfrm>
            <a:off x="10766796" y="6356351"/>
            <a:ext cx="609441" cy="365125"/>
          </a:xfrm>
          <a:prstGeom prst="rect">
            <a:avLst/>
          </a:prstGeom>
        </p:spPr>
        <p:txBody>
          <a:bodyPr vert="horz" lIns="91440" tIns="45720" rIns="91440" bIns="45720" rtlCol="0" anchor="ctr"/>
          <a:lstStyle>
            <a:lvl1pPr algn="r">
              <a:defRPr sz="1200" cap="all" baseline="0">
                <a:solidFill>
                  <a:schemeClr val="tx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2054322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600" kern="1200">
          <a:solidFill>
            <a:schemeClr val="tx1">
              <a:lumMod val="75000"/>
            </a:schemeClr>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Ugovor o paket aranžmanu</a:t>
            </a:r>
            <a:endParaRPr lang="en-US" dirty="0"/>
          </a:p>
        </p:txBody>
      </p:sp>
      <p:sp>
        <p:nvSpPr>
          <p:cNvPr id="3" name="Subtitle 2"/>
          <p:cNvSpPr>
            <a:spLocks noGrp="1"/>
          </p:cNvSpPr>
          <p:nvPr>
            <p:ph type="subTitle" idx="1"/>
          </p:nvPr>
        </p:nvSpPr>
        <p:spPr/>
        <p:txBody>
          <a:bodyPr>
            <a:normAutofit/>
          </a:bodyPr>
          <a:lstStyle/>
          <a:p>
            <a:r>
              <a:rPr lang="en-US" dirty="0"/>
              <a:t>Marko Baretić</a:t>
            </a:r>
          </a:p>
          <a:p>
            <a:r>
              <a:rPr lang="hr-HR" dirty="0"/>
              <a:t>Pravni fakultet Sveučilišta u </a:t>
            </a:r>
            <a:r>
              <a:rPr lang="hr-HR" dirty="0" err="1"/>
              <a:t>Zagebu</a:t>
            </a:r>
            <a:endParaRPr lang="en-US" dirty="0"/>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UGOVOR – FORMA</a:t>
            </a:r>
            <a:endParaRPr lang="en-GB" dirty="0"/>
          </a:p>
        </p:txBody>
      </p:sp>
      <p:sp>
        <p:nvSpPr>
          <p:cNvPr id="3" name="Content Placeholder 2"/>
          <p:cNvSpPr>
            <a:spLocks noGrp="1"/>
          </p:cNvSpPr>
          <p:nvPr>
            <p:ph idx="1"/>
          </p:nvPr>
        </p:nvSpPr>
        <p:spPr/>
        <p:txBody>
          <a:bodyPr>
            <a:normAutofit lnSpcReduction="10000"/>
          </a:bodyPr>
          <a:lstStyle/>
          <a:p>
            <a:r>
              <a:rPr lang="hr-HR" dirty="0"/>
              <a:t>Ugovor o putovanju u paket-aranžmanu mora biti sastavljen na jasnom i razumljivom jeziku te biti čitljiv ako je u pisanom obliku.</a:t>
            </a:r>
          </a:p>
          <a:p>
            <a:r>
              <a:rPr lang="hr-HR" dirty="0"/>
              <a:t>Pri sklapanju ugovora o putovanju u paket-aranžmanu ili bez nepotrebnog odgađanja nakon njegova sklapanja organizator ili prodavatelj dužan je putniku dati primjerak ugovora ili potvrdu o tom ugovoru na trajnom nosaču podataka.</a:t>
            </a:r>
          </a:p>
          <a:p>
            <a:r>
              <a:rPr lang="hr-HR" dirty="0"/>
              <a:t>Putnik ima pravo zahtijevati primjerak ugovora o putovanju u paket-aranžmanu u papirnatom obliku ako je ugovor sklopljen uz istodobnu fizičku prisutnost ugovornih strana.</a:t>
            </a:r>
          </a:p>
        </p:txBody>
      </p:sp>
    </p:spTree>
    <p:extLst>
      <p:ext uri="{BB962C8B-B14F-4D97-AF65-F5344CB8AC3E}">
        <p14:creationId xmlns:p14="http://schemas.microsoft.com/office/powerpoint/2010/main" val="4114759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UGOVOR – SADRŽAJ</a:t>
            </a:r>
            <a:endParaRPr lang="en-GB" dirty="0"/>
          </a:p>
        </p:txBody>
      </p:sp>
      <p:sp>
        <p:nvSpPr>
          <p:cNvPr id="3" name="Content Placeholder 2"/>
          <p:cNvSpPr>
            <a:spLocks noGrp="1"/>
          </p:cNvSpPr>
          <p:nvPr>
            <p:ph idx="1"/>
          </p:nvPr>
        </p:nvSpPr>
        <p:spPr/>
        <p:txBody>
          <a:bodyPr>
            <a:normAutofit fontScale="62500" lnSpcReduction="20000"/>
          </a:bodyPr>
          <a:lstStyle/>
          <a:p>
            <a:r>
              <a:rPr lang="hr-HR" dirty="0"/>
              <a:t>U ugovoru o putovanju u paket-aranžmanu ili potvrdi o tom ugovoru mora biti naveden puni sadržaj dogovora ugovornih strana, koji uključuje sve informacije dane u prethodnoj obavijesti, i sljedeće informacije:</a:t>
            </a:r>
          </a:p>
          <a:p>
            <a:pPr lvl="1"/>
            <a:r>
              <a:rPr lang="pl-PL" dirty="0"/>
              <a:t>a) o posebnim zahtjevima putnika koje je organizator prihvatio</a:t>
            </a:r>
          </a:p>
          <a:p>
            <a:pPr lvl="1"/>
            <a:r>
              <a:rPr lang="pt-BR" dirty="0"/>
              <a:t>b) o tome da je organizator</a:t>
            </a:r>
            <a:r>
              <a:rPr lang="hr-HR" dirty="0"/>
              <a:t> odgovoran za pravilno izvršenje svih usluga putovanja obuhvaćenih ugovorom te da je dužan pružiti pomoć ako se putnik nađe u poteškoćama</a:t>
            </a:r>
          </a:p>
          <a:p>
            <a:pPr lvl="1"/>
            <a:r>
              <a:rPr lang="hr-HR" dirty="0"/>
              <a:t>c) o nazivu osiguravatelja – društva za osiguranje ili banke kod kojih je osigurana jamčevina za slučaj nesolventnosti, njegove podatke za kontakt</a:t>
            </a:r>
          </a:p>
          <a:p>
            <a:pPr lvl="1"/>
            <a:r>
              <a:rPr lang="hr-HR" dirty="0"/>
              <a:t>d) ime, adresu, telefonski broj, osobni identifikacijski broj, adresu e-pošte i, prema potrebi, broj telefaksa lokalnog predstavnika organizatora, kontaktne točke ili druge službe koji putniku omogućuju da brzo stupi u kontakt s organizatorom i učinkovito komunicira s njime, kako bi zatražio pomoć ako se nađe u poteškoćama ili kako bi prijavio svaku neusklađenost koju utvrdi tijekom izvršenja paket-aranžmana</a:t>
            </a:r>
          </a:p>
          <a:p>
            <a:pPr lvl="1"/>
            <a:r>
              <a:rPr lang="hr-HR" dirty="0"/>
              <a:t>e) o tome da putnik mora bez nepotrebnog odgađanja i vodeći računa o okolnostima prijaviti organizatoru svaku nesukladnost koju utvrdi tijekom izvršenja usluge putovanja obuhvaćene ugovorom o putovanju u paket-aranžmanu</a:t>
            </a:r>
          </a:p>
          <a:p>
            <a:pPr lvl="1"/>
            <a:r>
              <a:rPr lang="hr-HR" dirty="0"/>
              <a:t>f) kojima se omogućuje izravan kontakt s maloljetnikom ili osobom odgovornom za maloljetnika u mjestu boravka maloljetnika, ako maloljetnik bez pratnje roditelja ili druge ovlaštene osobe putuje na temelju ugovora o putovanju u paket-aranžmanu koji uključuje smještaj</a:t>
            </a:r>
          </a:p>
          <a:p>
            <a:pPr lvl="1"/>
            <a:r>
              <a:rPr lang="hr-HR" dirty="0"/>
              <a:t>g) o dostupnim unutarnjim postupcima za rješavanje pritužbi i mehanizmima za alternativno rješavanje sporova vezanih za ugovor, o ovlaštenim tijelima za alternativno rješavanje sporova kojim je trgovac obuhvaćen te o platformi za online rješavanje tih sporova, sukladno odredbama posebnog zakona o alternativnom rješavanju potrošačkih sporova</a:t>
            </a:r>
          </a:p>
          <a:p>
            <a:pPr lvl="1"/>
            <a:r>
              <a:rPr lang="hr-HR" dirty="0"/>
              <a:t>h) o pravu putnika da ugovor prenese na drugog putnika</a:t>
            </a:r>
          </a:p>
          <a:p>
            <a:endParaRPr lang="en-US" dirty="0"/>
          </a:p>
        </p:txBody>
      </p:sp>
    </p:spTree>
    <p:extLst>
      <p:ext uri="{BB962C8B-B14F-4D97-AF65-F5344CB8AC3E}">
        <p14:creationId xmlns:p14="http://schemas.microsoft.com/office/powerpoint/2010/main" val="3489927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PROMJENE UGOVORA</a:t>
            </a:r>
            <a:br>
              <a:rPr lang="hr-HR" dirty="0"/>
            </a:br>
            <a:r>
              <a:rPr lang="hr-HR" dirty="0"/>
              <a:t>PRIJENOS NA DRUGOG PUTNIKA</a:t>
            </a:r>
            <a:endParaRPr lang="en-GB" dirty="0"/>
          </a:p>
        </p:txBody>
      </p:sp>
      <p:sp>
        <p:nvSpPr>
          <p:cNvPr id="3" name="Content Placeholder 2"/>
          <p:cNvSpPr>
            <a:spLocks noGrp="1"/>
          </p:cNvSpPr>
          <p:nvPr>
            <p:ph idx="1"/>
          </p:nvPr>
        </p:nvSpPr>
        <p:spPr/>
        <p:txBody>
          <a:bodyPr>
            <a:normAutofit fontScale="85000" lnSpcReduction="20000"/>
          </a:bodyPr>
          <a:lstStyle/>
          <a:p>
            <a:r>
              <a:rPr lang="hr-HR" dirty="0"/>
              <a:t>Prije početka paket-aranžmana putnik može prenijeti ugovor o putovanju u paket-aranžmanu na osobu koja ispunjava sve uvjete koji se primjenjuju na taj ugovor ako je o tome na trajnom nosaču podataka i u razumnom roku prije početka paket-aranžmana obavijestio organizatora. Obavijest poslana organizatoru najkasnije sedam dana prije početka paket-aranžmana smatra se obaviješću u razumnom roku.</a:t>
            </a:r>
          </a:p>
          <a:p>
            <a:r>
              <a:rPr lang="hr-HR" dirty="0"/>
              <a:t>Prenositelj i primatelj ugovora o putovanju u paket-aranžmanu solidarno su odgovorni za plaćanje iznosa cijene i za sve dodatne naknade, pristojbe ili ostale troškove koji proizlaze iz prijenosa ugovora.</a:t>
            </a:r>
          </a:p>
          <a:p>
            <a:r>
              <a:rPr lang="hr-HR" dirty="0"/>
              <a:t>Organizator je dužan obavijestiti prenositelja o stvarnim troškovima prijenosa ugovora, koji ne smiju biti nerazumni i ne smiju prijeći stvarni trošak organizatora uzrokovan prijenosom ugovora o putovanju u paket-aranžmanu.</a:t>
            </a:r>
          </a:p>
          <a:p>
            <a:endParaRPr lang="en-US" dirty="0"/>
          </a:p>
        </p:txBody>
      </p:sp>
    </p:spTree>
    <p:extLst>
      <p:ext uri="{BB962C8B-B14F-4D97-AF65-F5344CB8AC3E}">
        <p14:creationId xmlns:p14="http://schemas.microsoft.com/office/powerpoint/2010/main" val="368776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PROMJENE UGOVORA</a:t>
            </a:r>
            <a:br>
              <a:rPr lang="hr-HR" dirty="0"/>
            </a:br>
            <a:r>
              <a:rPr lang="hr-HR" dirty="0"/>
              <a:t>PROMJENA CIJENE</a:t>
            </a:r>
            <a:endParaRPr lang="en-GB" dirty="0"/>
          </a:p>
        </p:txBody>
      </p:sp>
      <p:sp>
        <p:nvSpPr>
          <p:cNvPr id="3" name="Content Placeholder 2"/>
          <p:cNvSpPr>
            <a:spLocks noGrp="1"/>
          </p:cNvSpPr>
          <p:nvPr>
            <p:ph idx="1"/>
          </p:nvPr>
        </p:nvSpPr>
        <p:spPr/>
        <p:txBody>
          <a:bodyPr>
            <a:normAutofit fontScale="62500" lnSpcReduction="20000"/>
          </a:bodyPr>
          <a:lstStyle/>
          <a:p>
            <a:r>
              <a:rPr lang="hr-HR" dirty="0"/>
              <a:t>Nakon sklapanja ugovora o putovanju u paket-aranžmanu organizator smije povećati ugovorenu cijenu samo ako je tim ugovorom izričito utvrđena mogućnost povećanja cijene i pravo putnika na sniženje cijene te je u ugovoru naveden način izračunavanja korekcija cijene, i ako je povećanje cijene isključivo izravna posljedica promjene:</a:t>
            </a:r>
            <a:endParaRPr lang="en-US" dirty="0"/>
          </a:p>
          <a:p>
            <a:pPr lvl="1"/>
            <a:r>
              <a:rPr lang="hr-HR" dirty="0"/>
              <a:t>a) cijene prijevoza putnika koje su proizašle iz troškova goriva ili drugih izvora energije</a:t>
            </a:r>
          </a:p>
          <a:p>
            <a:pPr lvl="1"/>
            <a:r>
              <a:rPr lang="hr-HR" dirty="0"/>
              <a:t>b) visine poreza ili naknada za usluge putovanja obuhvaćene ugovorom koje određuju treće osobe koje nisu izravno uključene u izvršenje paket-aranžmana, uključujući turističke poreze, pristojbe za slijetanje ili naknade za ukrcaj ili iskrcaj u lukama i zračnim lukama ili</a:t>
            </a:r>
          </a:p>
          <a:p>
            <a:pPr lvl="1"/>
            <a:r>
              <a:rPr lang="hr-HR" dirty="0"/>
              <a:t>c) deviznih tečajeva koji su relevantni za paket-aranžman.</a:t>
            </a:r>
          </a:p>
          <a:p>
            <a:r>
              <a:rPr lang="hr-HR" dirty="0"/>
              <a:t>Povećanje cijene, bez obzira na njegovu veličinu, moguće je samo ako organizator na trajnom nosaču podataka i najkasnije 20 dana prije početka paket-aranžmana o povećanju cijene na jasan i razumljiv način obavijesti putnika, uz obrazloženje tog povećanja i izračun.</a:t>
            </a:r>
          </a:p>
          <a:p>
            <a:r>
              <a:rPr lang="hr-HR" dirty="0"/>
              <a:t>Ako je ugovorom o putovanju u paket-aranžmanu utvrđena mogućnost povećanja cijene, putnik ima pravo na sniženje cijene koje odgovara bilo kojem sniženju troškova na temelju kojih je izračunata cijena do kojeg dođe nakon sklapanja ugovora i prije početka paket-aranžmana.</a:t>
            </a:r>
          </a:p>
          <a:p>
            <a:r>
              <a:rPr lang="hr-HR" dirty="0"/>
              <a:t>U slučaju sniženja cijene organizator ima pravo od iznosa povrata koji duguje putniku oduzeti stvarno nastale administrativne troškove te je dužan na zahtjev putnika dati mu dokaze za te administrativne troškove.</a:t>
            </a:r>
          </a:p>
          <a:p>
            <a:endParaRPr lang="hr-HR" dirty="0"/>
          </a:p>
          <a:p>
            <a:endParaRPr lang="hr-HR" dirty="0"/>
          </a:p>
          <a:p>
            <a:endParaRPr lang="en-US" dirty="0"/>
          </a:p>
        </p:txBody>
      </p:sp>
    </p:spTree>
    <p:extLst>
      <p:ext uri="{BB962C8B-B14F-4D97-AF65-F5344CB8AC3E}">
        <p14:creationId xmlns:p14="http://schemas.microsoft.com/office/powerpoint/2010/main" val="3520899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PROMJENE UGOVORA</a:t>
            </a:r>
            <a:br>
              <a:rPr lang="hr-HR" dirty="0"/>
            </a:br>
            <a:r>
              <a:rPr lang="hr-HR" dirty="0"/>
              <a:t>PROMJENE UGOVORNIH ODREDABA</a:t>
            </a:r>
            <a:endParaRPr lang="en-GB" dirty="0"/>
          </a:p>
        </p:txBody>
      </p:sp>
      <p:sp>
        <p:nvSpPr>
          <p:cNvPr id="3" name="Content Placeholder 2"/>
          <p:cNvSpPr>
            <a:spLocks noGrp="1"/>
          </p:cNvSpPr>
          <p:nvPr>
            <p:ph idx="1"/>
          </p:nvPr>
        </p:nvSpPr>
        <p:spPr/>
        <p:txBody>
          <a:bodyPr>
            <a:normAutofit fontScale="85000" lnSpcReduction="20000"/>
          </a:bodyPr>
          <a:lstStyle/>
          <a:p>
            <a:r>
              <a:rPr lang="hr-HR" dirty="0"/>
              <a:t>Prije početka paket-aranžmana organizator ne smije jednostrano izmijeniti uvjete ugovora o putovanju u paket-aranžmanu, osim ako je takvo pravo predviđeno ugovorom, ako je izmjena beznačajna i ako na jasan, razumljiv i lako uočljiv način na trajnom nosaču podataka obavijesti putnika o izmjeni.</a:t>
            </a:r>
          </a:p>
          <a:p>
            <a:r>
              <a:rPr lang="hr-HR" dirty="0"/>
              <a:t>Ako je organizator prije početka paket-aranžmana prisiljen znatno izmijeniti bilo koje od glavnih obilježja usluga putovanja Ili ne može ispuniti ugovorene posebne zahtjeve putnika ili predloži povećanje cijene paket-aranžmana za više od 8 %, putnik može u razumnom roku koji odredi organizator:</a:t>
            </a:r>
          </a:p>
          <a:p>
            <a:pPr lvl="1"/>
            <a:r>
              <a:rPr lang="hr-HR" dirty="0"/>
              <a:t>a) prihvatiti predloženu izmjenu ili</a:t>
            </a:r>
          </a:p>
          <a:p>
            <a:pPr lvl="1"/>
            <a:r>
              <a:rPr lang="hr-HR" dirty="0"/>
              <a:t>b) raskinuti ugovor bez plaćanja naknade za raskid ugovora.</a:t>
            </a:r>
          </a:p>
          <a:p>
            <a:r>
              <a:rPr lang="hr-HR" dirty="0"/>
              <a:t>Ako putnik u razumnom roku ne obavijesti organizatora o svojoj odluci, istekom toga roka ugovor se smatra raskinutim.</a:t>
            </a:r>
          </a:p>
          <a:p>
            <a:endParaRPr lang="en-US" dirty="0"/>
          </a:p>
          <a:p>
            <a:endParaRPr lang="en-US" dirty="0"/>
          </a:p>
          <a:p>
            <a:endParaRPr lang="en-US" dirty="0"/>
          </a:p>
        </p:txBody>
      </p:sp>
    </p:spTree>
    <p:extLst>
      <p:ext uri="{BB962C8B-B14F-4D97-AF65-F5344CB8AC3E}">
        <p14:creationId xmlns:p14="http://schemas.microsoft.com/office/powerpoint/2010/main" val="978637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RASKID - PUTNIK</a:t>
            </a:r>
            <a:endParaRPr lang="en-GB" dirty="0"/>
          </a:p>
        </p:txBody>
      </p:sp>
      <p:sp>
        <p:nvSpPr>
          <p:cNvPr id="3" name="Content Placeholder 2"/>
          <p:cNvSpPr>
            <a:spLocks noGrp="1"/>
          </p:cNvSpPr>
          <p:nvPr>
            <p:ph idx="1"/>
          </p:nvPr>
        </p:nvSpPr>
        <p:spPr/>
        <p:txBody>
          <a:bodyPr>
            <a:normAutofit fontScale="77500" lnSpcReduction="20000"/>
          </a:bodyPr>
          <a:lstStyle/>
          <a:p>
            <a:r>
              <a:rPr lang="hr-HR" dirty="0"/>
              <a:t>Putnik može raskinuti ugovor o putovanju u paket-aranžmanu u bilo kojem trenutku prije početka paket-aranžmana.</a:t>
            </a:r>
          </a:p>
          <a:p>
            <a:pPr lvl="1"/>
            <a:r>
              <a:rPr lang="hr-HR" dirty="0"/>
              <a:t>organizator gubi pravo na ugovorenu cijenu paket-aranžmana i može od putnika zahtijevati plaćanje primjerene naknade za raskid ugovora koju se može opravdati.</a:t>
            </a:r>
          </a:p>
          <a:p>
            <a:r>
              <a:rPr lang="hr-HR" dirty="0"/>
              <a:t>Ugovorom o putovanju u paket-aranžmanu mogu se utvrditi razumne standardne naknade za raskid ugovora koje se temelje na razdoblju između trenutka raskida ugovora i početka paket-aranžmana i očekivanim uštedama troškova organizatora te prihodu od pružanja usluga putovanja drugom korisniku.</a:t>
            </a:r>
          </a:p>
          <a:p>
            <a:r>
              <a:rPr lang="hr-HR" dirty="0"/>
              <a:t>Ako ugovorne strane nisu ugovorom utvrdile standardne naknade za raskid ugovora, iznos naknade za raskid ugovora određuje se prema cijeni paket-aranžmana umanjenoj za iznos uštede troškova organizatora i prihod od pružanja usluga putovanja drugom korisniku.</a:t>
            </a:r>
          </a:p>
          <a:p>
            <a:r>
              <a:rPr lang="hr-HR" dirty="0"/>
              <a:t>Na zahtjev putnika organizator je dužan obrazložiti iznos naknade za raskid ugovora.</a:t>
            </a:r>
          </a:p>
          <a:p>
            <a:endParaRPr lang="en-US" dirty="0"/>
          </a:p>
        </p:txBody>
      </p:sp>
    </p:spTree>
    <p:extLst>
      <p:ext uri="{BB962C8B-B14F-4D97-AF65-F5344CB8AC3E}">
        <p14:creationId xmlns:p14="http://schemas.microsoft.com/office/powerpoint/2010/main" val="3804313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RASKID - PUTNIK</a:t>
            </a:r>
            <a:endParaRPr lang="en-GB" dirty="0"/>
          </a:p>
        </p:txBody>
      </p:sp>
      <p:sp>
        <p:nvSpPr>
          <p:cNvPr id="3" name="Content Placeholder 2"/>
          <p:cNvSpPr>
            <a:spLocks noGrp="1"/>
          </p:cNvSpPr>
          <p:nvPr>
            <p:ph idx="1"/>
          </p:nvPr>
        </p:nvSpPr>
        <p:spPr/>
        <p:txBody>
          <a:bodyPr>
            <a:normAutofit/>
          </a:bodyPr>
          <a:lstStyle/>
          <a:p>
            <a:r>
              <a:rPr lang="hr-HR" dirty="0"/>
              <a:t>putnik ima pravo raskinuti ugovor o putovanju u paket-aranžmanu prije početka paket-aranžmana bez plaćanja bilo kakve naknade za raskid ugovora u slučaju izvanrednih okolnosti koje se nisu mogle izbjeći, a koje su nastupile na odredištu ili u njegovoj neposrednoj blizini i koje znatno utječu na ispunjenje paket-aranžmana ili koje znatno utječu na prijevoz putnika na odredište.</a:t>
            </a:r>
          </a:p>
          <a:p>
            <a:r>
              <a:rPr lang="hr-HR" dirty="0"/>
              <a:t>U tom slučaju, putnik ima pravo na puni povrat svih plaćanja izvršenih za paket-aranžman, ali nema pravo na dodatnu odštetu.</a:t>
            </a:r>
          </a:p>
          <a:p>
            <a:endParaRPr lang="en-US" dirty="0"/>
          </a:p>
          <a:p>
            <a:endParaRPr lang="en-US" dirty="0"/>
          </a:p>
          <a:p>
            <a:endParaRPr lang="en-US" dirty="0"/>
          </a:p>
        </p:txBody>
      </p:sp>
    </p:spTree>
    <p:extLst>
      <p:ext uri="{BB962C8B-B14F-4D97-AF65-F5344CB8AC3E}">
        <p14:creationId xmlns:p14="http://schemas.microsoft.com/office/powerpoint/2010/main" val="1438075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RASKID - ORGANIZATOR</a:t>
            </a:r>
            <a:endParaRPr lang="en-GB" dirty="0"/>
          </a:p>
        </p:txBody>
      </p:sp>
      <p:sp>
        <p:nvSpPr>
          <p:cNvPr id="3" name="Content Placeholder 2"/>
          <p:cNvSpPr>
            <a:spLocks noGrp="1"/>
          </p:cNvSpPr>
          <p:nvPr>
            <p:ph idx="1"/>
          </p:nvPr>
        </p:nvSpPr>
        <p:spPr/>
        <p:txBody>
          <a:bodyPr>
            <a:normAutofit fontScale="62500" lnSpcReduction="20000"/>
          </a:bodyPr>
          <a:lstStyle/>
          <a:p>
            <a:r>
              <a:rPr lang="hr-HR" dirty="0"/>
              <a:t>Organizator može raskinuti ugovor o putovanju u paket-aranžmanu prije početka paket-aranžmana i putniku u cijelosti vratiti sva plaćanja primljena za paket-aranžman, bez obveze naknade štete putniku, ako je broj osoba koje su prijavljene za paket-aranžman manji od najmanjeg broja navedenog u ugovoru i ako organizator obavijesti putnika o raskidu ugovora unutar roka utvrđenog u ugovoru, ali ne kasnije od:</a:t>
            </a:r>
          </a:p>
          <a:p>
            <a:pPr lvl="1"/>
            <a:r>
              <a:rPr lang="hr-HR" dirty="0"/>
              <a:t>20 dana prije početka paket-aranžmana za putovanja koja traju više od šest dana</a:t>
            </a:r>
          </a:p>
          <a:p>
            <a:pPr lvl="1"/>
            <a:r>
              <a:rPr lang="hr-HR" dirty="0"/>
              <a:t>sedam dana prije početka paket-aranžmana za putovanja koja traju između dva i šest dana</a:t>
            </a:r>
          </a:p>
          <a:p>
            <a:pPr lvl="1"/>
            <a:r>
              <a:rPr lang="hr-HR" dirty="0"/>
              <a:t>48 sati prije početka paket-aranžmana za putovanja koja traju manje od dva dana.</a:t>
            </a:r>
          </a:p>
          <a:p>
            <a:r>
              <a:rPr lang="hr-HR" dirty="0"/>
              <a:t>Organizator može raskinuti ugovor o putovanju u paket-aranžmanu prije početka paket-aranžmana i putniku u cijelosti vratiti sva plaćanja primljena za paket-aranžman, bez obveze naknade štete putniku, ako organizatora u izvršenju ugovora spriječe izvanredne okolnosti koje se nisu mogle izbjeći te ako putnika o raskidu ugovora obavijesti bez nepotrebnog odgađanja prije početka paket-aranžmana.</a:t>
            </a:r>
          </a:p>
          <a:p>
            <a:r>
              <a:rPr lang="hr-HR" dirty="0"/>
              <a:t>U tom slučaju, organizator gubi pravo na ugovorenu cijenu paket-aranžmana i dužan je putniku vratiti sva plaćanja izvršena u korist putnika bez nepotrebnog odgađanja, a najkasnije u roku od 14 dana od raskida ugovora o putovanju u paket-aranžmanu.</a:t>
            </a:r>
          </a:p>
          <a:p>
            <a:endParaRPr lang="en-US" dirty="0"/>
          </a:p>
          <a:p>
            <a:endParaRPr lang="en-US" dirty="0"/>
          </a:p>
          <a:p>
            <a:endParaRPr lang="en-US" dirty="0"/>
          </a:p>
        </p:txBody>
      </p:sp>
    </p:spTree>
    <p:extLst>
      <p:ext uri="{BB962C8B-B14F-4D97-AF65-F5344CB8AC3E}">
        <p14:creationId xmlns:p14="http://schemas.microsoft.com/office/powerpoint/2010/main" val="3894383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ISPUNJENJE</a:t>
            </a:r>
            <a:endParaRPr lang="en-GB" dirty="0"/>
          </a:p>
        </p:txBody>
      </p:sp>
      <p:sp>
        <p:nvSpPr>
          <p:cNvPr id="3" name="Content Placeholder 2"/>
          <p:cNvSpPr>
            <a:spLocks noGrp="1"/>
          </p:cNvSpPr>
          <p:nvPr>
            <p:ph idx="1"/>
          </p:nvPr>
        </p:nvSpPr>
        <p:spPr/>
        <p:txBody>
          <a:bodyPr>
            <a:normAutofit fontScale="62500" lnSpcReduction="20000"/>
          </a:bodyPr>
          <a:lstStyle/>
          <a:p>
            <a:r>
              <a:rPr lang="hr-HR" dirty="0"/>
              <a:t>Za izvršenje usluga putovanja obuhvaćenih ugovorom o putovanju u paket-aranžmanu odgovoran je organizator, bez obzira na to mora li te usluge izvršiti sam ili ih moraju izvršiti drugi pružatelji usluga putovanja.</a:t>
            </a:r>
          </a:p>
          <a:p>
            <a:r>
              <a:rPr lang="hr-HR" dirty="0"/>
              <a:t>Putnik je dužan, bez nepotrebnog odgađanja i vodeći računa o okolnostima, obavijestiti organizatora o svakoj nesukladnosti koju utvrdi tijekom ispunjenja usluge putovanja obuhvaćene ugovorom o putovanju u paket-aranžmanu.</a:t>
            </a:r>
          </a:p>
          <a:p>
            <a:r>
              <a:rPr lang="hr-HR" dirty="0"/>
              <a:t>Ako bilo koja od usluga putovanja nije izvršena u skladu s ugovorom o putovanju u paket-aranžmanu, na zahtjev putnika organizator je dužan ispraviti tu nesukladnost, osim ako to nije moguće ili ako bi otklanjanje nesukladnosti prouzročilo nerazmjerne troškove uzimajući u obzir razmjer nesukladnosti i vrijednost usluga putovanja na koje nesukladnost utječe.</a:t>
            </a:r>
          </a:p>
          <a:p>
            <a:r>
              <a:rPr lang="hr-HR" dirty="0"/>
              <a:t>Ako organizator ne ispravi nesukladnost, putnik ima pravo na sniženje cijene i naknadu štete.</a:t>
            </a:r>
          </a:p>
          <a:p>
            <a:r>
              <a:rPr lang="hr-HR" dirty="0"/>
              <a:t>Ako organizator ne ispravi nesukladnost koju je dužan ispraviti u razumnom roku koji je odredio putnik, putnik to može učiniti sam te zahtijevati naknadu nužnih troškova. Putnik nije dužan odrediti organizatoru razuman rok za ispravljanje nesukladnosti ako je organizator odbio ispraviti nesukladnost ili ako je nesukladnost potrebno ispraviti odmah.</a:t>
            </a:r>
          </a:p>
          <a:p>
            <a:endParaRPr lang="en-US" dirty="0"/>
          </a:p>
          <a:p>
            <a:endParaRPr lang="en-US" dirty="0"/>
          </a:p>
          <a:p>
            <a:endParaRPr lang="en-US" dirty="0"/>
          </a:p>
        </p:txBody>
      </p:sp>
    </p:spTree>
    <p:extLst>
      <p:ext uri="{BB962C8B-B14F-4D97-AF65-F5344CB8AC3E}">
        <p14:creationId xmlns:p14="http://schemas.microsoft.com/office/powerpoint/2010/main" val="81864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ISPUNJENJE</a:t>
            </a:r>
            <a:endParaRPr lang="en-GB" dirty="0"/>
          </a:p>
        </p:txBody>
      </p:sp>
      <p:sp>
        <p:nvSpPr>
          <p:cNvPr id="3" name="Content Placeholder 2"/>
          <p:cNvSpPr>
            <a:spLocks noGrp="1"/>
          </p:cNvSpPr>
          <p:nvPr>
            <p:ph idx="1"/>
          </p:nvPr>
        </p:nvSpPr>
        <p:spPr/>
        <p:txBody>
          <a:bodyPr>
            <a:normAutofit fontScale="62500" lnSpcReduction="20000"/>
          </a:bodyPr>
          <a:lstStyle/>
          <a:p>
            <a:r>
              <a:rPr lang="hr-HR" dirty="0"/>
              <a:t>Ako znatan dio usluga putovanja nije moguće pružiti u skladu s ugovorom o putovanju u paket-aranžmanu, organizator je dužan radi nastavka paket-aranžmana ponuditi putniku odgovarajuće alternativne aranžmane, po mogućnosti jednake ili više kvalitete od onih navedenih u ugovoru, bez dodatnih troškova za putnika, uključujući i u slučaju kada putniku nije pružen povratak u mjesto polazišta onako kako je ugovoreno.</a:t>
            </a:r>
          </a:p>
          <a:p>
            <a:r>
              <a:rPr lang="hr-HR" dirty="0"/>
              <a:t>Ako organizator predloži alternativni putni aranžman čija je posljedica paket-aranžman niže kvalitete od one navedene u ugovoru o putovanju u paket-aranžmanu, organizator je dužan putniku odobriti primjereno sniženje cijene.</a:t>
            </a:r>
          </a:p>
          <a:p>
            <a:r>
              <a:rPr lang="hr-HR" dirty="0"/>
              <a:t>Putnik može odbiti predložene alternativne putne aranžmane samo ako oni nisu usporedivi s onim što je bilo dogovoreno u ugovoru o putovanju u paket-aranžmanu ili ako je odobreno sniženje cijene neprimjereno.</a:t>
            </a:r>
          </a:p>
          <a:p>
            <a:r>
              <a:rPr lang="hr-HR" dirty="0"/>
              <a:t>Ako nesukladnost znatno utječe na izvršenje paket-aranžmana i ako organizator nije ispravio nesukladnost u razumnom roku koji je odredio putnik, putnik može raskinuti ugovor o putovanju u paket-aranžmanu bez plaćanja naknade za raskid te zahtijevati, prema potrebi, sniženje cijene i/ili naknadu štete.</a:t>
            </a:r>
          </a:p>
          <a:p>
            <a:r>
              <a:rPr lang="hr-HR" dirty="0"/>
              <a:t>Ako paket-aranžman uključuje prijevoz putnika, a putnik je raskinuo ugovor, organizator je dužan osigurati bez nepotrebnog odgađanja repatrijaciju putnika jednakovrijednim prijevozom, bez dodatnih troškova za putnika. Dodatni troškovi idu na teret organizatora.</a:t>
            </a:r>
          </a:p>
          <a:p>
            <a:endParaRPr lang="en-US" dirty="0"/>
          </a:p>
          <a:p>
            <a:endParaRPr lang="en-US" dirty="0"/>
          </a:p>
          <a:p>
            <a:endParaRPr lang="en-US" dirty="0"/>
          </a:p>
        </p:txBody>
      </p:sp>
    </p:spTree>
    <p:extLst>
      <p:ext uri="{BB962C8B-B14F-4D97-AF65-F5344CB8AC3E}">
        <p14:creationId xmlns:p14="http://schemas.microsoft.com/office/powerpoint/2010/main" val="454213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hr-HR" dirty="0"/>
              <a:t>IZVORI</a:t>
            </a:r>
            <a:endParaRPr lang="en-US" dirty="0"/>
          </a:p>
        </p:txBody>
      </p:sp>
      <p:sp>
        <p:nvSpPr>
          <p:cNvPr id="14" name="Content Placeholder 13"/>
          <p:cNvSpPr>
            <a:spLocks noGrp="1"/>
          </p:cNvSpPr>
          <p:nvPr>
            <p:ph idx="1"/>
          </p:nvPr>
        </p:nvSpPr>
        <p:spPr/>
        <p:txBody>
          <a:bodyPr/>
          <a:lstStyle/>
          <a:p>
            <a:r>
              <a:rPr lang="hr-HR" dirty="0"/>
              <a:t>Zakon o pružanju usluga u turizmu (NN 130/17, 25/19, 98/19)</a:t>
            </a:r>
          </a:p>
          <a:p>
            <a:r>
              <a:rPr lang="hr-HR" dirty="0"/>
              <a:t>Direktiva</a:t>
            </a:r>
            <a:r>
              <a:rPr lang="en-US" dirty="0"/>
              <a:t>(EU) 2015/2302 on </a:t>
            </a:r>
            <a:r>
              <a:rPr lang="hr-HR" dirty="0"/>
              <a:t>paket aranžmanima i povezanim putnim aranžmanima od </a:t>
            </a:r>
            <a:r>
              <a:rPr lang="en-US" dirty="0"/>
              <a:t>23 </a:t>
            </a:r>
            <a:r>
              <a:rPr lang="hr-HR" dirty="0"/>
              <a:t>11</a:t>
            </a:r>
            <a:r>
              <a:rPr lang="en-US" dirty="0"/>
              <a:t> 2015</a:t>
            </a:r>
          </a:p>
          <a:p>
            <a:r>
              <a:rPr lang="hr-HR" dirty="0"/>
              <a:t>Prethodno uređeno</a:t>
            </a:r>
          </a:p>
          <a:p>
            <a:r>
              <a:rPr lang="hr-HR" dirty="0"/>
              <a:t>Zakonom o obveznim odnosima</a:t>
            </a:r>
          </a:p>
          <a:p>
            <a:r>
              <a:rPr lang="en-US" dirty="0"/>
              <a:t>Directive 90/314/EC</a:t>
            </a:r>
          </a:p>
        </p:txBody>
      </p:sp>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SNIŽENJE CIJENE I NAKNADA ŠTETE</a:t>
            </a:r>
            <a:endParaRPr lang="en-GB" dirty="0"/>
          </a:p>
        </p:txBody>
      </p:sp>
      <p:sp>
        <p:nvSpPr>
          <p:cNvPr id="3" name="Content Placeholder 2"/>
          <p:cNvSpPr>
            <a:spLocks noGrp="1"/>
          </p:cNvSpPr>
          <p:nvPr>
            <p:ph idx="1"/>
          </p:nvPr>
        </p:nvSpPr>
        <p:spPr/>
        <p:txBody>
          <a:bodyPr>
            <a:normAutofit fontScale="47500" lnSpcReduction="20000"/>
          </a:bodyPr>
          <a:lstStyle/>
          <a:p>
            <a:r>
              <a:rPr lang="hr-HR" dirty="0"/>
              <a:t>Putnik ima pravo na primjereno sniženje cijene za svako razdoblje tijekom kojeg je postojala nesukladnost u vezi s ugovorenim putovanjem u paket-aranžmanu, osim ako organizator dokaže da se nesukladnost može pripisati putniku.</a:t>
            </a:r>
          </a:p>
          <a:p>
            <a:r>
              <a:rPr lang="hr-HR" dirty="0"/>
              <a:t>Pravo putnika da zahtijeva sniženje cijene zastarijeva u roku od dvije godine, a zastara počinje teći prvoga dana poslije dana na koji bi paket-aranžman prema ugovoru trebao završiti.</a:t>
            </a:r>
          </a:p>
          <a:p>
            <a:r>
              <a:rPr lang="hr-HR" dirty="0"/>
              <a:t>Putnik ima pravo, neovisno o sniženju cijene ili raskidu ugovora, zahtijevati od organizatora primjerenu naknadu za svaku štetu koju pretrpi kao rezultat bilo koje nesukladnosti, a organizator je dužan putniku naknaditi tu štetu bez nepotrebnog odgađanja.</a:t>
            </a:r>
          </a:p>
          <a:p>
            <a:r>
              <a:rPr lang="hr-HR" dirty="0"/>
              <a:t>Organizator se oslobađa odgovornosti za štetu ako dokaže da:</a:t>
            </a:r>
          </a:p>
          <a:p>
            <a:pPr lvl="1"/>
            <a:r>
              <a:rPr lang="it-IT" dirty="0"/>
              <a:t>se </a:t>
            </a:r>
            <a:r>
              <a:rPr lang="it-IT" dirty="0" err="1"/>
              <a:t>nesukladnost</a:t>
            </a:r>
            <a:r>
              <a:rPr lang="it-IT" dirty="0"/>
              <a:t> </a:t>
            </a:r>
            <a:r>
              <a:rPr lang="it-IT" dirty="0" err="1"/>
              <a:t>može</a:t>
            </a:r>
            <a:r>
              <a:rPr lang="it-IT" dirty="0"/>
              <a:t> </a:t>
            </a:r>
            <a:r>
              <a:rPr lang="it-IT" dirty="0" err="1"/>
              <a:t>pripisati</a:t>
            </a:r>
            <a:r>
              <a:rPr lang="it-IT" dirty="0"/>
              <a:t> </a:t>
            </a:r>
            <a:r>
              <a:rPr lang="it-IT" dirty="0" err="1"/>
              <a:t>putniku</a:t>
            </a:r>
            <a:endParaRPr lang="it-IT" dirty="0"/>
          </a:p>
          <a:p>
            <a:pPr lvl="1"/>
            <a:r>
              <a:rPr lang="hr-HR" dirty="0"/>
              <a:t>se nesukladnost može pripisati trećoj osobi koja nije povezana s pružanjem usluga putovanja obuhvaćenih ugovorom o putovanju u paket-aranžmanu i da je nesukladnost nepredvidiva ili neizbježna ili</a:t>
            </a:r>
          </a:p>
          <a:p>
            <a:pPr lvl="1"/>
            <a:r>
              <a:rPr lang="hr-HR" dirty="0"/>
              <a:t>je do nesukladnosti došlo zbog izvanrednih okolnosti koje se nisu mogle izbjeći.</a:t>
            </a:r>
          </a:p>
          <a:p>
            <a:r>
              <a:rPr lang="hr-HR" dirty="0" err="1"/>
              <a:t>Ništetne</a:t>
            </a:r>
            <a:r>
              <a:rPr lang="hr-HR" dirty="0"/>
              <a:t> su odredbe ugovora o putovanju u paket-aranžmanu kojima se isključuje ili ograničuje odgovornost organizatora putovanja za štetu.</a:t>
            </a:r>
          </a:p>
          <a:p>
            <a:r>
              <a:rPr lang="hr-HR" dirty="0"/>
              <a:t>Pravovaljana je odredba ugovora o putovanju u paket-aranžmanu kojom se unaprijed ograničava iznos naknade štete za štete koje nisu posljedica tjelesne ozljede ili za štete koje organizator nije prouzročio namjerno ili nepažnjom na iznos koji nije manji od trostruke ukupne cijene paket-aranžmana.</a:t>
            </a:r>
          </a:p>
          <a:p>
            <a:r>
              <a:rPr lang="hr-HR" dirty="0"/>
              <a:t>Ako se međunarodnim konvencijama koje obvezuju Europsku uniju ili zakonskim propisima koji se temelje na njima ograničuje opseg naknade štete koju je dužan platiti pružatelj usluge putovanja koja je dio paket-aranžmana ili ograničuju uvjeti pod kojima je on dužan tu štetu nadoknaditi, u tom slučaju iste se pretpostavke, ograničenja i isključenja na odgovarajući način primjenjuju na organizatora i on se u odnosu na putnika može pozvati na to.</a:t>
            </a:r>
          </a:p>
          <a:p>
            <a:endParaRPr lang="en-US" dirty="0"/>
          </a:p>
          <a:p>
            <a:endParaRPr lang="en-US" dirty="0"/>
          </a:p>
          <a:p>
            <a:endParaRPr lang="en-US" dirty="0"/>
          </a:p>
        </p:txBody>
      </p:sp>
    </p:spTree>
    <p:extLst>
      <p:ext uri="{BB962C8B-B14F-4D97-AF65-F5344CB8AC3E}">
        <p14:creationId xmlns:p14="http://schemas.microsoft.com/office/powerpoint/2010/main" val="1228722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OBVEZA PRUŽANJA POMOĆI</a:t>
            </a:r>
            <a:endParaRPr lang="en-GB" dirty="0"/>
          </a:p>
        </p:txBody>
      </p:sp>
      <p:sp>
        <p:nvSpPr>
          <p:cNvPr id="3" name="Content Placeholder 2"/>
          <p:cNvSpPr>
            <a:spLocks noGrp="1"/>
          </p:cNvSpPr>
          <p:nvPr>
            <p:ph idx="1"/>
          </p:nvPr>
        </p:nvSpPr>
        <p:spPr/>
        <p:txBody>
          <a:bodyPr>
            <a:normAutofit/>
          </a:bodyPr>
          <a:lstStyle/>
          <a:p>
            <a:r>
              <a:rPr lang="hr-HR" dirty="0"/>
              <a:t>Organizator je dužan bez nepotrebnog odgađanja putniku u poteškoćama, pružiti primjerenu pomoć, a posebice:</a:t>
            </a:r>
          </a:p>
          <a:p>
            <a:pPr lvl="1"/>
            <a:r>
              <a:rPr lang="hr-HR" dirty="0"/>
              <a:t>pružanjem primjerenih informacija o zdravstvenim službama, lokalnim tijelima i konzularnoj pomoći i</a:t>
            </a:r>
          </a:p>
          <a:p>
            <a:pPr lvl="1"/>
            <a:r>
              <a:rPr lang="hr-HR" dirty="0"/>
              <a:t>pomaganjem putniku pri uspostavljanju daljinske komunikacije i pri pronalaženju alternativnih putnih aranžmana.</a:t>
            </a:r>
          </a:p>
          <a:p>
            <a:r>
              <a:rPr lang="hr-HR" dirty="0"/>
              <a:t>Ako je putnik poteškoću prouzročio namjerno ili nepažnjom, organizator može za tu pomoć naplatiti razumnu naknadu koja ne može biti viša od stvarnih troškova organizatora.</a:t>
            </a:r>
          </a:p>
          <a:p>
            <a:endParaRPr lang="en-US" dirty="0"/>
          </a:p>
        </p:txBody>
      </p:sp>
    </p:spTree>
    <p:extLst>
      <p:ext uri="{BB962C8B-B14F-4D97-AF65-F5344CB8AC3E}">
        <p14:creationId xmlns:p14="http://schemas.microsoft.com/office/powerpoint/2010/main" val="2535518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ZAŠTITA U SLUČAJU NESOLVENTNOSTI</a:t>
            </a:r>
            <a:endParaRPr lang="en-GB" dirty="0"/>
          </a:p>
        </p:txBody>
      </p:sp>
      <p:sp>
        <p:nvSpPr>
          <p:cNvPr id="3" name="Content Placeholder 2"/>
          <p:cNvSpPr>
            <a:spLocks noGrp="1"/>
          </p:cNvSpPr>
          <p:nvPr>
            <p:ph idx="1"/>
          </p:nvPr>
        </p:nvSpPr>
        <p:spPr/>
        <p:txBody>
          <a:bodyPr>
            <a:normAutofit fontScale="92500" lnSpcReduction="20000"/>
          </a:bodyPr>
          <a:lstStyle/>
          <a:p>
            <a:r>
              <a:rPr lang="hr-HR" dirty="0"/>
              <a:t>Organizator je dužan za svaki paket-aranžman osigurati jamčevinu za slučaj nesolventnosti kod društva za osiguranje ili banke u Republici Hrvatskoj ili drugoj državi ugovornici Europskog gospodarskog prostora radi:</a:t>
            </a:r>
          </a:p>
          <a:p>
            <a:pPr lvl="1"/>
            <a:r>
              <a:rPr lang="hr-HR" dirty="0"/>
              <a:t>povrata putniku svih novčanih sredstava plaćenih od strane putnika ili u ime putnika u vezi s ugovorom o putovanju u paket-aranžmanu za ugovorene usluge čije je izvršenje izostalo, ili koje neće biti izvršene, ili će tek djelomično biti izvršene, zbog nesolventnosti ili stečaja organizatora</a:t>
            </a:r>
          </a:p>
          <a:p>
            <a:pPr lvl="1"/>
            <a:r>
              <a:rPr lang="hr-HR" dirty="0"/>
              <a:t>naknade putniku troškova nužnog smještaja, prehrane i povratka putnika s putovanja u mjesto polaska u zemlji i inozemstvu, kao i sve nastale tražbine po toj osnovi, koji su prouzročeni zbog nesolventnosti ili stečaja organizatora, ako je ugovorom o putovanju u paket-aranžmanu uključen prijevoz putnika.</a:t>
            </a:r>
          </a:p>
          <a:p>
            <a:r>
              <a:rPr lang="hr-HR" dirty="0"/>
              <a:t>Jamčevina može biti u obliku police osiguranja ili bankarske garancije.</a:t>
            </a:r>
          </a:p>
        </p:txBody>
      </p:sp>
    </p:spTree>
    <p:extLst>
      <p:ext uri="{BB962C8B-B14F-4D97-AF65-F5344CB8AC3E}">
        <p14:creationId xmlns:p14="http://schemas.microsoft.com/office/powerpoint/2010/main" val="374646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a:t>Hvala na pažnji</a:t>
            </a:r>
            <a:endParaRPr lang="en-US" dirty="0"/>
          </a:p>
        </p:txBody>
      </p:sp>
      <p:sp>
        <p:nvSpPr>
          <p:cNvPr id="3" name="Subtitle 2"/>
          <p:cNvSpPr>
            <a:spLocks noGrp="1"/>
          </p:cNvSpPr>
          <p:nvPr>
            <p:ph type="subTitle" idx="1"/>
          </p:nvPr>
        </p:nvSpPr>
        <p:spPr/>
        <p:txBody>
          <a:bodyPr>
            <a:normAutofit/>
          </a:bodyPr>
          <a:lstStyle/>
          <a:p>
            <a:r>
              <a:rPr lang="en-US" dirty="0"/>
              <a:t>Marko Baretić</a:t>
            </a:r>
          </a:p>
          <a:p>
            <a:r>
              <a:rPr lang="hr-HR" dirty="0"/>
              <a:t>Pravni fakultet Sveučilišta </a:t>
            </a:r>
            <a:r>
              <a:rPr lang="hr-HR"/>
              <a:t>u Zagrebu</a:t>
            </a:r>
            <a:endParaRPr lang="en-US" dirty="0"/>
          </a:p>
          <a:p>
            <a:endParaRPr lang="en-US" dirty="0"/>
          </a:p>
        </p:txBody>
      </p:sp>
    </p:spTree>
    <p:extLst>
      <p:ext uri="{BB962C8B-B14F-4D97-AF65-F5344CB8AC3E}">
        <p14:creationId xmlns:p14="http://schemas.microsoft.com/office/powerpoint/2010/main" val="230827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PREDMETNO POLJE PRIMJENE</a:t>
            </a:r>
            <a:endParaRPr lang="en-GB" dirty="0"/>
          </a:p>
        </p:txBody>
      </p:sp>
      <p:sp>
        <p:nvSpPr>
          <p:cNvPr id="3" name="Content Placeholder 2"/>
          <p:cNvSpPr>
            <a:spLocks noGrp="1"/>
          </p:cNvSpPr>
          <p:nvPr>
            <p:ph idx="1"/>
          </p:nvPr>
        </p:nvSpPr>
        <p:spPr/>
        <p:txBody>
          <a:bodyPr>
            <a:normAutofit fontScale="77500" lnSpcReduction="20000"/>
          </a:bodyPr>
          <a:lstStyle/>
          <a:p>
            <a:r>
              <a:rPr lang="hr-HR" dirty="0"/>
              <a:t>paket-aranžmani koje trgovac nudi i prodaje putniku i povezani putni aranžmani koje trgovac omogućuje putniku te na njihove obvezno-pravne odnose.</a:t>
            </a:r>
          </a:p>
          <a:p>
            <a:endParaRPr lang="hr-HR" dirty="0"/>
          </a:p>
          <a:p>
            <a:r>
              <a:rPr lang="hr-HR" dirty="0"/>
              <a:t>trgovac je svaka fizička ili pravna osoba, neovisno o tome je li u privatnom ili javnom vlasništvu, koja, među ostalim, i putem drugih osoba koje djeluju u njezino ime ili za njezin račun, u svrhe povezane sa svojom trgovačkom, poslovnom, obrtničkom ili profesionalnom djelatnošću, bez obzira na to djeluje li u svojstvu organizatora, prodavatelja, trgovca koji omogućuje povezani putni aranžman ili kao pružatelj usluge putovanja</a:t>
            </a:r>
          </a:p>
          <a:p>
            <a:r>
              <a:rPr lang="hr-HR" dirty="0"/>
              <a:t>organizator je trgovac koji izravno ili putem drugog trgovca odnosno zajedno s drugim trgovcem kombinira i prodaje ili nudi na prodaju paket-aranžmane ili trgovac koji dostavlja podatke o putniku drugom trgovcu</a:t>
            </a:r>
          </a:p>
          <a:p>
            <a:r>
              <a:rPr lang="hr-HR" dirty="0"/>
              <a:t>prodavatelj znači trgovac koji nije organizator, a koji prodaje ili nudi na prodaju paket-aranžmane koje kombinira organizator</a:t>
            </a:r>
          </a:p>
          <a:p>
            <a:pPr marL="0" indent="0">
              <a:buNone/>
            </a:pPr>
            <a:endParaRPr lang="en-US" dirty="0"/>
          </a:p>
          <a:p>
            <a:endParaRPr lang="en-US" dirty="0"/>
          </a:p>
          <a:p>
            <a:endParaRPr lang="en-GB" dirty="0"/>
          </a:p>
          <a:p>
            <a:pPr marL="0" indent="0">
              <a:buNone/>
            </a:pPr>
            <a:endParaRPr lang="en-US" dirty="0"/>
          </a:p>
          <a:p>
            <a:endParaRPr lang="en-US" dirty="0"/>
          </a:p>
          <a:p>
            <a:endParaRPr lang="en-GB" dirty="0"/>
          </a:p>
        </p:txBody>
      </p:sp>
    </p:spTree>
    <p:extLst>
      <p:ext uri="{BB962C8B-B14F-4D97-AF65-F5344CB8AC3E}">
        <p14:creationId xmlns:p14="http://schemas.microsoft.com/office/powerpoint/2010/main" val="3349486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PREDMETNO POLJE PRIMJENE</a:t>
            </a:r>
            <a:endParaRPr lang="en-GB" dirty="0"/>
          </a:p>
        </p:txBody>
      </p:sp>
      <p:sp>
        <p:nvSpPr>
          <p:cNvPr id="3" name="Content Placeholder 2"/>
          <p:cNvSpPr>
            <a:spLocks noGrp="1"/>
          </p:cNvSpPr>
          <p:nvPr>
            <p:ph idx="1"/>
          </p:nvPr>
        </p:nvSpPr>
        <p:spPr/>
        <p:txBody>
          <a:bodyPr>
            <a:normAutofit fontScale="62500" lnSpcReduction="20000"/>
          </a:bodyPr>
          <a:lstStyle/>
          <a:p>
            <a:r>
              <a:rPr lang="hr-HR" dirty="0"/>
              <a:t>putnik znači svaka osoba koja želi sklopiti ugovor o putovanju u paket-aranžmanu ili izletu ili ugovor o putovanju u povezanom putnom aranžmanu ili koja ima pravo putovati na temelju sklopljenog ugovora o putovanju u paket-aranžmanu ili izletu ili ugovora o putovanju u povezanom putnom aranžmanu</a:t>
            </a:r>
          </a:p>
          <a:p>
            <a:r>
              <a:rPr lang="hr-HR" dirty="0"/>
              <a:t>točka 7. preambule Direktive 2015/2302</a:t>
            </a:r>
          </a:p>
          <a:p>
            <a:r>
              <a:rPr lang="hr-HR" i="1" dirty="0"/>
              <a:t>Većina putnika koji kupuju paket aranžmane ili povezane putne aranžmane jesu potrošači u smislu prava Unije u području potrošača. Istodobno nije uvijek jednostavno razlikovati potrošače od predstavnika malih poduzeća ili osoba koje putovanja povezana sa svojom poslovnom ili profesionalnom djelatnošću rezerviraju istim kanalima za rezervacije kao i potrošači. Takvim je putnicima često potrebna slična razina zaštite. Za razliku od toga, postoje poduzeća ili organizacije koje organiziraju putne aranžmane na temelju općeg sporazuma, koji je često sklopljen za brojne putne aranžmane ili za određeno razdoblje, primjerice s putničkom agencijom. Za drugu navedenu vrstu putnih aranžmana nije potrebna razina zaštite koja je namijenjena potrošačima. </a:t>
            </a:r>
          </a:p>
          <a:p>
            <a:r>
              <a:rPr lang="hr-HR" i="1" dirty="0"/>
              <a:t>Stoga bi se ova Direktiva trebala primjenjivati na osobe na poslovnim putovanjima, uključujući osobe koje se bave slobodnim zanimanjima ili samozaposlene osobe ili druge fizičke osobe, kad oni ne organiziraju takve putne aranžmane na temelju općeg sporazuma. Kako bi se izbjeglo zamjenu s definicijom pojma „potrošač”, koju se upotrebljava u drugom zakonodavstvu Unije, osobe zaštićene temeljem ove Direktive trebalo bi navoditi kao „putnike”.</a:t>
            </a:r>
          </a:p>
          <a:p>
            <a:endParaRPr lang="hr-HR" dirty="0"/>
          </a:p>
        </p:txBody>
      </p:sp>
    </p:spTree>
    <p:extLst>
      <p:ext uri="{BB962C8B-B14F-4D97-AF65-F5344CB8AC3E}">
        <p14:creationId xmlns:p14="http://schemas.microsoft.com/office/powerpoint/2010/main" val="3544022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PREDMENTO POLJE PRIMJENE</a:t>
            </a:r>
            <a:endParaRPr lang="en-GB" dirty="0"/>
          </a:p>
        </p:txBody>
      </p:sp>
      <p:sp>
        <p:nvSpPr>
          <p:cNvPr id="3" name="Content Placeholder 2"/>
          <p:cNvSpPr>
            <a:spLocks noGrp="1"/>
          </p:cNvSpPr>
          <p:nvPr>
            <p:ph idx="1"/>
          </p:nvPr>
        </p:nvSpPr>
        <p:spPr/>
        <p:txBody>
          <a:bodyPr>
            <a:normAutofit fontScale="62500" lnSpcReduction="20000"/>
          </a:bodyPr>
          <a:lstStyle/>
          <a:p>
            <a:r>
              <a:rPr lang="hr-HR" dirty="0"/>
              <a:t>paket-aranžman znači kombinacija najmanje dviju različitih vrsta usluga putovanja za potrebe istog putovanja ili odmora ako:</a:t>
            </a:r>
          </a:p>
          <a:p>
            <a:pPr marL="0" indent="0">
              <a:buNone/>
            </a:pPr>
            <a:r>
              <a:rPr lang="hr-HR" dirty="0"/>
              <a:t>	a) te usluge kombinira jedan trgovac, među ostalim na zahtjev ili u skladu s izborom putnika, prije nego što je sklopljen jedinstveni ugovor o svim uslugama ili</a:t>
            </a:r>
          </a:p>
          <a:p>
            <a:pPr marL="0" indent="0">
              <a:buNone/>
            </a:pPr>
            <a:r>
              <a:rPr lang="hr-HR" dirty="0"/>
              <a:t>	b) neovisno o tome jesu li sklopljeni zasebni ugovori s pojedinačnim pružateljima usluga putovanja, ako se te usluge:</a:t>
            </a:r>
          </a:p>
          <a:p>
            <a:pPr marL="0" indent="0">
              <a:buNone/>
            </a:pPr>
            <a:r>
              <a:rPr lang="pl-PL" dirty="0"/>
              <a:t>	1. kupuju na jednoj prodajnoj točki i ako su odabrane prije nego što je putnik pristao platiti</a:t>
            </a:r>
          </a:p>
          <a:p>
            <a:pPr marL="0" indent="0">
              <a:buNone/>
            </a:pPr>
            <a:r>
              <a:rPr lang="hr-HR" dirty="0"/>
              <a:t>	2. nude, prodaju ili naplaćuju po paušalnoj ili ukupnoj cijeni</a:t>
            </a:r>
          </a:p>
          <a:p>
            <a:pPr marL="0" indent="0">
              <a:buNone/>
            </a:pPr>
            <a:r>
              <a:rPr lang="hr-HR" dirty="0"/>
              <a:t>	3. oglašavaju ili prodaju pod nazivom »paket-aranžman« ili pod sličnim nazivom</a:t>
            </a:r>
          </a:p>
          <a:p>
            <a:pPr marL="0" indent="0">
              <a:buNone/>
            </a:pPr>
            <a:r>
              <a:rPr lang="hr-HR" dirty="0"/>
              <a:t>	4. kombiniraju nakon sklapanja ugovora kojim trgovac putniku daje pravo da bira između različitih vrsta usluga putovanja ili</a:t>
            </a:r>
          </a:p>
          <a:p>
            <a:pPr marL="0" indent="0">
              <a:buNone/>
            </a:pPr>
            <a:r>
              <a:rPr lang="hr-HR" dirty="0"/>
              <a:t>	5. kupuju od pojedinačnih trgovaca putem povezanih postupaka online rezerviranja kada trgovac s kojim je sklopljen prvi ugovor dostavlja ime putnika, podatke o plaćanju i adresu e-pošte drugom trgovcu ili trgovcima, a ugovor s drugim trgovcem ili trgovcima sklopljen je najkasnije 24 sata nakon potvrde rezervacije prve usluge putovanja</a:t>
            </a:r>
          </a:p>
          <a:p>
            <a:endParaRPr lang="en-US" dirty="0"/>
          </a:p>
          <a:p>
            <a:endParaRPr lang="en-GB" dirty="0"/>
          </a:p>
          <a:p>
            <a:pPr marL="0" indent="0">
              <a:buNone/>
            </a:pPr>
            <a:endParaRPr lang="en-US" dirty="0"/>
          </a:p>
          <a:p>
            <a:endParaRPr lang="en-US" dirty="0"/>
          </a:p>
          <a:p>
            <a:endParaRPr lang="en-GB" dirty="0"/>
          </a:p>
        </p:txBody>
      </p:sp>
    </p:spTree>
    <p:extLst>
      <p:ext uri="{BB962C8B-B14F-4D97-AF65-F5344CB8AC3E}">
        <p14:creationId xmlns:p14="http://schemas.microsoft.com/office/powerpoint/2010/main" val="4198110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PREDMENTO POLJE PRIMJENE</a:t>
            </a:r>
            <a:endParaRPr lang="en-GB" dirty="0"/>
          </a:p>
        </p:txBody>
      </p:sp>
      <p:sp>
        <p:nvSpPr>
          <p:cNvPr id="3" name="Content Placeholder 2"/>
          <p:cNvSpPr>
            <a:spLocks noGrp="1"/>
          </p:cNvSpPr>
          <p:nvPr>
            <p:ph idx="1"/>
          </p:nvPr>
        </p:nvSpPr>
        <p:spPr/>
        <p:txBody>
          <a:bodyPr>
            <a:normAutofit fontScale="85000" lnSpcReduction="20000"/>
          </a:bodyPr>
          <a:lstStyle/>
          <a:p>
            <a:r>
              <a:rPr lang="hr-HR" dirty="0"/>
              <a:t>ugovor o putovanju u paket-aranžmanu znači ugovor o paket-aranžmanu kao cjelini ili, ako se paket-aranžman pruža u okviru zasebnih ugovora, svi ugovori koji obuhvaćaju usluge putovanja uključene u paket-aranžman</a:t>
            </a:r>
          </a:p>
          <a:p>
            <a:r>
              <a:rPr lang="hr-HR" dirty="0"/>
              <a:t>usluga putovanja znači:</a:t>
            </a:r>
          </a:p>
          <a:p>
            <a:pPr marL="0" indent="0">
              <a:buNone/>
            </a:pPr>
            <a:r>
              <a:rPr lang="hr-HR" dirty="0"/>
              <a:t>a) prijevoz putnika</a:t>
            </a:r>
          </a:p>
          <a:p>
            <a:pPr marL="0" indent="0">
              <a:buNone/>
            </a:pPr>
            <a:r>
              <a:rPr lang="hr-HR" dirty="0"/>
              <a:t>b) smještaj koji nije neodvojivi dio prijevoza putnika i nije u svrhe stanovanja</a:t>
            </a:r>
          </a:p>
          <a:p>
            <a:pPr marL="0" indent="0">
              <a:buNone/>
            </a:pPr>
            <a:r>
              <a:rPr lang="hr-HR" dirty="0"/>
              <a:t>c) iznajmljivanje automobila, drugog motornog vozila s vlastitim pogonom i najmanje četiri kotača s brzinom većom od 25 km/h ili motocikala za koje se zahtijeva vozačka dozvola kategorije A</a:t>
            </a:r>
          </a:p>
          <a:p>
            <a:pPr marL="0" indent="0">
              <a:buNone/>
            </a:pPr>
            <a:r>
              <a:rPr lang="hr-HR" dirty="0"/>
              <a:t>d) bilo koja druga turistička usluga koja nije neodvojivi dio usluge putovanja u smislu </a:t>
            </a:r>
            <a:r>
              <a:rPr lang="hr-HR" dirty="0" err="1"/>
              <a:t>podtočaka</a:t>
            </a:r>
            <a:r>
              <a:rPr lang="hr-HR" dirty="0"/>
              <a:t> a), b) ili c) ove točke</a:t>
            </a:r>
          </a:p>
          <a:p>
            <a:pPr marL="0" indent="0">
              <a:buNone/>
            </a:pPr>
            <a:endParaRPr lang="en-US" dirty="0"/>
          </a:p>
          <a:p>
            <a:endParaRPr lang="en-GB" dirty="0"/>
          </a:p>
          <a:p>
            <a:pPr marL="0" indent="0">
              <a:buNone/>
            </a:pPr>
            <a:endParaRPr lang="en-US" dirty="0"/>
          </a:p>
          <a:p>
            <a:endParaRPr lang="en-US" dirty="0"/>
          </a:p>
          <a:p>
            <a:endParaRPr lang="en-GB" dirty="0"/>
          </a:p>
        </p:txBody>
      </p:sp>
    </p:spTree>
    <p:extLst>
      <p:ext uri="{BB962C8B-B14F-4D97-AF65-F5344CB8AC3E}">
        <p14:creationId xmlns:p14="http://schemas.microsoft.com/office/powerpoint/2010/main" val="1141230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PERSONALNO POLJE PRIMJENE</a:t>
            </a:r>
            <a:endParaRPr lang="en-GB" dirty="0"/>
          </a:p>
        </p:txBody>
      </p:sp>
      <p:sp>
        <p:nvSpPr>
          <p:cNvPr id="3" name="Content Placeholder 2"/>
          <p:cNvSpPr>
            <a:spLocks noGrp="1"/>
          </p:cNvSpPr>
          <p:nvPr>
            <p:ph idx="1"/>
          </p:nvPr>
        </p:nvSpPr>
        <p:spPr/>
        <p:txBody>
          <a:bodyPr>
            <a:normAutofit/>
          </a:bodyPr>
          <a:lstStyle/>
          <a:p>
            <a:r>
              <a:rPr lang="hr-HR" dirty="0"/>
              <a:t>Točka 9. preambule Direktive 2015/2302</a:t>
            </a:r>
          </a:p>
          <a:p>
            <a:pPr marL="0" indent="0">
              <a:buNone/>
            </a:pPr>
            <a:r>
              <a:rPr lang="hr-HR" i="1" dirty="0"/>
              <a:t>U svrhu transparentnosti paket aranžmane trebalo bi razlikovati od povezanih putnih aranžmana kod kojih online trgovci ili trgovci u poslovnici putnicima omogućuju kupnju usluga putovanja što dovodi do toga da putnik sklapa ugovore s različitim pružateljima usluga putovanja, između ostalog putem povezanih postupaka rezerviranja; ti ugovori nemaju obilježja paket aranžmana i na njih ne bi bilo primjereno primjenjivati sve obveze koje se primjenjuju na paket aranžmane.</a:t>
            </a:r>
          </a:p>
          <a:p>
            <a:endParaRPr lang="en-US" dirty="0"/>
          </a:p>
          <a:p>
            <a:endParaRPr lang="en-GB" dirty="0"/>
          </a:p>
          <a:p>
            <a:pPr marL="0" indent="0">
              <a:buNone/>
            </a:pPr>
            <a:endParaRPr lang="en-US" dirty="0"/>
          </a:p>
          <a:p>
            <a:endParaRPr lang="en-US" dirty="0"/>
          </a:p>
          <a:p>
            <a:endParaRPr lang="en-GB" dirty="0"/>
          </a:p>
        </p:txBody>
      </p:sp>
    </p:spTree>
    <p:extLst>
      <p:ext uri="{BB962C8B-B14F-4D97-AF65-F5344CB8AC3E}">
        <p14:creationId xmlns:p14="http://schemas.microsoft.com/office/powerpoint/2010/main" val="3858083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PREDUGOVORNO OBAVJEŠTAVANJE</a:t>
            </a:r>
            <a:endParaRPr lang="en-GB" dirty="0"/>
          </a:p>
        </p:txBody>
      </p:sp>
      <p:sp>
        <p:nvSpPr>
          <p:cNvPr id="3" name="Content Placeholder 2"/>
          <p:cNvSpPr>
            <a:spLocks noGrp="1"/>
          </p:cNvSpPr>
          <p:nvPr>
            <p:ph idx="1"/>
          </p:nvPr>
        </p:nvSpPr>
        <p:spPr/>
        <p:txBody>
          <a:bodyPr>
            <a:normAutofit fontScale="62500" lnSpcReduction="20000"/>
          </a:bodyPr>
          <a:lstStyle/>
          <a:p>
            <a:r>
              <a:rPr lang="hr-HR" dirty="0"/>
              <a:t>Organizator, kao i prodavatelj ako se paket-aranžman prodaje putem prodavatelja, dužan je, prije nego što se putnik obveže bilo kojim ugovorom o putovanju u paket-aranžmanu ili bilo kojom odgovarajućom ponudom, putniku pružiti odgovarajuće standardne informacije putem odgovarajućeg obrasca te sljedeće informacije ako su one relevantne za paket-aranžman:</a:t>
            </a:r>
          </a:p>
          <a:p>
            <a:pPr lvl="1"/>
            <a:r>
              <a:rPr lang="hr-HR" dirty="0"/>
              <a:t>glavna obilježja usluga putovanja</a:t>
            </a:r>
          </a:p>
          <a:p>
            <a:pPr lvl="1"/>
            <a:r>
              <a:rPr lang="hr-HR" dirty="0"/>
              <a:t>tvrtku i zemljopisnu adresu organizatora te, prema potrebi, i prodavatelja, kao i njihov telefonski broj i, prema potrebi, adresa e-pošte</a:t>
            </a:r>
          </a:p>
          <a:p>
            <a:pPr lvl="1"/>
            <a:r>
              <a:rPr lang="hr-HR" dirty="0"/>
              <a:t>ukupnu cijenu paket-aranžmana, uključujući poreze i, prema potrebi, sve dodatne naknade, pristojbe i ostale troškove ili, ako te troškove nije moguće u razumnoj mjeri izračunati prije sklapanja ugovora, naznaku vrste dodatnih troškova koje će putnik možda morati snositi</a:t>
            </a:r>
          </a:p>
          <a:p>
            <a:pPr lvl="1"/>
            <a:r>
              <a:rPr lang="hr-HR" dirty="0"/>
              <a:t>načine plaćanja, uključujući bilo koji iznos ili postotak cijene koje treba platiti kao predujam te raspored plaćanja preostalog iznosa, ili financijska jamstava koja putnik treba platiti ili osigurati</a:t>
            </a:r>
          </a:p>
          <a:p>
            <a:pPr lvl="1"/>
            <a:r>
              <a:rPr lang="hr-HR" dirty="0"/>
              <a:t>najmanji broj osoba potreban za ostvarivanje paket-aranžmana i rok u kojem organizator može raskinuti ugovor o putovanju u paket-aranžmanu prije početka paket-aranžmana ako taj broj ne bude dosegnut</a:t>
            </a:r>
          </a:p>
          <a:p>
            <a:pPr lvl="1"/>
            <a:r>
              <a:rPr lang="hr-HR" dirty="0"/>
              <a:t>opće informacije o uvjetima odredišne zemlje u vezi s putovnicama i vizama, uključujući približno trajanje razdoblja za pribavljanje viza te informacije o zdravstvenim formalnostima odredišne zemlje</a:t>
            </a:r>
          </a:p>
          <a:p>
            <a:pPr lvl="1"/>
            <a:r>
              <a:rPr lang="hr-HR" dirty="0"/>
              <a:t>informaciju da putnik može raskinuti ugovor u bilo kojem trenutku prije početka paket-aranžmana uz plaćanje primjerene naknade za raskid ugovora ili, prema potrebi, standardnih naknada za raskid ugovora koje zahtijeva organizator</a:t>
            </a:r>
          </a:p>
          <a:p>
            <a:pPr lvl="1"/>
            <a:r>
              <a:rPr lang="hr-HR" dirty="0"/>
              <a:t>informacije o neobveznom ili obveznom osiguranju radi pokrivanja troška raskida ugovora od strane putnika ili troška pružanja pomoći, uključujući repatrijaciju, u slučaju nesreće, bolesti ili smrti</a:t>
            </a:r>
          </a:p>
          <a:p>
            <a:endParaRPr lang="hr-HR" dirty="0"/>
          </a:p>
        </p:txBody>
      </p:sp>
    </p:spTree>
    <p:extLst>
      <p:ext uri="{BB962C8B-B14F-4D97-AF65-F5344CB8AC3E}">
        <p14:creationId xmlns:p14="http://schemas.microsoft.com/office/powerpoint/2010/main" val="4196529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a:t>PREDUGOVORNO OBAVJEŠTAVANJE</a:t>
            </a:r>
            <a:endParaRPr lang="en-GB" dirty="0"/>
          </a:p>
        </p:txBody>
      </p:sp>
      <p:sp>
        <p:nvSpPr>
          <p:cNvPr id="3" name="Content Placeholder 2"/>
          <p:cNvSpPr>
            <a:spLocks noGrp="1"/>
          </p:cNvSpPr>
          <p:nvPr>
            <p:ph idx="1"/>
          </p:nvPr>
        </p:nvSpPr>
        <p:spPr/>
        <p:txBody>
          <a:bodyPr>
            <a:normAutofit fontScale="92500" lnSpcReduction="20000"/>
          </a:bodyPr>
          <a:lstStyle/>
          <a:p>
            <a:r>
              <a:rPr lang="hr-HR" dirty="0"/>
              <a:t>Predugovorne informacije moraju biti dostavljene u formi informacijskog obrasca</a:t>
            </a:r>
            <a:endParaRPr lang="en-US" dirty="0"/>
          </a:p>
          <a:p>
            <a:r>
              <a:rPr lang="hr-HR" dirty="0"/>
              <a:t>Posebna pravila za ugovore sklopljene telefonom</a:t>
            </a:r>
            <a:endParaRPr lang="en-US" dirty="0"/>
          </a:p>
          <a:p>
            <a:r>
              <a:rPr lang="hr-HR" dirty="0"/>
              <a:t>Informacije se moraju pružiti na jasan, razumljiv i lako uočljiv način, a kada se pružaju u pisanom obliku, moraju biti čitljive i napisane na hrvatskom jeziku, a mogu biti istodobno napisane i na nekom drugom putniku jasnom i razumljivom jeziku.</a:t>
            </a:r>
          </a:p>
          <a:p>
            <a:r>
              <a:rPr lang="hr-HR" dirty="0"/>
              <a:t>Predugovorne informacije koje se daju putniku čine sastavni dio ugovora o putovanju u paket-aranžmanu i ne mogu se mijenjati, osim ako se ugovorne strane o tome izričito drukčije suglase.</a:t>
            </a:r>
          </a:p>
          <a:p>
            <a:pPr lvl="1"/>
            <a:r>
              <a:rPr lang="hr-HR" dirty="0"/>
              <a:t>organizator i, prema potrebi, prodavatelj dužni su prije sklapanja ugovora o putovanju u paket-aranžmanu dostaviti putniku na jasan, razumljiv i lako uočljiv način sve izmjene predugovornih informacija.</a:t>
            </a:r>
          </a:p>
          <a:p>
            <a:endParaRPr lang="en-US" dirty="0"/>
          </a:p>
          <a:p>
            <a:endParaRPr lang="en-US" dirty="0"/>
          </a:p>
          <a:p>
            <a:endParaRPr lang="en-US" dirty="0"/>
          </a:p>
        </p:txBody>
      </p:sp>
    </p:spTree>
    <p:extLst>
      <p:ext uri="{BB962C8B-B14F-4D97-AF65-F5344CB8AC3E}">
        <p14:creationId xmlns:p14="http://schemas.microsoft.com/office/powerpoint/2010/main" val="4172466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ath 16x9">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9696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th education presentation with Pi  (widescreen).potx" id="{DF132673-7A8C-4FB7-A35E-0123B6C0D98B}" vid="{CCAAB50D-2EF2-4925-80C2-C83131AE58AC}"/>
    </a:ext>
  </a:extLst>
</a:theme>
</file>

<file path=ppt/theme/theme2.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Math education presentation with Pi  (widescreen)</Template>
  <TotalTime>264</TotalTime>
  <Words>3420</Words>
  <Application>Microsoft Office PowerPoint</Application>
  <PresentationFormat>Custom</PresentationFormat>
  <Paragraphs>160</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Euphemia</vt:lpstr>
      <vt:lpstr>Math 16x9</vt:lpstr>
      <vt:lpstr>Ugovor o paket aranžmanu</vt:lpstr>
      <vt:lpstr>IZVORI</vt:lpstr>
      <vt:lpstr>PREDMETNO POLJE PRIMJENE</vt:lpstr>
      <vt:lpstr>PREDMETNO POLJE PRIMJENE</vt:lpstr>
      <vt:lpstr>PREDMENTO POLJE PRIMJENE</vt:lpstr>
      <vt:lpstr>PREDMENTO POLJE PRIMJENE</vt:lpstr>
      <vt:lpstr>PERSONALNO POLJE PRIMJENE</vt:lpstr>
      <vt:lpstr>PREDUGOVORNO OBAVJEŠTAVANJE</vt:lpstr>
      <vt:lpstr>PREDUGOVORNO OBAVJEŠTAVANJE</vt:lpstr>
      <vt:lpstr>UGOVOR – FORMA</vt:lpstr>
      <vt:lpstr>UGOVOR – SADRŽAJ</vt:lpstr>
      <vt:lpstr>PROMJENE UGOVORA PRIJENOS NA DRUGOG PUTNIKA</vt:lpstr>
      <vt:lpstr>PROMJENE UGOVORA PROMJENA CIJENE</vt:lpstr>
      <vt:lpstr>PROMJENE UGOVORA PROMJENE UGOVORNIH ODREDABA</vt:lpstr>
      <vt:lpstr>RASKID - PUTNIK</vt:lpstr>
      <vt:lpstr>RASKID - PUTNIK</vt:lpstr>
      <vt:lpstr>RASKID - ORGANIZATOR</vt:lpstr>
      <vt:lpstr>ISPUNJENJE</vt:lpstr>
      <vt:lpstr>ISPUNJENJE</vt:lpstr>
      <vt:lpstr>SNIŽENJE CIJENE I NAKNADA ŠTETE</vt:lpstr>
      <vt:lpstr>OBVEZA PRUŽANJA POMOĆI</vt:lpstr>
      <vt:lpstr>ZAŠTITA U SLUČAJU NESOLVENTNOSTI</vt:lpstr>
      <vt:lpstr>Hvala na pažnji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Package Travel</dc:title>
  <dc:creator>Windows User</dc:creator>
  <cp:lastModifiedBy>Marko Baretić</cp:lastModifiedBy>
  <cp:revision>30</cp:revision>
  <dcterms:created xsi:type="dcterms:W3CDTF">2018-12-09T12:31:39Z</dcterms:created>
  <dcterms:modified xsi:type="dcterms:W3CDTF">2020-01-17T11:54:26Z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