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  <p:sldMasterId id="2147483707" r:id="rId2"/>
    <p:sldMasterId id="2147483708" r:id="rId3"/>
    <p:sldMasterId id="2147483709" r:id="rId4"/>
    <p:sldMasterId id="2147483710" r:id="rId5"/>
    <p:sldMasterId id="2147483711" r:id="rId6"/>
    <p:sldMasterId id="2147483712" r:id="rId7"/>
    <p:sldMasterId id="2147483713" r:id="rId8"/>
    <p:sldMasterId id="2147483714" r:id="rId9"/>
    <p:sldMasterId id="2147483715" r:id="rId10"/>
  </p:sldMasterIdLst>
  <p:notesMasterIdLst>
    <p:notesMasterId r:id="rId39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</p:sldIdLst>
  <p:sldSz cx="12192000" cy="6858000"/>
  <p:notesSz cx="6858000" cy="9144000"/>
  <p:embeddedFontLst>
    <p:embeddedFont>
      <p:font typeface="Arial Narrow" panose="020B060402020202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a Krulić Kuzman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A35369-FAAA-4ABE-A099-7FBB80C0F0AF}">
  <a:tblStyle styleId="{33A35369-FAAA-4ABE-A099-7FBB80C0F0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font" Target="fonts/font4.fntdata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font" Target="fonts/font7.fntdata"/><Relationship Id="rId20" Type="http://schemas.openxmlformats.org/officeDocument/2006/relationships/slide" Target="slides/slide10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15T22:15:20.584" idx="1">
    <p:pos x="6000" y="0"/>
    <p:text>neka obilježja: internet im predstavlja centralnu poziciju u svakodnevno životu i okupira ih i kada nisu online; aktivnosti na internetu važnije od obitelji i prijatelja; imaju poteškoća u ograničavanju vremena provedenog na internetu, u nedostatku interneta osjećaju neugodne emocije, internet im služi kao bijeg od neugodnih emocionalnih stanja i sresa...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15T22:17:42.732" idx="3">
    <p:pos x="6000" y="100"/>
    <p:text>Internet pruža izuzetno mnogo mogućnosti i online možemo sudjelovati u različitim aktivnostima, zato stručnjaci smatraju da zasebno treba gledati različite konstrukte jer je nužno razlikovati specifičnosti različitih modaliteta potencijalne ovisnost (prekomjerno korištenje društvenih mreža/gaming/online kupovina/prekomjerna konzumacija pornografskih sadržaja)</p:text>
  </p:cm>
  <p:cm authorId="0" dt="2019-11-15T22:38:24.711" idx="2">
    <p:pos x="6000" y="0"/>
    <p:text>Postavlja se i pitanje radi li se stvarno o poremećaju ili je internet mediji, a "ovisnost" posljedica nekog drugog poremaćaja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15T22:10:20.302" idx="4">
    <p:pos x="6000" y="0"/>
    <p:text>Vidimo da se opisani kriteriji uvelike preklapaju s onima za ovisnost o psihoaktivnim tvarima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15T05:44:42.302" idx="5">
    <p:pos x="6000" y="0"/>
    <p:text>Sličnosti s OCD-om i drugim opsesivno-kompulzivnim poremećajima (opetovano provjeravanje e-mailova ili društvenih medija)
Sličnosti s poremećajem socijalne anksioznosti (pretjerana upotreba društvenih medija kao izbjegavanje suočavanja licem u lice) (Ioannidis i sur., 2016). 
Sličnosti s poteškoćama kontrole impulsa (neki oblici kupovine putem interneta ili cyberseksa)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15T17:15:05.685" idx="7">
    <p:pos x="6000" y="100"/>
    <p:text>Time je ovaj poremećaj službeno priznat kao bolest te klasifikacijski smješten u područje bolesti ovisnosti. Navedena dijagnoza, dakle, odnosi se samo na patološko igranje videoigara, a ne na internet kao takav.</p:text>
  </p:cm>
  <p:cm authorId="0" dt="2019-11-15T17:19:50.959" idx="6">
    <p:pos x="6000" y="0"/>
    <p:text>-prioritet dan igranju videoigara nad ostalim aktivnostima do razine da ono postaje važnije od drugih interesa i dnevnih obveza te
-nastavljanje ili pogoršavanje ponašanja vezanog uz igranje videoigara unatoč pojavi negativnih posljedica.
Ponašanje mora biti dovoljno ozbiljno te rezultirati oštećenjem u osobnom, obiteljskom, socijalnom, edukacijskom, radnom ili drugim vidovima funkcioniranja osobe u periodu od najmanje 12 mjeseci.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1" name="Google Shape;53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Google Shape;55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0" name="Google Shape;5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1" name="Google Shape;5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2" name="Google Shape;5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8" name="Google Shape;5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5" name="Google Shape;6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7" name="Google Shape;6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5" name="Google Shape;64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7" name="Google Shape;65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2" name="Google Shape;69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2" name="Google Shape;71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Google Shape;4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Google Shape;5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456165" y="1219200"/>
            <a:ext cx="8329435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454400" y="3431689"/>
            <a:ext cx="834554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06400" y="120650"/>
            <a:ext cx="1137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406400" y="120650"/>
            <a:ext cx="1137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1158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1158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 rot="5400000">
            <a:off x="8239919" y="2478882"/>
            <a:ext cx="4754563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 rot="5400000">
            <a:off x="2397919" y="-721518"/>
            <a:ext cx="4754563" cy="8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 rot="5400000">
            <a:off x="3657600" y="-1981200"/>
            <a:ext cx="4876800" cy="11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711200" y="4645025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>
            <a:spLocks noGrp="1"/>
          </p:cNvSpPr>
          <p:nvPr>
            <p:ph type="pic" idx="2"/>
          </p:nvPr>
        </p:nvSpPr>
        <p:spPr>
          <a:xfrm>
            <a:off x="711200" y="457200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2"/>
          <p:cNvSpPr txBox="1">
            <a:spLocks noGrp="1"/>
          </p:cNvSpPr>
          <p:nvPr>
            <p:ph type="body" idx="1"/>
          </p:nvPr>
        </p:nvSpPr>
        <p:spPr>
          <a:xfrm>
            <a:off x="711200" y="5211763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304801" y="1371600"/>
            <a:ext cx="43158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4766733" y="1371601"/>
            <a:ext cx="712046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2"/>
          </p:nvPr>
        </p:nvSpPr>
        <p:spPr>
          <a:xfrm>
            <a:off x="304801" y="2533651"/>
            <a:ext cx="4315884" cy="36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06400" y="120650"/>
            <a:ext cx="1137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2336800" y="1447800"/>
            <a:ext cx="9448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56917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2"/>
          </p:nvPr>
        </p:nvSpPr>
        <p:spPr>
          <a:xfrm>
            <a:off x="304800" y="2011362"/>
            <a:ext cx="5691717" cy="416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3"/>
          </p:nvPr>
        </p:nvSpPr>
        <p:spPr>
          <a:xfrm>
            <a:off x="6193368" y="1371600"/>
            <a:ext cx="56938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4"/>
          </p:nvPr>
        </p:nvSpPr>
        <p:spPr>
          <a:xfrm>
            <a:off x="6193368" y="2011362"/>
            <a:ext cx="5693833" cy="416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6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>
            <a:off x="304800" y="1371601"/>
            <a:ext cx="56896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body" idx="2"/>
          </p:nvPr>
        </p:nvSpPr>
        <p:spPr>
          <a:xfrm>
            <a:off x="6197600" y="1371601"/>
            <a:ext cx="56896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3" name="Google Shape;243;p37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304800" y="4406901"/>
            <a:ext cx="1158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xfrm>
            <a:off x="304800" y="2906713"/>
            <a:ext cx="1158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0" name="Google Shape;28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2" name="Google Shape;302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4" name="Google Shape;304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4" name="Google Shape;32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6"/>
          <p:cNvSpPr txBox="1">
            <a:spLocks noGrp="1"/>
          </p:cNvSpPr>
          <p:nvPr>
            <p:ph type="ctrTitle"/>
          </p:nvPr>
        </p:nvSpPr>
        <p:spPr>
          <a:xfrm>
            <a:off x="6096000" y="1193800"/>
            <a:ext cx="5802184" cy="211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6"/>
          <p:cNvSpPr txBox="1">
            <a:spLocks noGrp="1"/>
          </p:cNvSpPr>
          <p:nvPr>
            <p:ph type="subTitle" idx="1"/>
          </p:nvPr>
        </p:nvSpPr>
        <p:spPr>
          <a:xfrm>
            <a:off x="6096000" y="3541584"/>
            <a:ext cx="5791200" cy="170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56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6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8"/>
          <p:cNvSpPr txBox="1">
            <a:spLocks noGrp="1"/>
          </p:cNvSpPr>
          <p:nvPr>
            <p:ph type="title"/>
          </p:nvPr>
        </p:nvSpPr>
        <p:spPr>
          <a:xfrm>
            <a:off x="2235200" y="109537"/>
            <a:ext cx="96520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8"/>
          <p:cNvSpPr txBox="1">
            <a:spLocks noGrp="1"/>
          </p:cNvSpPr>
          <p:nvPr>
            <p:ph type="body" idx="1"/>
          </p:nvPr>
        </p:nvSpPr>
        <p:spPr>
          <a:xfrm>
            <a:off x="1320800" y="1397000"/>
            <a:ext cx="105664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8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9"/>
          <p:cNvSpPr txBox="1">
            <a:spLocks noGrp="1"/>
          </p:cNvSpPr>
          <p:nvPr>
            <p:ph type="title"/>
          </p:nvPr>
        </p:nvSpPr>
        <p:spPr>
          <a:xfrm rot="5400000">
            <a:off x="8310980" y="2799180"/>
            <a:ext cx="501884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9"/>
          <p:cNvSpPr txBox="1">
            <a:spLocks noGrp="1"/>
          </p:cNvSpPr>
          <p:nvPr>
            <p:ph type="body" idx="1"/>
          </p:nvPr>
        </p:nvSpPr>
        <p:spPr>
          <a:xfrm rot="5400000">
            <a:off x="2468980" y="-807620"/>
            <a:ext cx="5018840" cy="9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59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59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06400" y="120650"/>
            <a:ext cx="1137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 rot="5400000">
            <a:off x="4660900" y="-876300"/>
            <a:ext cx="4800600" cy="9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0"/>
          <p:cNvSpPr txBox="1">
            <a:spLocks noGrp="1"/>
          </p:cNvSpPr>
          <p:nvPr>
            <p:ph type="title"/>
          </p:nvPr>
        </p:nvSpPr>
        <p:spPr>
          <a:xfrm>
            <a:off x="2235200" y="109537"/>
            <a:ext cx="96520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0"/>
          <p:cNvSpPr txBox="1">
            <a:spLocks noGrp="1"/>
          </p:cNvSpPr>
          <p:nvPr>
            <p:ph type="body" idx="1"/>
          </p:nvPr>
        </p:nvSpPr>
        <p:spPr>
          <a:xfrm rot="5400000">
            <a:off x="4114800" y="-1397000"/>
            <a:ext cx="4978400" cy="10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60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60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 txBox="1">
            <a:spLocks noGrp="1"/>
          </p:cNvSpPr>
          <p:nvPr>
            <p:ph type="title"/>
          </p:nvPr>
        </p:nvSpPr>
        <p:spPr>
          <a:xfrm>
            <a:off x="2946400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alibri"/>
              <a:buNone/>
              <a:defRPr sz="2000" b="1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1"/>
          <p:cNvSpPr>
            <a:spLocks noGrp="1"/>
          </p:cNvSpPr>
          <p:nvPr>
            <p:ph type="pic" idx="2"/>
          </p:nvPr>
        </p:nvSpPr>
        <p:spPr>
          <a:xfrm>
            <a:off x="2946400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4" name="Google Shape;394;p61"/>
          <p:cNvSpPr txBox="1">
            <a:spLocks noGrp="1"/>
          </p:cNvSpPr>
          <p:nvPr>
            <p:ph type="body" idx="1"/>
          </p:nvPr>
        </p:nvSpPr>
        <p:spPr>
          <a:xfrm>
            <a:off x="2946400" y="5367339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1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304803" y="1600201"/>
            <a:ext cx="3962399" cy="95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alibri"/>
              <a:buNone/>
              <a:defRPr sz="2000" b="1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4368800" y="1193800"/>
            <a:ext cx="7518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1" name="Google Shape;401;p62"/>
          <p:cNvSpPr txBox="1">
            <a:spLocks noGrp="1"/>
          </p:cNvSpPr>
          <p:nvPr>
            <p:ph type="body" idx="2"/>
          </p:nvPr>
        </p:nvSpPr>
        <p:spPr>
          <a:xfrm>
            <a:off x="304803" y="2559053"/>
            <a:ext cx="3962399" cy="381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2" name="Google Shape;402;p62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2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3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6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3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4"/>
          <p:cNvSpPr txBox="1">
            <a:spLocks noGrp="1"/>
          </p:cNvSpPr>
          <p:nvPr>
            <p:ph type="title"/>
          </p:nvPr>
        </p:nvSpPr>
        <p:spPr>
          <a:xfrm>
            <a:off x="2235200" y="109537"/>
            <a:ext cx="96520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4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"/>
          <p:cNvSpPr txBox="1">
            <a:spLocks noGrp="1"/>
          </p:cNvSpPr>
          <p:nvPr>
            <p:ph type="title"/>
          </p:nvPr>
        </p:nvSpPr>
        <p:spPr>
          <a:xfrm>
            <a:off x="2235200" y="118400"/>
            <a:ext cx="9652000" cy="105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1"/>
          </p:nvPr>
        </p:nvSpPr>
        <p:spPr>
          <a:xfrm>
            <a:off x="304800" y="1551785"/>
            <a:ext cx="56917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body" idx="2"/>
          </p:nvPr>
        </p:nvSpPr>
        <p:spPr>
          <a:xfrm>
            <a:off x="304800" y="2191547"/>
            <a:ext cx="5691717" cy="41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body" idx="3"/>
          </p:nvPr>
        </p:nvSpPr>
        <p:spPr>
          <a:xfrm>
            <a:off x="6193368" y="1551785"/>
            <a:ext cx="5693832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body" idx="4"/>
          </p:nvPr>
        </p:nvSpPr>
        <p:spPr>
          <a:xfrm>
            <a:off x="6193368" y="2191547"/>
            <a:ext cx="5693832" cy="418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0" name="Google Shape;420;p65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6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5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6"/>
          <p:cNvSpPr txBox="1">
            <a:spLocks noGrp="1"/>
          </p:cNvSpPr>
          <p:nvPr>
            <p:ph type="title"/>
          </p:nvPr>
        </p:nvSpPr>
        <p:spPr>
          <a:xfrm>
            <a:off x="2235200" y="109537"/>
            <a:ext cx="96520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6"/>
          <p:cNvSpPr txBox="1">
            <a:spLocks noGrp="1"/>
          </p:cNvSpPr>
          <p:nvPr>
            <p:ph type="body" idx="1"/>
          </p:nvPr>
        </p:nvSpPr>
        <p:spPr>
          <a:xfrm>
            <a:off x="304800" y="1498600"/>
            <a:ext cx="568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6" name="Google Shape;426;p66"/>
          <p:cNvSpPr txBox="1">
            <a:spLocks noGrp="1"/>
          </p:cNvSpPr>
          <p:nvPr>
            <p:ph type="body" idx="2"/>
          </p:nvPr>
        </p:nvSpPr>
        <p:spPr>
          <a:xfrm>
            <a:off x="6197600" y="1498600"/>
            <a:ext cx="568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7" name="Google Shape;427;p66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66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7"/>
          <p:cNvSpPr txBox="1">
            <a:spLocks noGrp="1"/>
          </p:cNvSpPr>
          <p:nvPr>
            <p:ph type="title"/>
          </p:nvPr>
        </p:nvSpPr>
        <p:spPr>
          <a:xfrm>
            <a:off x="304800" y="3608389"/>
            <a:ext cx="1158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67"/>
          <p:cNvSpPr txBox="1">
            <a:spLocks noGrp="1"/>
          </p:cNvSpPr>
          <p:nvPr>
            <p:ph type="body" idx="1"/>
          </p:nvPr>
        </p:nvSpPr>
        <p:spPr>
          <a:xfrm>
            <a:off x="304800" y="2108201"/>
            <a:ext cx="1158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67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7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8"/>
          <p:cNvSpPr txBox="1">
            <a:spLocks noGrp="1"/>
          </p:cNvSpPr>
          <p:nvPr>
            <p:ph type="title"/>
          </p:nvPr>
        </p:nvSpPr>
        <p:spPr>
          <a:xfrm>
            <a:off x="2235200" y="109537"/>
            <a:ext cx="96520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8"/>
          <p:cNvSpPr txBox="1">
            <a:spLocks noGrp="1"/>
          </p:cNvSpPr>
          <p:nvPr>
            <p:ph type="body" idx="1"/>
          </p:nvPr>
        </p:nvSpPr>
        <p:spPr>
          <a:xfrm>
            <a:off x="1320800" y="1397000"/>
            <a:ext cx="105664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6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6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68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06400" y="120650"/>
            <a:ext cx="1137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>
            <a:alphaModFix/>
          </a:blip>
          <a:srcRect l="39166" t="-236" r="25830" b="235"/>
          <a:stretch/>
        </p:blipFill>
        <p:spPr>
          <a:xfrm>
            <a:off x="14287" y="-7937"/>
            <a:ext cx="5468937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06400" y="120650"/>
            <a:ext cx="1137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336800" y="1447800"/>
            <a:ext cx="9448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7"/>
          <p:cNvSpPr txBox="1"/>
          <p:nvPr/>
        </p:nvSpPr>
        <p:spPr>
          <a:xfrm>
            <a:off x="0" y="1189037"/>
            <a:ext cx="12192000" cy="55372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57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5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57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5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" y="210753"/>
            <a:ext cx="2336801" cy="1314451"/>
          </a:xfrm>
          <a:prstGeom prst="rect">
            <a:avLst/>
          </a:prstGeom>
          <a:noFill/>
          <a:ln>
            <a:noFill/>
          </a:ln>
          <a:effectLst>
            <a:outerShdw blurRad="508000" dist="127000" sy="23000" kx="1200000" algn="br" rotWithShape="0">
              <a:srgbClr val="000000">
                <a:alpha val="20000"/>
              </a:srgbClr>
            </a:outerShdw>
            <a:reflection stA="15000" endPos="75000" dist="63500" dir="5400000" sy="-100000" algn="bl" rotWithShape="0"/>
          </a:effectLst>
        </p:spPr>
      </p:pic>
      <p:sp>
        <p:nvSpPr>
          <p:cNvPr id="371" name="Google Shape;371;p57"/>
          <p:cNvSpPr txBox="1">
            <a:spLocks noGrp="1"/>
          </p:cNvSpPr>
          <p:nvPr>
            <p:ph type="title"/>
          </p:nvPr>
        </p:nvSpPr>
        <p:spPr>
          <a:xfrm>
            <a:off x="2235200" y="109537"/>
            <a:ext cx="96520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2" name="Google Shape;372;p57"/>
          <p:cNvSpPr txBox="1">
            <a:spLocks noGrp="1"/>
          </p:cNvSpPr>
          <p:nvPr>
            <p:ph type="body" idx="1"/>
          </p:nvPr>
        </p:nvSpPr>
        <p:spPr>
          <a:xfrm>
            <a:off x="1320800" y="1397000"/>
            <a:ext cx="105664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t="23024" b="10728"/>
          <a:stretch/>
        </p:blipFill>
        <p:spPr>
          <a:xfrm>
            <a:off x="8229600" y="0"/>
            <a:ext cx="3962400" cy="131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1158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13">
            <a:alphaModFix/>
          </a:blip>
          <a:srcRect l="40684" t="-236" r="40602" b="235"/>
          <a:stretch/>
        </p:blipFill>
        <p:spPr>
          <a:xfrm>
            <a:off x="3175" y="1379537"/>
            <a:ext cx="2333625" cy="547846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06400" y="120650"/>
            <a:ext cx="1137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2336800" y="1447800"/>
            <a:ext cx="9448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/>
          <p:nvPr/>
        </p:nvPicPr>
        <p:blipFill rotWithShape="1">
          <a:blip r:embed="rId12">
            <a:alphaModFix/>
          </a:blip>
          <a:srcRect t="23024" b="10728"/>
          <a:stretch/>
        </p:blipFill>
        <p:spPr>
          <a:xfrm>
            <a:off x="8229600" y="0"/>
            <a:ext cx="3962400" cy="131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1158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dt" idx="10"/>
          </p:nvPr>
        </p:nvSpPr>
        <p:spPr>
          <a:xfrm>
            <a:off x="287337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9" name="Google Shape;329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1" name="Google Shape;34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"/>
          <p:cNvSpPr txBox="1"/>
          <p:nvPr/>
        </p:nvSpPr>
        <p:spPr>
          <a:xfrm>
            <a:off x="0" y="3440112"/>
            <a:ext cx="12192000" cy="3417887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50" y="1040715"/>
            <a:ext cx="6052065" cy="3404287"/>
          </a:xfrm>
          <a:prstGeom prst="rect">
            <a:avLst/>
          </a:prstGeom>
          <a:noFill/>
          <a:ln>
            <a:noFill/>
          </a:ln>
          <a:effectLst>
            <a:outerShdw blurRad="508000" dist="127000" sy="23000" kx="1200000" algn="br" rotWithShape="0">
              <a:srgbClr val="000000">
                <a:alpha val="20000"/>
              </a:srgbClr>
            </a:outerShdw>
            <a:reflection stA="15000" endPos="75000" dist="127000" dir="5400000" sy="-100000" algn="bl" rotWithShape="0"/>
          </a:effectLst>
        </p:spPr>
      </p:pic>
      <p:sp>
        <p:nvSpPr>
          <p:cNvPr id="354" name="Google Shape;354;p55"/>
          <p:cNvSpPr txBox="1">
            <a:spLocks noGrp="1"/>
          </p:cNvSpPr>
          <p:nvPr>
            <p:ph type="title"/>
          </p:nvPr>
        </p:nvSpPr>
        <p:spPr>
          <a:xfrm>
            <a:off x="2235200" y="109537"/>
            <a:ext cx="9652000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5" name="Google Shape;355;p55"/>
          <p:cNvSpPr txBox="1">
            <a:spLocks noGrp="1"/>
          </p:cNvSpPr>
          <p:nvPr>
            <p:ph type="body" idx="1"/>
          </p:nvPr>
        </p:nvSpPr>
        <p:spPr>
          <a:xfrm>
            <a:off x="1320800" y="1397000"/>
            <a:ext cx="105664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55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5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Google Shape;358;p55"/>
          <p:cNvSpPr txBox="1">
            <a:spLocks noGrp="1"/>
          </p:cNvSpPr>
          <p:nvPr>
            <p:ph type="sldNum" idx="12"/>
          </p:nvPr>
        </p:nvSpPr>
        <p:spPr>
          <a:xfrm>
            <a:off x="90424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majdak@pravo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comments" Target="../comments/commen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4" Type="http://schemas.openxmlformats.org/officeDocument/2006/relationships/comments" Target="../comments/commen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5" Type="http://schemas.openxmlformats.org/officeDocument/2006/relationships/comments" Target="../comments/commen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cef.org/croatia/media/5136/file/Subjektivna%20dobrobit%20djece%20u%20Hrvatskoj.pdf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9"/>
          <p:cNvSpPr/>
          <p:nvPr/>
        </p:nvSpPr>
        <p:spPr>
          <a:xfrm>
            <a:off x="0" y="5338397"/>
            <a:ext cx="12192000" cy="1520174"/>
          </a:xfrm>
          <a:prstGeom prst="rect">
            <a:avLst/>
          </a:prstGeom>
          <a:gradFill>
            <a:gsLst>
              <a:gs pos="0">
                <a:srgbClr val="5779C7"/>
              </a:gs>
              <a:gs pos="100000">
                <a:srgbClr val="00276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Izv.prof.dr.sc. Marijana Majdak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mmajdak@pravo.hr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Doc.dr.sc. Lucija Vejmelka</a:t>
            </a: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18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lvejmelka@pravo.hr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9"/>
          <p:cNvSpPr txBox="1"/>
          <p:nvPr/>
        </p:nvSpPr>
        <p:spPr>
          <a:xfrm>
            <a:off x="2668587" y="5694362"/>
            <a:ext cx="30480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Sveučilište u Zagreb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Pravni fakultet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Studijski centar socijalnog rada</a:t>
            </a:r>
            <a:endParaRPr/>
          </a:p>
        </p:txBody>
      </p:sp>
      <p:pic>
        <p:nvPicPr>
          <p:cNvPr id="448" name="Google Shape;448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6646" y="5601875"/>
            <a:ext cx="947564" cy="947564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69"/>
          <p:cNvSpPr txBox="1">
            <a:spLocks noGrp="1"/>
          </p:cNvSpPr>
          <p:nvPr>
            <p:ph type="ctrTitle"/>
          </p:nvPr>
        </p:nvSpPr>
        <p:spPr>
          <a:xfrm>
            <a:off x="3273425" y="3048000"/>
            <a:ext cx="86741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b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PROBLEMATIČNA</a:t>
            </a:r>
            <a:r>
              <a:rPr lang="en-US" sz="4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UPOTREBA INTERNETA</a:t>
            </a:r>
            <a:br>
              <a:rPr lang="en-US" sz="4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Konceptualizacija i operacionalizacija </a:t>
            </a:r>
            <a:r>
              <a:rPr lang="en-US" sz="4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ovisnosti o internetu</a:t>
            </a:r>
            <a:endParaRPr/>
          </a:p>
        </p:txBody>
      </p:sp>
      <p:pic>
        <p:nvPicPr>
          <p:cNvPr id="450" name="Google Shape;450;p69"/>
          <p:cNvPicPr preferRelativeResize="0"/>
          <p:nvPr/>
        </p:nvPicPr>
        <p:blipFill rotWithShape="1">
          <a:blip r:embed="rId5">
            <a:alphaModFix/>
          </a:blip>
          <a:srcRect l="6115" r="18609"/>
          <a:stretch/>
        </p:blipFill>
        <p:spPr>
          <a:xfrm>
            <a:off x="11023600" y="5946775"/>
            <a:ext cx="974725" cy="52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8" descr="&quot;&quot;"/>
          <p:cNvSpPr/>
          <p:nvPr/>
        </p:nvSpPr>
        <p:spPr>
          <a:xfrm>
            <a:off x="3175" y="0"/>
            <a:ext cx="1218882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78" descr="&quot;&quot;"/>
          <p:cNvSpPr/>
          <p:nvPr/>
        </p:nvSpPr>
        <p:spPr>
          <a:xfrm>
            <a:off x="0" y="0"/>
            <a:ext cx="4637087" cy="6858000"/>
          </a:xfrm>
          <a:custGeom>
            <a:avLst/>
            <a:gdLst/>
            <a:ahLst/>
            <a:cxnLst/>
            <a:rect l="l" t="t" r="r" b="b"/>
            <a:pathLst>
              <a:path w="4637005" h="6858000" extrusionOk="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78"/>
          <p:cNvSpPr txBox="1">
            <a:spLocks noGrp="1"/>
          </p:cNvSpPr>
          <p:nvPr>
            <p:ph type="title"/>
          </p:nvPr>
        </p:nvSpPr>
        <p:spPr>
          <a:xfrm>
            <a:off x="1379537" y="174625"/>
            <a:ext cx="1878012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lang="en-US" sz="3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Definicija</a:t>
            </a:r>
            <a:endParaRPr/>
          </a:p>
        </p:txBody>
      </p:sp>
      <p:sp>
        <p:nvSpPr>
          <p:cNvPr id="537" name="Google Shape;537;p78"/>
          <p:cNvSpPr txBox="1">
            <a:spLocks noGrp="1"/>
          </p:cNvSpPr>
          <p:nvPr>
            <p:ph type="body" idx="1"/>
          </p:nvPr>
        </p:nvSpPr>
        <p:spPr>
          <a:xfrm>
            <a:off x="0" y="434975"/>
            <a:ext cx="4422775" cy="610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1143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Pies (2009) - nemogućnost pojedinca da kontrolira svoje korištenje interneta što dovodi do narušenog svakodnevnog psihosocijalnog funkcioniranja</a:t>
            </a:r>
            <a:endParaRPr/>
          </a:p>
          <a:p>
            <a:pPr marL="0" marR="0" lvl="0" indent="-1143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Multidimenzionalni konstrukt –prekomjerno i problematično korištenje interneta, zanemarivanje ostalih aktivnosti i odnosa i nemogućnost kontrole vremena provedenog na internetu</a:t>
            </a:r>
            <a:endParaRPr/>
          </a:p>
          <a:p>
            <a:pPr marL="0" marR="0" lvl="0" indent="-1143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Svrstava se u bihevioralne (ponašajne ovisnosti). Iako se tradicionalno podrazumijevalo da je za definiciju ovisnost nužan preduvjet unos psihoaktivne tvari, novije znanstvene spoznaje uvode koncept bihevioralnih ovisnosti </a:t>
            </a:r>
            <a:endParaRPr/>
          </a:p>
          <a:p>
            <a:pPr marL="0" marR="0" lvl="0" indent="-1143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Alavi i suradnici (2012, prema Dodig Hundrić i sur., 2018.) – sredstvo ovisnosti može biti sve što ima potencijal stimulacije pojedinca, odnosno sve što izaziva teškoće u svakodnevnom životu jer osoba ne može bez tog sredstva ovisnosti</a:t>
            </a:r>
            <a:endParaRPr/>
          </a:p>
          <a:p>
            <a:pPr marL="0" marR="0" lvl="0" indent="-1143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Zajednički nazivnih svih definicija i kriterija – nedostatak kontrole ponašanja, pretjerana upotreba, kompulzivno i impulzivno ponašanje, razvoj tolerancije, narušenost svakodnevnog funkcioniranja te apstinencijska simptomatologija</a:t>
            </a:r>
            <a:endParaRPr/>
          </a:p>
        </p:txBody>
      </p:sp>
      <p:sp>
        <p:nvSpPr>
          <p:cNvPr id="538" name="Google Shape;538;p78" descr="&quot;&quot;"/>
          <p:cNvSpPr/>
          <p:nvPr/>
        </p:nvSpPr>
        <p:spPr>
          <a:xfrm>
            <a:off x="5278437" y="958850"/>
            <a:ext cx="6270625" cy="4945062"/>
          </a:xfrm>
          <a:prstGeom prst="roundRect">
            <a:avLst>
              <a:gd name="adj" fmla="val 759"/>
            </a:avLst>
          </a:prstGeom>
          <a:solidFill>
            <a:srgbClr val="FFFFFF"/>
          </a:solidFill>
          <a:ln w="15875" cap="flat" cmpd="sng">
            <a:solidFill>
              <a:srgbClr val="2942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78"/>
          <p:cNvPicPr preferRelativeResize="0"/>
          <p:nvPr/>
        </p:nvPicPr>
        <p:blipFill rotWithShape="1">
          <a:blip r:embed="rId3">
            <a:alphaModFix/>
          </a:blip>
          <a:srcRect l="20404" r="14484"/>
          <a:stretch/>
        </p:blipFill>
        <p:spPr>
          <a:xfrm>
            <a:off x="5603875" y="1258887"/>
            <a:ext cx="5638800" cy="432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3350" y="15875"/>
            <a:ext cx="8248650" cy="4970462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79"/>
          <p:cNvSpPr txBox="1">
            <a:spLocks noGrp="1"/>
          </p:cNvSpPr>
          <p:nvPr>
            <p:ph type="title"/>
          </p:nvPr>
        </p:nvSpPr>
        <p:spPr>
          <a:xfrm>
            <a:off x="206375" y="130175"/>
            <a:ext cx="428625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KRITERIJI OVISNOSTI</a:t>
            </a:r>
            <a:endParaRPr/>
          </a:p>
        </p:txBody>
      </p:sp>
      <p:pic>
        <p:nvPicPr>
          <p:cNvPr id="546" name="Google Shape;546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8150" y="2584450"/>
            <a:ext cx="7583487" cy="414496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79"/>
          <p:cNvSpPr txBox="1"/>
          <p:nvPr/>
        </p:nvSpPr>
        <p:spPr>
          <a:xfrm>
            <a:off x="8113712" y="1525587"/>
            <a:ext cx="407828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Kriteriji ovisnosti (DSM-5)</a:t>
            </a:r>
            <a:endParaRPr/>
          </a:p>
        </p:txBody>
      </p:sp>
      <p:pic>
        <p:nvPicPr>
          <p:cNvPr id="548" name="Google Shape;548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03312" y="2968625"/>
            <a:ext cx="5840412" cy="34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79"/>
          <p:cNvSpPr txBox="1"/>
          <p:nvPr/>
        </p:nvSpPr>
        <p:spPr>
          <a:xfrm>
            <a:off x="376237" y="2349500"/>
            <a:ext cx="34686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GAMING DISORDER (ICD-11):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0"/>
          <p:cNvSpPr txBox="1">
            <a:spLocks noGrp="1"/>
          </p:cNvSpPr>
          <p:nvPr>
            <p:ph type="body" idx="1"/>
          </p:nvPr>
        </p:nvSpPr>
        <p:spPr>
          <a:xfrm>
            <a:off x="287337" y="2305050"/>
            <a:ext cx="5318125" cy="364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Ovisnost o igrama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Ovisnost o kocki/klađenju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Ovisnost o društvenim mrežama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Ovisnost o seksualnim sadržajima/pornografiji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Ovisnost o informacijama (</a:t>
            </a:r>
            <a:r>
              <a:rPr lang="en-US" sz="3000" b="0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compulsive surfing, excessive emailing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sz="30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marR="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6" name="Google Shape;556;p80"/>
          <p:cNvSpPr txBox="1"/>
          <p:nvPr/>
        </p:nvSpPr>
        <p:spPr>
          <a:xfrm>
            <a:off x="287337" y="600075"/>
            <a:ext cx="377666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PROBLEMATIČNA UPOTREBA INTERNETA: OVISNOSTI</a:t>
            </a:r>
            <a:endParaRPr/>
          </a:p>
        </p:txBody>
      </p:sp>
      <p:pic>
        <p:nvPicPr>
          <p:cNvPr id="557" name="Google Shape;557;p80" descr="Is 'internet addiction' a misnomer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5562" y="2305050"/>
            <a:ext cx="5105400" cy="34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1" descr="&quot;&quot;"/>
          <p:cNvSpPr/>
          <p:nvPr/>
        </p:nvSpPr>
        <p:spPr>
          <a:xfrm>
            <a:off x="3175" y="0"/>
            <a:ext cx="1218882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81" descr="&quot;&quot;"/>
          <p:cNvSpPr/>
          <p:nvPr/>
        </p:nvSpPr>
        <p:spPr>
          <a:xfrm>
            <a:off x="0" y="0"/>
            <a:ext cx="4637087" cy="6858000"/>
          </a:xfrm>
          <a:custGeom>
            <a:avLst/>
            <a:gdLst/>
            <a:ahLst/>
            <a:cxnLst/>
            <a:rect l="l" t="t" r="r" b="b"/>
            <a:pathLst>
              <a:path w="4637005" h="6858000" extrusionOk="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81"/>
          <p:cNvSpPr txBox="1">
            <a:spLocks noGrp="1"/>
          </p:cNvSpPr>
          <p:nvPr>
            <p:ph type="title"/>
          </p:nvPr>
        </p:nvSpPr>
        <p:spPr>
          <a:xfrm>
            <a:off x="288925" y="319087"/>
            <a:ext cx="3889375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 Narrow"/>
              <a:buNone/>
            </a:pPr>
            <a:r>
              <a:rPr lang="en-US" sz="29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Kriteriji za bihevioralne ovisnosti</a:t>
            </a:r>
            <a:endParaRPr/>
          </a:p>
        </p:txBody>
      </p:sp>
      <p:sp>
        <p:nvSpPr>
          <p:cNvPr id="566" name="Google Shape;566;p81"/>
          <p:cNvSpPr txBox="1">
            <a:spLocks noGrp="1"/>
          </p:cNvSpPr>
          <p:nvPr>
            <p:ph type="body" idx="1"/>
          </p:nvPr>
        </p:nvSpPr>
        <p:spPr>
          <a:xfrm>
            <a:off x="282575" y="1258887"/>
            <a:ext cx="3887787" cy="528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9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Griffiths (2005, prema Dodig Hundrić i sur., 2018.)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120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Kriterij zastupljenosti ponašanja – prevladava svim aspektima života pojedinca</a:t>
            </a:r>
            <a:endParaRPr/>
          </a:p>
          <a:p>
            <a:pPr marL="0" marR="0" lvl="0" indent="-120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Kriterij modifikacije raspoloženja – izbjegavanje neugodnih emocija, način nočenja sa stresom i sl.</a:t>
            </a:r>
            <a:endParaRPr/>
          </a:p>
          <a:p>
            <a:pPr marL="0" marR="0" lvl="0" indent="-120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Kriterij tolerancije – povećana potreba za sredstvom ovisnosti</a:t>
            </a:r>
            <a:endParaRPr/>
          </a:p>
          <a:p>
            <a:pPr marL="0" marR="0" lvl="0" indent="-120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Simptomi povlačenja uslijed izostanka ponašanja</a:t>
            </a:r>
            <a:endParaRPr/>
          </a:p>
          <a:p>
            <a:pPr marL="0" marR="0" lvl="0" indent="-120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Narušeno psihosocijalno funkcioniranje</a:t>
            </a:r>
            <a:endParaRPr/>
          </a:p>
          <a:p>
            <a:pPr marL="0" marR="0" lvl="0" indent="-120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Relaps – tendencija vraćanja ovisnosti nakon uspješnog apstitencijskog perioda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marR="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7" name="Google Shape;567;p81" descr="&quot;&quot;"/>
          <p:cNvSpPr/>
          <p:nvPr/>
        </p:nvSpPr>
        <p:spPr>
          <a:xfrm>
            <a:off x="5278437" y="958850"/>
            <a:ext cx="6270625" cy="4945062"/>
          </a:xfrm>
          <a:prstGeom prst="roundRect">
            <a:avLst>
              <a:gd name="adj" fmla="val 759"/>
            </a:avLst>
          </a:prstGeom>
          <a:solidFill>
            <a:srgbClr val="FFFFFF"/>
          </a:solidFill>
          <a:ln w="15875" cap="flat" cmpd="sng">
            <a:solidFill>
              <a:srgbClr val="2942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81"/>
          <p:cNvPicPr preferRelativeResize="0"/>
          <p:nvPr/>
        </p:nvPicPr>
        <p:blipFill rotWithShape="1">
          <a:blip r:embed="rId3">
            <a:alphaModFix/>
          </a:blip>
          <a:srcRect l="20404" r="14484"/>
          <a:stretch/>
        </p:blipFill>
        <p:spPr>
          <a:xfrm>
            <a:off x="5603875" y="1258887"/>
            <a:ext cx="5638800" cy="432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2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82" descr="&quot;&quot;"/>
          <p:cNvSpPr/>
          <p:nvPr/>
        </p:nvSpPr>
        <p:spPr>
          <a:xfrm rot="10800000">
            <a:off x="960437" y="0"/>
            <a:ext cx="11218862" cy="6858000"/>
          </a:xfrm>
          <a:custGeom>
            <a:avLst/>
            <a:gdLst/>
            <a:ahLst/>
            <a:cxnLst/>
            <a:rect l="l" t="t" r="r" b="b"/>
            <a:pathLst>
              <a:path w="11218661" h="6858000" extrusionOk="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82" descr="&quot;&quot;"/>
          <p:cNvSpPr/>
          <p:nvPr/>
        </p:nvSpPr>
        <p:spPr>
          <a:xfrm rot="10800000">
            <a:off x="1420812" y="0"/>
            <a:ext cx="10771187" cy="6858000"/>
          </a:xfrm>
          <a:custGeom>
            <a:avLst/>
            <a:gdLst/>
            <a:ahLst/>
            <a:cxnLst/>
            <a:rect l="l" t="t" r="r" b="b"/>
            <a:pathLst>
              <a:path w="10771752" h="6858000" extrusionOk="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82"/>
          <p:cNvSpPr txBox="1">
            <a:spLocks noGrp="1"/>
          </p:cNvSpPr>
          <p:nvPr>
            <p:ph type="title"/>
          </p:nvPr>
        </p:nvSpPr>
        <p:spPr>
          <a:xfrm>
            <a:off x="4384675" y="365125"/>
            <a:ext cx="716438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en-US" sz="4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Psihološki znakovi i simptomi</a:t>
            </a:r>
            <a:endParaRPr/>
          </a:p>
        </p:txBody>
      </p:sp>
      <p:sp>
        <p:nvSpPr>
          <p:cNvPr id="578" name="Google Shape;578;p82"/>
          <p:cNvSpPr txBox="1">
            <a:spLocks noGrp="1"/>
          </p:cNvSpPr>
          <p:nvPr>
            <p:ph type="body" idx="1"/>
          </p:nvPr>
        </p:nvSpPr>
        <p:spPr>
          <a:xfrm>
            <a:off x="3643312" y="1574800"/>
            <a:ext cx="8548687" cy="5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gubitak pojma o vremenu provedenom na internetu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problemi u izvršavanju zadataka kod kuće, na poslu ili u školi / na fakultet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izoliranje od obitelji ili prijatelja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osjećaj krivnje i pronalaženje izgovora o vremenu provedenom na internetu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osjećaj euforije ili opuštenosti prilikom korištenja internetom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neraspoloženost, nervoza i ljutiti ispadi kod prekida korištenja izvorom ovisnosti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gubitak interesa za ostale aktivnosti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financijski problemi (npr. veliki telefonski računi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izostanak intimnosti s partnerom zbog vremena provedenog na internetu, razvodi veza/brakova zbog „internetskih afera“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razmišljanje o internetu kada osoba nije na njemu, o tome kako će i kada ponovno započeti korištenjem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Osobe koje su ovisne o internetu sklonije su i problemima mentalnog zdravlja kao što su depresija i anksioznost, psihosomatskim smetnjama, poremećaju hiperaktivnosti i deficita pažnje, neurološkim poremećajima te problemima u ponašanju i drugim ovisnostima</a:t>
            </a:r>
            <a:endParaRPr/>
          </a:p>
        </p:txBody>
      </p:sp>
      <p:pic>
        <p:nvPicPr>
          <p:cNvPr id="579" name="Google Shape;579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86325"/>
            <a:ext cx="3154362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3" descr="A person sitting on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5695" r="13868"/>
          <a:stretch/>
        </p:blipFill>
        <p:spPr>
          <a:xfrm>
            <a:off x="0" y="0"/>
            <a:ext cx="4637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83" descr="&quot;&quot;"/>
          <p:cNvSpPr/>
          <p:nvPr/>
        </p:nvSpPr>
        <p:spPr>
          <a:xfrm>
            <a:off x="4637087" y="0"/>
            <a:ext cx="755491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83"/>
          <p:cNvSpPr txBox="1">
            <a:spLocks noGrp="1"/>
          </p:cNvSpPr>
          <p:nvPr>
            <p:ph type="title"/>
          </p:nvPr>
        </p:nvSpPr>
        <p:spPr>
          <a:xfrm>
            <a:off x="5143500" y="293687"/>
            <a:ext cx="6275387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Komorbiditet</a:t>
            </a:r>
            <a:endParaRPr/>
          </a:p>
        </p:txBody>
      </p:sp>
      <p:sp>
        <p:nvSpPr>
          <p:cNvPr id="588" name="Google Shape;588;p83"/>
          <p:cNvSpPr/>
          <p:nvPr/>
        </p:nvSpPr>
        <p:spPr>
          <a:xfrm>
            <a:off x="5519737" y="2800350"/>
            <a:ext cx="2762250" cy="1076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F95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Poremećaji kontrole impulsa</a:t>
            </a:r>
            <a:endParaRPr/>
          </a:p>
        </p:txBody>
      </p:sp>
      <p:sp>
        <p:nvSpPr>
          <p:cNvPr id="589" name="Google Shape;589;p83"/>
          <p:cNvSpPr/>
          <p:nvPr/>
        </p:nvSpPr>
        <p:spPr>
          <a:xfrm>
            <a:off x="5519737" y="4110037"/>
            <a:ext cx="2762250" cy="1077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F95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Opsesivno kompulzivni poremećaji</a:t>
            </a:r>
            <a:endParaRPr/>
          </a:p>
        </p:txBody>
      </p:sp>
      <p:sp>
        <p:nvSpPr>
          <p:cNvPr id="590" name="Google Shape;590;p83"/>
          <p:cNvSpPr/>
          <p:nvPr/>
        </p:nvSpPr>
        <p:spPr>
          <a:xfrm>
            <a:off x="9088437" y="4110037"/>
            <a:ext cx="2760662" cy="1077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F95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Anksiozni poremećaji</a:t>
            </a:r>
            <a:endParaRPr/>
          </a:p>
        </p:txBody>
      </p:sp>
      <p:sp>
        <p:nvSpPr>
          <p:cNvPr id="591" name="Google Shape;591;p83"/>
          <p:cNvSpPr/>
          <p:nvPr/>
        </p:nvSpPr>
        <p:spPr>
          <a:xfrm>
            <a:off x="9070975" y="2800350"/>
            <a:ext cx="2760662" cy="1076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F95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Poremećaji raspoloženja</a:t>
            </a:r>
            <a:endParaRPr/>
          </a:p>
        </p:txBody>
      </p:sp>
      <p:sp>
        <p:nvSpPr>
          <p:cNvPr id="592" name="Google Shape;592;p83"/>
          <p:cNvSpPr/>
          <p:nvPr/>
        </p:nvSpPr>
        <p:spPr>
          <a:xfrm>
            <a:off x="9088437" y="1490662"/>
            <a:ext cx="2760662" cy="1076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F95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Zlouporaba sredstava ovisnosti</a:t>
            </a:r>
            <a:endParaRPr/>
          </a:p>
        </p:txBody>
      </p:sp>
      <p:sp>
        <p:nvSpPr>
          <p:cNvPr id="593" name="Google Shape;593;p83"/>
          <p:cNvSpPr/>
          <p:nvPr/>
        </p:nvSpPr>
        <p:spPr>
          <a:xfrm>
            <a:off x="5481637" y="1490662"/>
            <a:ext cx="2760662" cy="1076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F95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Hostilnost i agresija</a:t>
            </a:r>
            <a:endParaRPr/>
          </a:p>
        </p:txBody>
      </p:sp>
      <p:sp>
        <p:nvSpPr>
          <p:cNvPr id="594" name="Google Shape;594;p83"/>
          <p:cNvSpPr/>
          <p:nvPr/>
        </p:nvSpPr>
        <p:spPr>
          <a:xfrm>
            <a:off x="5481637" y="5487987"/>
            <a:ext cx="2760662" cy="1076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F95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ADHD</a:t>
            </a:r>
            <a:endParaRPr/>
          </a:p>
        </p:txBody>
      </p:sp>
      <p:sp>
        <p:nvSpPr>
          <p:cNvPr id="595" name="Google Shape;595;p83"/>
          <p:cNvSpPr/>
          <p:nvPr/>
        </p:nvSpPr>
        <p:spPr>
          <a:xfrm>
            <a:off x="9088437" y="5487987"/>
            <a:ext cx="2760662" cy="1076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F95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Depresija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4"/>
          <p:cNvSpPr txBox="1">
            <a:spLocks noGrp="1"/>
          </p:cNvSpPr>
          <p:nvPr>
            <p:ph type="body" idx="1"/>
          </p:nvPr>
        </p:nvSpPr>
        <p:spPr>
          <a:xfrm>
            <a:off x="0" y="1244600"/>
            <a:ext cx="6626225" cy="497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en-US" sz="3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Ovisnost o internetu nije uključena u službeni klasifikacijski sustav psihičkih bolesti i poremećaja zbog nedostatka empirijskih istraživanja, ali i činjenici da se radi o širokom pojmu koji obuhvaća različite modalitete ovisnosti te ima preklapanja s drugim poremećajima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en-US" sz="3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ICD-11-  ovisnosti o online igrama</a:t>
            </a:r>
            <a:endParaRPr/>
          </a:p>
          <a:p>
            <a:pPr marL="228600" marR="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02" name="Google Shape;602;p84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525" y="153987"/>
            <a:ext cx="523875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5" descr="&quot;&quot;"/>
          <p:cNvSpPr/>
          <p:nvPr/>
        </p:nvSpPr>
        <p:spPr>
          <a:xfrm>
            <a:off x="0" y="-3175"/>
            <a:ext cx="12192000" cy="6861175"/>
          </a:xfrm>
          <a:prstGeom prst="rect">
            <a:avLst/>
          </a:prstGeom>
          <a:solidFill>
            <a:schemeClr val="lt1">
              <a:alpha val="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85" descr="&quot;&quot;"/>
          <p:cNvSpPr/>
          <p:nvPr/>
        </p:nvSpPr>
        <p:spPr>
          <a:xfrm>
            <a:off x="0" y="0"/>
            <a:ext cx="11787187" cy="6858000"/>
          </a:xfrm>
          <a:custGeom>
            <a:avLst/>
            <a:gdLst/>
            <a:ahLst/>
            <a:cxnLst/>
            <a:rect l="l" t="t" r="r" b="b"/>
            <a:pathLst>
              <a:path w="11786754" h="6858000" extrusionOk="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85" descr="&quot;&quot;"/>
          <p:cNvSpPr/>
          <p:nvPr/>
        </p:nvSpPr>
        <p:spPr>
          <a:xfrm>
            <a:off x="0" y="0"/>
            <a:ext cx="3581400" cy="6858000"/>
          </a:xfrm>
          <a:custGeom>
            <a:avLst/>
            <a:gdLst/>
            <a:ahLst/>
            <a:cxnLst/>
            <a:rect l="l" t="t" r="r" b="b"/>
            <a:pathLst>
              <a:path w="3581400" h="6858000" extrusionOk="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85"/>
          <p:cNvSpPr txBox="1">
            <a:spLocks noGrp="1"/>
          </p:cNvSpPr>
          <p:nvPr>
            <p:ph type="title"/>
          </p:nvPr>
        </p:nvSpPr>
        <p:spPr>
          <a:xfrm>
            <a:off x="6770687" y="608012"/>
            <a:ext cx="423068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en-US" sz="4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Gaming disorder</a:t>
            </a:r>
            <a:endParaRPr/>
          </a:p>
        </p:txBody>
      </p:sp>
      <p:sp>
        <p:nvSpPr>
          <p:cNvPr id="612" name="Google Shape;612;p85"/>
          <p:cNvSpPr txBox="1">
            <a:spLocks noGrp="1"/>
          </p:cNvSpPr>
          <p:nvPr>
            <p:ph type="body" idx="1"/>
          </p:nvPr>
        </p:nvSpPr>
        <p:spPr>
          <a:xfrm>
            <a:off x="254000" y="352425"/>
            <a:ext cx="5730875" cy="609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Svjetska zdravstvena organizacija 2018. je godine uvrstila </a:t>
            </a:r>
            <a:r>
              <a:rPr lang="en-US" sz="2500" b="0" i="1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Gaming disorder</a:t>
            </a:r>
            <a:r>
              <a:rPr lang="en-US" sz="25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 u 11. reviziju Međunarodne klasifikacije bolesti i srodnih zdravstvenih problema.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TRI KRITERIJA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marR="0" lvl="0" indent="-69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13" name="Google Shape;613;p85" descr="A screen 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8262" y="2541587"/>
            <a:ext cx="4935537" cy="328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937" y="2846387"/>
            <a:ext cx="4187825" cy="35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6" descr="&quot;&quot;"/>
          <p:cNvSpPr/>
          <p:nvPr/>
        </p:nvSpPr>
        <p:spPr>
          <a:xfrm>
            <a:off x="3175" y="0"/>
            <a:ext cx="1218882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86" descr="&quot;&quot;"/>
          <p:cNvSpPr/>
          <p:nvPr/>
        </p:nvSpPr>
        <p:spPr>
          <a:xfrm>
            <a:off x="0" y="0"/>
            <a:ext cx="4637087" cy="6858000"/>
          </a:xfrm>
          <a:custGeom>
            <a:avLst/>
            <a:gdLst/>
            <a:ahLst/>
            <a:cxnLst/>
            <a:rect l="l" t="t" r="r" b="b"/>
            <a:pathLst>
              <a:path w="4637005" h="6858000" extrusionOk="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86"/>
          <p:cNvSpPr txBox="1">
            <a:spLocks noGrp="1"/>
          </p:cNvSpPr>
          <p:nvPr>
            <p:ph type="title"/>
          </p:nvPr>
        </p:nvSpPr>
        <p:spPr>
          <a:xfrm>
            <a:off x="6456362" y="184150"/>
            <a:ext cx="4235450" cy="6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 Narrow"/>
              <a:buNone/>
            </a:pPr>
            <a:r>
              <a:rPr lang="en-US" sz="29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Gaming disorder - simptomi</a:t>
            </a:r>
            <a:endParaRPr/>
          </a:p>
        </p:txBody>
      </p:sp>
      <p:sp>
        <p:nvSpPr>
          <p:cNvPr id="623" name="Google Shape;623;p86"/>
          <p:cNvSpPr txBox="1">
            <a:spLocks noGrp="1"/>
          </p:cNvSpPr>
          <p:nvPr>
            <p:ph type="body" idx="1"/>
          </p:nvPr>
        </p:nvSpPr>
        <p:spPr>
          <a:xfrm>
            <a:off x="106362" y="0"/>
            <a:ext cx="4424362" cy="571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Gubitak kontrole nad vremenom provedenim za internetom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Kompulzivna uporaba interneta (unutarnji osjećaje prisile)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Sve češće i dulje korištenje interneta i uporaba sadržaja sve jačeg podražajnog potencijala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Pojava žudnje, napetosti, nemira, impulzivnosti, tjeskobe i dr. kada ne možemo do interneta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Poremećaj u svakodnevnom funkcioniranju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Socijalna izolacija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Promjene raspoloženja i ponašanja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Neuspješno održavanje obećanja da će doći do promjene ponašanja, sebi i drugima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Osjećaj krivnje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Zamjena dana i noći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Zapostavljanje higijene, anemarivanje adekvatnog unosa hrane i tekućine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Pojava različitih tegoba uzrokovanih dugotrajnim sjedenjem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Nastavak uporabe unatoč negativnim posljedicama</a:t>
            </a:r>
            <a:endParaRPr/>
          </a:p>
        </p:txBody>
      </p:sp>
      <p:sp>
        <p:nvSpPr>
          <p:cNvPr id="624" name="Google Shape;624;p86" descr="&quot;&quot;"/>
          <p:cNvSpPr/>
          <p:nvPr/>
        </p:nvSpPr>
        <p:spPr>
          <a:xfrm>
            <a:off x="5278437" y="958850"/>
            <a:ext cx="6270625" cy="4945062"/>
          </a:xfrm>
          <a:prstGeom prst="roundRect">
            <a:avLst>
              <a:gd name="adj" fmla="val 759"/>
            </a:avLst>
          </a:prstGeom>
          <a:solidFill>
            <a:srgbClr val="FFFFFF"/>
          </a:solidFill>
          <a:ln w="15875" cap="flat" cmpd="sng">
            <a:solidFill>
              <a:srgbClr val="2D47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5" name="Google Shape;625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7987" y="1798637"/>
            <a:ext cx="5894387" cy="32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Vrijeme pred ekranom- rezultati 2019</a:t>
            </a:r>
            <a:endParaRPr/>
          </a:p>
        </p:txBody>
      </p:sp>
      <p:pic>
        <p:nvPicPr>
          <p:cNvPr id="631" name="Google Shape;631;p8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817812"/>
            <a:ext cx="362902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4575" y="73025"/>
            <a:ext cx="3414712" cy="427037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87"/>
          <p:cNvSpPr txBox="1"/>
          <p:nvPr/>
        </p:nvSpPr>
        <p:spPr>
          <a:xfrm>
            <a:off x="277812" y="2520950"/>
            <a:ext cx="23304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Televizija</a:t>
            </a:r>
            <a:endParaRPr/>
          </a:p>
        </p:txBody>
      </p:sp>
      <p:pic>
        <p:nvPicPr>
          <p:cNvPr id="634" name="Google Shape;634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6850" y="2865437"/>
            <a:ext cx="380047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3075" y="2827337"/>
            <a:ext cx="3752850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87"/>
          <p:cNvSpPr txBox="1"/>
          <p:nvPr/>
        </p:nvSpPr>
        <p:spPr>
          <a:xfrm>
            <a:off x="4284662" y="2538412"/>
            <a:ext cx="26130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Društvene mreže</a:t>
            </a:r>
            <a:endParaRPr/>
          </a:p>
        </p:txBody>
      </p:sp>
      <p:sp>
        <p:nvSpPr>
          <p:cNvPr id="637" name="Google Shape;637;p87"/>
          <p:cNvSpPr txBox="1"/>
          <p:nvPr/>
        </p:nvSpPr>
        <p:spPr>
          <a:xfrm>
            <a:off x="8469312" y="2571750"/>
            <a:ext cx="13509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 igre</a:t>
            </a:r>
            <a:endParaRPr/>
          </a:p>
        </p:txBody>
      </p:sp>
      <p:sp>
        <p:nvSpPr>
          <p:cNvPr id="638" name="Google Shape;638;p87"/>
          <p:cNvSpPr txBox="1"/>
          <p:nvPr/>
        </p:nvSpPr>
        <p:spPr>
          <a:xfrm>
            <a:off x="8469312" y="1727200"/>
            <a:ext cx="391477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Svakodnevno igranje video igara podjednako zastupljeno u svim dobnim skupinama</a:t>
            </a:r>
            <a:endParaRPr/>
          </a:p>
        </p:txBody>
      </p:sp>
      <p:sp>
        <p:nvSpPr>
          <p:cNvPr id="639" name="Google Shape;639;p87"/>
          <p:cNvSpPr txBox="1"/>
          <p:nvPr/>
        </p:nvSpPr>
        <p:spPr>
          <a:xfrm>
            <a:off x="277812" y="1836737"/>
            <a:ext cx="31877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Gledanje televizije opada s porastom dobi učenika</a:t>
            </a:r>
            <a:endParaRPr/>
          </a:p>
        </p:txBody>
      </p:sp>
      <p:sp>
        <p:nvSpPr>
          <p:cNvPr id="640" name="Google Shape;640;p87"/>
          <p:cNvSpPr txBox="1"/>
          <p:nvPr/>
        </p:nvSpPr>
        <p:spPr>
          <a:xfrm>
            <a:off x="4295775" y="1830387"/>
            <a:ext cx="33750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Čestina korištenja društvenih mreža raste s dobi učenika</a:t>
            </a:r>
            <a:endParaRPr/>
          </a:p>
        </p:txBody>
      </p:sp>
      <p:pic>
        <p:nvPicPr>
          <p:cNvPr id="641" name="Google Shape;641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9025" y="5994400"/>
            <a:ext cx="4627562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87"/>
          <p:cNvSpPr txBox="1"/>
          <p:nvPr/>
        </p:nvSpPr>
        <p:spPr>
          <a:xfrm>
            <a:off x="138112" y="6211887"/>
            <a:ext cx="115427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 međunarodnog projekta</a:t>
            </a:r>
            <a:r>
              <a:rPr lang="en-US" sz="1800" b="0" i="1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Children’s Worlds: The International Survey of Children’s Well-Being </a:t>
            </a:r>
            <a:r>
              <a:rPr lang="en-US" sz="1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(ISCWeB)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nacionalni uzorak: 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3 507 učenika 8,10 i 12 godina-  </a:t>
            </a:r>
            <a:r>
              <a:rPr lang="en-US" sz="18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Ajduković, Rajhvajn Bulat, Sušac i Vejmelka, 2020.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0"/>
          <p:cNvSpPr txBox="1">
            <a:spLocks noGrp="1"/>
          </p:cNvSpPr>
          <p:nvPr>
            <p:ph type="title" idx="4294967295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2020 ste vjerojatno proveli gotovo 100 dana online!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125" y="1620837"/>
            <a:ext cx="8691562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8" descr="&quot;&quot;"/>
          <p:cNvSpPr/>
          <p:nvPr/>
        </p:nvSpPr>
        <p:spPr>
          <a:xfrm>
            <a:off x="0" y="-3175"/>
            <a:ext cx="12192000" cy="6861175"/>
          </a:xfrm>
          <a:prstGeom prst="rect">
            <a:avLst/>
          </a:prstGeom>
          <a:solidFill>
            <a:schemeClr val="lt1">
              <a:alpha val="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88" descr="&quot;&quot;"/>
          <p:cNvSpPr/>
          <p:nvPr/>
        </p:nvSpPr>
        <p:spPr>
          <a:xfrm>
            <a:off x="0" y="0"/>
            <a:ext cx="11787187" cy="6858000"/>
          </a:xfrm>
          <a:custGeom>
            <a:avLst/>
            <a:gdLst/>
            <a:ahLst/>
            <a:cxnLst/>
            <a:rect l="l" t="t" r="r" b="b"/>
            <a:pathLst>
              <a:path w="11786754" h="6858000" extrusionOk="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88" descr="&quot;&quot;"/>
          <p:cNvSpPr/>
          <p:nvPr/>
        </p:nvSpPr>
        <p:spPr>
          <a:xfrm>
            <a:off x="0" y="0"/>
            <a:ext cx="3581400" cy="6858000"/>
          </a:xfrm>
          <a:custGeom>
            <a:avLst/>
            <a:gdLst/>
            <a:ahLst/>
            <a:cxnLst/>
            <a:rect l="l" t="t" r="r" b="b"/>
            <a:pathLst>
              <a:path w="3581400" h="6858000" extrusionOk="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88"/>
          <p:cNvSpPr txBox="1">
            <a:spLocks noGrp="1"/>
          </p:cNvSpPr>
          <p:nvPr>
            <p:ph type="title"/>
          </p:nvPr>
        </p:nvSpPr>
        <p:spPr>
          <a:xfrm>
            <a:off x="8469312" y="552450"/>
            <a:ext cx="35893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en-US" sz="4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Rezultati istraživanja</a:t>
            </a:r>
            <a:endParaRPr/>
          </a:p>
        </p:txBody>
      </p:sp>
      <p:pic>
        <p:nvPicPr>
          <p:cNvPr id="652" name="Google Shape;652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812" y="4433887"/>
            <a:ext cx="4090987" cy="2046287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88"/>
          <p:cNvSpPr txBox="1"/>
          <p:nvPr/>
        </p:nvSpPr>
        <p:spPr>
          <a:xfrm>
            <a:off x="7272337" y="2554287"/>
            <a:ext cx="49355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 Narrow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Proučava se zadnjih 20ak godina</a:t>
            </a:r>
            <a:endParaRPr/>
          </a:p>
        </p:txBody>
      </p:sp>
      <p:graphicFrame>
        <p:nvGraphicFramePr>
          <p:cNvPr id="654" name="Google Shape;654;p88"/>
          <p:cNvGraphicFramePr/>
          <p:nvPr/>
        </p:nvGraphicFramePr>
        <p:xfrm>
          <a:off x="74612" y="53975"/>
          <a:ext cx="8121650" cy="6653185"/>
        </p:xfrm>
        <a:graphic>
          <a:graphicData uri="http://schemas.openxmlformats.org/drawingml/2006/table">
            <a:tbl>
              <a:tblPr>
                <a:noFill/>
                <a:tableStyleId>{33A35369-FAAA-4ABE-A099-7FBB80C0F0AF}</a:tableStyleId>
              </a:tblPr>
              <a:tblGrid>
                <a:gridCol w="293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ZEMLJA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REZULTATI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Hrvatska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Vejmelka, Strabić i Jazvo (2017) u istraživanju u kojem je sudjelovalo 352 učenika, 3,4% prevalencija ovisnosti o internetu,  36,2% - postoje simptomi ovisnosti o internetu,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Rogina (2016) izvještava o 33,4% studenata koji zadovoljavaju kriterije za blagu ovisnost, 8,4% umjerenu i 0,1% tešku ovisnost o internetu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Koreja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16% mladih u riziku, 3,2% s razvijenim problemima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SAD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4-25%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Europa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Na uzorku od 11 zemalja utvrđena prevalencija od 4,4%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Međunarodna prevalencija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1.5-8,2%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Kina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2.4%-13.5%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6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Iako su istraživanja provođena u različitim zemljama i kulturama te se razlikuju po metodologiji, podatci ukazuju da je prevalencija ovisnosti o internetu najniža među adolescentima i kreće se od 4,6 % do 4,7 %, dok raste na 6 % do 15 % u općoj populaciji, a najviša je među studentskom populacijom i kreće se od 13 % do 18,4 %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9" descr="&quot;&quot;"/>
          <p:cNvSpPr/>
          <p:nvPr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89" descr="&quot;&quot;"/>
          <p:cNvSpPr/>
          <p:nvPr/>
        </p:nvSpPr>
        <p:spPr>
          <a:xfrm>
            <a:off x="7467600" y="-3175"/>
            <a:ext cx="4724400" cy="6861175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89" descr="&quot;&quot;"/>
          <p:cNvSpPr/>
          <p:nvPr/>
        </p:nvSpPr>
        <p:spPr>
          <a:xfrm>
            <a:off x="7467600" y="0"/>
            <a:ext cx="4319587" cy="6858000"/>
          </a:xfrm>
          <a:custGeom>
            <a:avLst/>
            <a:gdLst/>
            <a:ahLst/>
            <a:cxnLst/>
            <a:rect l="l" t="t" r="r" b="b"/>
            <a:pathLst>
              <a:path w="4319042" h="6858000" extrusionOk="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89"/>
          <p:cNvSpPr txBox="1">
            <a:spLocks noGrp="1"/>
          </p:cNvSpPr>
          <p:nvPr>
            <p:ph type="title"/>
          </p:nvPr>
        </p:nvSpPr>
        <p:spPr>
          <a:xfrm>
            <a:off x="8223250" y="1122362"/>
            <a:ext cx="33067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 Narrow"/>
              <a:buNone/>
            </a:pPr>
            <a:r>
              <a:rPr lang="en-US" sz="5000" b="1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Prevalencija</a:t>
            </a:r>
            <a:endParaRPr/>
          </a:p>
        </p:txBody>
      </p:sp>
      <p:pic>
        <p:nvPicPr>
          <p:cNvPr id="664" name="Google Shape;664;p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8812" y="642937"/>
            <a:ext cx="6243637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IAT, Nacionalno reprezentativan uzorak</a:t>
            </a:r>
            <a:b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Černja, Vejmelka i Rajter, 2019)</a:t>
            </a:r>
            <a:endParaRPr/>
          </a:p>
        </p:txBody>
      </p:sp>
      <p:sp>
        <p:nvSpPr>
          <p:cNvPr id="670" name="Google Shape;670;p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Razina rizika od ovisnosti o internetu</a:t>
            </a:r>
            <a:endParaRPr/>
          </a:p>
        </p:txBody>
      </p:sp>
      <p:pic>
        <p:nvPicPr>
          <p:cNvPr id="671" name="Google Shape;671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2517775"/>
            <a:ext cx="5424487" cy="338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90"/>
          <p:cNvSpPr txBox="1"/>
          <p:nvPr/>
        </p:nvSpPr>
        <p:spPr>
          <a:xfrm>
            <a:off x="6773862" y="3267075"/>
            <a:ext cx="5614987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iako većina adolescenata ne pokazuje probleme s ovisnosti o internetu, udio djece sa srednjim i visokim rizikom je nezanemariv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gotovo 1/3 sudionika istraživanja u rizičnoj skupini za razvoj većih poteškoća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37" y="1663700"/>
            <a:ext cx="6503987" cy="4846637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91"/>
          <p:cNvSpPr txBox="1"/>
          <p:nvPr/>
        </p:nvSpPr>
        <p:spPr>
          <a:xfrm>
            <a:off x="7748587" y="2792412"/>
            <a:ext cx="4197350" cy="258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Rezultati pokazuju da su različite komponente ovisnosti dominantne po spolu: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Djevojke: zanemarivanje obaveza i nedostatak samokontrole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Mladići: socijalni problemi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91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Rezultati - IAT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Vejmelka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Matković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2018</a:t>
            </a:r>
            <a:b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Istraživanje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navika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korištenja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interneta</a:t>
            </a:r>
            <a:endParaRPr dirty="0"/>
          </a:p>
        </p:txBody>
      </p:sp>
      <p:sp>
        <p:nvSpPr>
          <p:cNvPr id="685" name="Google Shape;685;p92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11582400" cy="389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A896"/>
              </a:buClr>
              <a:buSzPts val="2800"/>
              <a:buNone/>
            </a:pPr>
            <a:r>
              <a:rPr lang="en-US" sz="2800" b="1" i="0" u="none">
                <a:solidFill>
                  <a:srgbClr val="87A896"/>
                </a:solidFill>
                <a:latin typeface="Calibri"/>
                <a:ea typeface="Calibri"/>
                <a:cs typeface="Calibri"/>
                <a:sym typeface="Calibri"/>
              </a:rPr>
              <a:t>INTERNET OVISNOST- IAT</a:t>
            </a:r>
            <a:endParaRPr/>
          </a:p>
        </p:txBody>
      </p:sp>
      <p:pic>
        <p:nvPicPr>
          <p:cNvPr id="686" name="Google Shape;686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2128837"/>
            <a:ext cx="3552825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9575" y="2128837"/>
            <a:ext cx="3719512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1837" y="2128837"/>
            <a:ext cx="376555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92"/>
          <p:cNvSpPr txBox="1"/>
          <p:nvPr/>
        </p:nvSpPr>
        <p:spPr>
          <a:xfrm>
            <a:off x="1216025" y="5564187"/>
            <a:ext cx="101711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Oko 4% djece ima jaku ovisnost o internetu- obavezan tretman!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Oko 1/3 djece je U RIZIKU od razvoja ozbiljne i jake ovisnosti o internetu!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3"/>
          <p:cNvSpPr txBox="1">
            <a:spLocks noGrp="1"/>
          </p:cNvSpPr>
          <p:nvPr>
            <p:ph type="title"/>
          </p:nvPr>
        </p:nvSpPr>
        <p:spPr>
          <a:xfrm>
            <a:off x="360362" y="212725"/>
            <a:ext cx="10515600" cy="88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 Narrow"/>
              <a:buNone/>
            </a:pPr>
            <a:r>
              <a:rPr lang="en-US" sz="4400" b="1" i="0" u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OVISNOST O VIDEOIGRAMA</a:t>
            </a:r>
            <a:endParaRPr/>
          </a:p>
        </p:txBody>
      </p:sp>
      <p:pic>
        <p:nvPicPr>
          <p:cNvPr id="696" name="Google Shape;696;p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012" y="1042987"/>
            <a:ext cx="10533062" cy="3662362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93"/>
          <p:cNvSpPr txBox="1"/>
          <p:nvPr/>
        </p:nvSpPr>
        <p:spPr>
          <a:xfrm>
            <a:off x="360362" y="4684712"/>
            <a:ext cx="11231562" cy="2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 Narrow"/>
              <a:buNone/>
            </a:pPr>
            <a:r>
              <a:rPr lang="en-US" sz="22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Vejmelka i sur. (2017); N=352 srednjoškolac, RH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0" i="0" u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 Narrow"/>
              <a:buNone/>
            </a:pPr>
            <a:r>
              <a:rPr lang="en-US" sz="2200" b="0" i="0" u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Ovisnost o video igrama konzistentno je povezana sa slabijim školskim uspjehom, ali i s neopravdanim izostajanjem s nastavete suicidalnim mislima. Uz to, adolescenti ovisni o videoigranju pokazuju smanjenu kognitivnu fleksibilnost i koriste igranje kao strategiju za popravljanje raspoloženja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94" descr="The digital drug: Internet addiction spawns US treatment programs |  Technology News,The Indian Expres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13550" y="3271837"/>
            <a:ext cx="5378450" cy="3586162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Problematična upotreba interneta </a:t>
            </a:r>
            <a:r>
              <a:rPr lang="en-US" sz="4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kao rizično ponašanje! </a:t>
            </a:r>
            <a:endParaRPr/>
          </a:p>
        </p:txBody>
      </p:sp>
      <p:sp>
        <p:nvSpPr>
          <p:cNvPr id="704" name="Google Shape;704;p94"/>
          <p:cNvSpPr txBox="1"/>
          <p:nvPr/>
        </p:nvSpPr>
        <p:spPr>
          <a:xfrm>
            <a:off x="323850" y="3783012"/>
            <a:ext cx="6224587" cy="2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Istraživanja u Hrvatskoj pokazuju da (2-4 % djece ovisno o skupini pokazuju visoku razinu problematičnog ponašanja na internetu što podrazumijeva hitni tretman u specijaliziranim ustanovama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također pokazuju da oko 30% djece pokazuju umjerene simptome i zapravo spadaju u rizičnu populaciju kojoj bi trebalo usmjeriti ciljane preventivne programe (Vejmelka, Strabić i Jazvo, 2017). </a:t>
            </a:r>
            <a:endParaRPr/>
          </a:p>
        </p:txBody>
      </p:sp>
      <p:sp>
        <p:nvSpPr>
          <p:cNvPr id="705" name="Google Shape;705;p94"/>
          <p:cNvSpPr txBox="1"/>
          <p:nvPr/>
        </p:nvSpPr>
        <p:spPr>
          <a:xfrm>
            <a:off x="547687" y="1987550"/>
            <a:ext cx="10806112" cy="11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Ukoliko nedostaje neki od kriterija – NIJE MOGUĆE POSTAVITI DIJAGNOZU OVISNOSTI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(npr nema funkcionalnih poteškoća koje se mogu pripisati korištenju interneta) no </a:t>
            </a:r>
            <a:r>
              <a:rPr lang="en-US" sz="2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ponašanje može predodređivati razvoj kasnije patologije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(Billieux i sur., 2017).</a:t>
            </a:r>
            <a:endParaRPr/>
          </a:p>
        </p:txBody>
      </p:sp>
      <p:pic>
        <p:nvPicPr>
          <p:cNvPr id="706" name="Google Shape;706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3433762"/>
            <a:ext cx="4649787" cy="20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94"/>
          <p:cNvSpPr/>
          <p:nvPr/>
        </p:nvSpPr>
        <p:spPr>
          <a:xfrm>
            <a:off x="5951537" y="2466975"/>
            <a:ext cx="2830512" cy="1474787"/>
          </a:xfrm>
          <a:prstGeom prst="wedgeRoundRectCallout">
            <a:avLst>
              <a:gd name="adj1" fmla="val 1394"/>
              <a:gd name="adj2" fmla="val 23929"/>
              <a:gd name="adj3" fmla="val 0"/>
            </a:avLst>
          </a:prstGeom>
          <a:solidFill>
            <a:srgbClr val="51C3F9"/>
          </a:solidFill>
          <a:ln w="12700" cap="flat" cmpd="sng">
            <a:solidFill>
              <a:srgbClr val="398FB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Kod nas isključivo za odrasle- ne postoji specijalizirana ustanova za djecu za problematičnu upotrebu interneta </a:t>
            </a:r>
            <a:endParaRPr/>
          </a:p>
        </p:txBody>
      </p:sp>
      <p:pic>
        <p:nvPicPr>
          <p:cNvPr id="708" name="Google Shape;708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37" y="4943475"/>
            <a:ext cx="5510212" cy="18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94"/>
          <p:cNvSpPr/>
          <p:nvPr/>
        </p:nvSpPr>
        <p:spPr>
          <a:xfrm>
            <a:off x="5202237" y="5103812"/>
            <a:ext cx="5121275" cy="1379537"/>
          </a:xfrm>
          <a:prstGeom prst="wedgeRoundRectCallout">
            <a:avLst>
              <a:gd name="adj1" fmla="val -2878"/>
              <a:gd name="adj2" fmla="val 17620"/>
              <a:gd name="adj3" fmla="val 0"/>
            </a:avLst>
          </a:prstGeom>
          <a:gradFill>
            <a:gsLst>
              <a:gs pos="0">
                <a:srgbClr val="76B157"/>
              </a:gs>
              <a:gs pos="50000">
                <a:srgbClr val="62AA31"/>
              </a:gs>
              <a:gs pos="100000">
                <a:srgbClr val="559C26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Sustavne i projektne/ programske aktivnosti trebalo bi usmjeriti ovoj skupini- uloga pomažućih struka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 univerzalna prevencija za opću populaciju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5" descr="&quot;&quot;"/>
          <p:cNvSpPr/>
          <p:nvPr/>
        </p:nvSpPr>
        <p:spPr>
          <a:xfrm>
            <a:off x="1587" y="0"/>
            <a:ext cx="1218882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95" descr="&quot;&quot;"/>
          <p:cNvSpPr/>
          <p:nvPr/>
        </p:nvSpPr>
        <p:spPr>
          <a:xfrm rot="10800000">
            <a:off x="960437" y="0"/>
            <a:ext cx="11218862" cy="6858000"/>
          </a:xfrm>
          <a:custGeom>
            <a:avLst/>
            <a:gdLst/>
            <a:ahLst/>
            <a:cxnLst/>
            <a:rect l="l" t="t" r="r" b="b"/>
            <a:pathLst>
              <a:path w="11218661" h="6858000" extrusionOk="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95" descr="&quot;&quot;"/>
          <p:cNvSpPr/>
          <p:nvPr/>
        </p:nvSpPr>
        <p:spPr>
          <a:xfrm rot="10800000">
            <a:off x="1420812" y="0"/>
            <a:ext cx="10771187" cy="6858000"/>
          </a:xfrm>
          <a:custGeom>
            <a:avLst/>
            <a:gdLst/>
            <a:ahLst/>
            <a:cxnLst/>
            <a:rect l="l" t="t" r="r" b="b"/>
            <a:pathLst>
              <a:path w="10771752" h="6858000" extrusionOk="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95"/>
          <p:cNvSpPr txBox="1">
            <a:spLocks noGrp="1"/>
          </p:cNvSpPr>
          <p:nvPr>
            <p:ph type="title"/>
          </p:nvPr>
        </p:nvSpPr>
        <p:spPr>
          <a:xfrm>
            <a:off x="4384675" y="365125"/>
            <a:ext cx="716438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en-US" sz="4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Tretman</a:t>
            </a:r>
            <a:endParaRPr/>
          </a:p>
        </p:txBody>
      </p:sp>
      <p:pic>
        <p:nvPicPr>
          <p:cNvPr id="719" name="Google Shape;719;p95" descr="A person sitting on the keyboard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879725"/>
            <a:ext cx="3425825" cy="18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95"/>
          <p:cNvSpPr txBox="1">
            <a:spLocks noGrp="1"/>
          </p:cNvSpPr>
          <p:nvPr>
            <p:ph type="body" idx="1"/>
          </p:nvPr>
        </p:nvSpPr>
        <p:spPr>
          <a:xfrm>
            <a:off x="4114800" y="1690687"/>
            <a:ext cx="7848600" cy="467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Danas prisutna tretmanska praksa – kod nas tek u počecima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Isključivo specijalizirani programi/ ustanove za odrasle!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Tretman djece ovisi o individualnom angažmanu i kapacitetu pojedinih organizacija koje se time bave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21" name="Google Shape;721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0162" y="3224212"/>
            <a:ext cx="8156575" cy="3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95"/>
          <p:cNvSpPr txBox="1"/>
          <p:nvPr/>
        </p:nvSpPr>
        <p:spPr>
          <a:xfrm>
            <a:off x="193675" y="5073650"/>
            <a:ext cx="3800475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Potpuno novi pristup- nema potpune apstinencije. </a:t>
            </a:r>
            <a:r>
              <a:rPr lang="en-US" sz="2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Apstinencija od aktivnosti ne interneta u cjelini!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6"/>
          <p:cNvSpPr txBox="1">
            <a:spLocks noGrp="1"/>
          </p:cNvSpPr>
          <p:nvPr>
            <p:ph type="ctrTitle"/>
          </p:nvPr>
        </p:nvSpPr>
        <p:spPr>
          <a:xfrm>
            <a:off x="5824537" y="2173287"/>
            <a:ext cx="6183312" cy="146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HVALA NA POVRATNOJ INFORMACIJI!</a:t>
            </a:r>
            <a:endParaRPr/>
          </a:p>
        </p:txBody>
      </p:sp>
      <p:pic>
        <p:nvPicPr>
          <p:cNvPr id="728" name="Google Shape;728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3850" y="3716337"/>
            <a:ext cx="1708150" cy="170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5225" y="292100"/>
            <a:ext cx="2986087" cy="188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 txBox="1">
            <a:spLocks noGrp="1"/>
          </p:cNvSpPr>
          <p:nvPr>
            <p:ph type="title"/>
          </p:nvPr>
        </p:nvSpPr>
        <p:spPr>
          <a:xfrm>
            <a:off x="406400" y="120650"/>
            <a:ext cx="1137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PROBLEMATIČNA UPOTREBA INTERNETA</a:t>
            </a:r>
            <a:endParaRPr/>
          </a:p>
        </p:txBody>
      </p:sp>
      <p:sp>
        <p:nvSpPr>
          <p:cNvPr id="462" name="Google Shape;462;p71"/>
          <p:cNvSpPr txBox="1">
            <a:spLocks noGrp="1"/>
          </p:cNvSpPr>
          <p:nvPr>
            <p:ph type="body" idx="1"/>
          </p:nvPr>
        </p:nvSpPr>
        <p:spPr>
          <a:xfrm>
            <a:off x="2336800" y="1447800"/>
            <a:ext cx="9448800" cy="522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problematična upotreba interneta</a:t>
            </a: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Problematic Usage of the Internet, problematic Internet use) </a:t>
            </a:r>
            <a:endParaRPr sz="28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obuhvaća razne aktivnosti i sva potencijalno problematična ponašanja na mreži 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krovni pojam 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 korištenje ovog pojma se zalažu brojni stručnjaci s područja sigurnog korištenja interneta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Fineberg, N.;. A. Demetrovics; Z., D. J. Stein; K. Ioannidis; M. N. Potenza; E. Grünblatt; &amp; S. R. Chamberlain. Manifesto for a European research network into Problematic Usage of the Internet//European Neuropsychopharmacology, 28(2018), 1232-1246.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7400" y="1957387"/>
            <a:ext cx="4905375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72"/>
          <p:cNvSpPr txBox="1"/>
          <p:nvPr/>
        </p:nvSpPr>
        <p:spPr>
          <a:xfrm>
            <a:off x="8888412" y="950912"/>
            <a:ext cx="2743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netoholizam</a:t>
            </a:r>
            <a:endParaRPr/>
          </a:p>
        </p:txBody>
      </p:sp>
      <p:sp>
        <p:nvSpPr>
          <p:cNvPr id="470" name="Google Shape;470;p72"/>
          <p:cNvSpPr txBox="1"/>
          <p:nvPr/>
        </p:nvSpPr>
        <p:spPr>
          <a:xfrm>
            <a:off x="0" y="5399087"/>
            <a:ext cx="2743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internet ovisnost</a:t>
            </a:r>
            <a:endParaRPr/>
          </a:p>
        </p:txBody>
      </p:sp>
      <p:sp>
        <p:nvSpPr>
          <p:cNvPr id="471" name="Google Shape;471;p72"/>
          <p:cNvSpPr txBox="1"/>
          <p:nvPr/>
        </p:nvSpPr>
        <p:spPr>
          <a:xfrm>
            <a:off x="250825" y="3898900"/>
            <a:ext cx="27432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problematična uporaba interneta</a:t>
            </a:r>
            <a:endParaRPr/>
          </a:p>
        </p:txBody>
      </p:sp>
      <p:sp>
        <p:nvSpPr>
          <p:cNvPr id="472" name="Google Shape;472;p72"/>
          <p:cNvSpPr txBox="1"/>
          <p:nvPr/>
        </p:nvSpPr>
        <p:spPr>
          <a:xfrm>
            <a:off x="257175" y="2384425"/>
            <a:ext cx="27432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prekomjerno korištenje interneta</a:t>
            </a:r>
            <a:endParaRPr/>
          </a:p>
        </p:txBody>
      </p:sp>
      <p:sp>
        <p:nvSpPr>
          <p:cNvPr id="473" name="Google Shape;473;p72"/>
          <p:cNvSpPr txBox="1"/>
          <p:nvPr/>
        </p:nvSpPr>
        <p:spPr>
          <a:xfrm>
            <a:off x="350837" y="803275"/>
            <a:ext cx="27432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kompulzivno korištenje interneta</a:t>
            </a:r>
            <a:endParaRPr/>
          </a:p>
        </p:txBody>
      </p:sp>
      <p:sp>
        <p:nvSpPr>
          <p:cNvPr id="474" name="Google Shape;474;p72"/>
          <p:cNvSpPr txBox="1"/>
          <p:nvPr/>
        </p:nvSpPr>
        <p:spPr>
          <a:xfrm>
            <a:off x="9001125" y="5399087"/>
            <a:ext cx="27432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poremećaj ovisnosti o internetu</a:t>
            </a:r>
            <a:endParaRPr/>
          </a:p>
        </p:txBody>
      </p:sp>
      <p:sp>
        <p:nvSpPr>
          <p:cNvPr id="475" name="Google Shape;475;p72"/>
          <p:cNvSpPr txBox="1"/>
          <p:nvPr/>
        </p:nvSpPr>
        <p:spPr>
          <a:xfrm>
            <a:off x="4408487" y="750887"/>
            <a:ext cx="2743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računalna ovisnosti</a:t>
            </a:r>
            <a:endParaRPr/>
          </a:p>
        </p:txBody>
      </p:sp>
      <p:sp>
        <p:nvSpPr>
          <p:cNvPr id="476" name="Google Shape;476;p72"/>
          <p:cNvSpPr txBox="1"/>
          <p:nvPr/>
        </p:nvSpPr>
        <p:spPr>
          <a:xfrm>
            <a:off x="4295775" y="5445125"/>
            <a:ext cx="27432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patološko korištenje interneta</a:t>
            </a:r>
            <a:endParaRPr/>
          </a:p>
        </p:txBody>
      </p:sp>
      <p:sp>
        <p:nvSpPr>
          <p:cNvPr id="477" name="Google Shape;477;p72"/>
          <p:cNvSpPr txBox="1"/>
          <p:nvPr/>
        </p:nvSpPr>
        <p:spPr>
          <a:xfrm>
            <a:off x="8888412" y="2384425"/>
            <a:ext cx="27432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ekscesivna upotreba interneta</a:t>
            </a:r>
            <a:endParaRPr/>
          </a:p>
        </p:txBody>
      </p:sp>
      <p:sp>
        <p:nvSpPr>
          <p:cNvPr id="478" name="Google Shape;478;p72"/>
          <p:cNvSpPr txBox="1"/>
          <p:nvPr/>
        </p:nvSpPr>
        <p:spPr>
          <a:xfrm>
            <a:off x="9001125" y="3903662"/>
            <a:ext cx="2743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virtualna ovisnost</a:t>
            </a:r>
            <a:endParaRPr/>
          </a:p>
        </p:txBody>
      </p:sp>
      <p:sp>
        <p:nvSpPr>
          <p:cNvPr id="479" name="Google Shape;479;p72"/>
          <p:cNvSpPr txBox="1"/>
          <p:nvPr/>
        </p:nvSpPr>
        <p:spPr>
          <a:xfrm>
            <a:off x="163512" y="6224587"/>
            <a:ext cx="36703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TERMINOLOŠKI KAOS!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3"/>
          <p:cNvSpPr txBox="1">
            <a:spLocks noGrp="1"/>
          </p:cNvSpPr>
          <p:nvPr>
            <p:ph type="title" idx="4294967295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PROBLEMATIČNA UPOTREBA INTERNETA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Google Shape;485;p7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1012" y="1368425"/>
            <a:ext cx="7291387" cy="53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73"/>
          <p:cNvSpPr txBox="1"/>
          <p:nvPr/>
        </p:nvSpPr>
        <p:spPr>
          <a:xfrm>
            <a:off x="-49212" y="2930525"/>
            <a:ext cx="5387975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Problematična upotreba interneta</a:t>
            </a:r>
            <a:endParaRPr/>
          </a:p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Ovisnost o internetu</a:t>
            </a:r>
            <a:endParaRPr/>
          </a:p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igre</a:t>
            </a:r>
            <a:endParaRPr/>
          </a:p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kockanje</a:t>
            </a:r>
            <a:endParaRPr/>
          </a:p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kupovina</a:t>
            </a:r>
            <a:endParaRPr/>
          </a:p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Kompulzivno surfanje</a:t>
            </a:r>
            <a:endParaRPr/>
          </a:p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Pornografski sadržaji </a:t>
            </a:r>
            <a:endParaRPr/>
          </a:p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Ponašanja na društvenim mrežama</a:t>
            </a:r>
            <a:endParaRPr/>
          </a:p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Nasilje preko interneta</a:t>
            </a:r>
            <a:endParaRPr/>
          </a:p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'cyberchondria’</a:t>
            </a:r>
            <a:endParaRPr/>
          </a:p>
        </p:txBody>
      </p:sp>
      <p:sp>
        <p:nvSpPr>
          <p:cNvPr id="487" name="Google Shape;487;p73"/>
          <p:cNvSpPr txBox="1"/>
          <p:nvPr/>
        </p:nvSpPr>
        <p:spPr>
          <a:xfrm>
            <a:off x="8543925" y="1457325"/>
            <a:ext cx="3411537" cy="184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kao medij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Ovisnost o internetu/ ovisnost na internetu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73"/>
          <p:cNvSpPr txBox="1"/>
          <p:nvPr/>
        </p:nvSpPr>
        <p:spPr>
          <a:xfrm>
            <a:off x="5526087" y="4041775"/>
            <a:ext cx="39417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SEKSUALNA RIZIČNA ONLINE PONAŠANJA: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Seksualno iskorištavanje djece na internetu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generated explicit material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Sexting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Revenge porn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Sextortion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(seksualne iznude i prinude)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4"/>
          <p:cNvSpPr txBox="1">
            <a:spLocks noGrp="1"/>
          </p:cNvSpPr>
          <p:nvPr>
            <p:ph type="title" idx="4294967295"/>
          </p:nvPr>
        </p:nvSpPr>
        <p:spPr>
          <a:xfrm>
            <a:off x="304800" y="76200"/>
            <a:ext cx="873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PROBLEMATIČNA UPOTREBA INTERNETA: </a:t>
            </a: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SUVREMENE SPOZNAJE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74"/>
          <p:cNvPicPr preferRelativeResize="0"/>
          <p:nvPr/>
        </p:nvPicPr>
        <p:blipFill rotWithShape="1">
          <a:blip r:embed="rId3">
            <a:alphaModFix/>
          </a:blip>
          <a:srcRect b="29881"/>
          <a:stretch/>
        </p:blipFill>
        <p:spPr>
          <a:xfrm>
            <a:off x="6351587" y="1616075"/>
            <a:ext cx="1182687" cy="83026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4"/>
          <p:cNvSpPr txBox="1"/>
          <p:nvPr/>
        </p:nvSpPr>
        <p:spPr>
          <a:xfrm>
            <a:off x="7902575" y="1646237"/>
            <a:ext cx="3657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Ovisnost o internetu</a:t>
            </a:r>
            <a:endParaRPr/>
          </a:p>
        </p:txBody>
      </p:sp>
      <p:sp>
        <p:nvSpPr>
          <p:cNvPr id="496" name="Google Shape;496;p74"/>
          <p:cNvSpPr txBox="1"/>
          <p:nvPr/>
        </p:nvSpPr>
        <p:spPr>
          <a:xfrm>
            <a:off x="7902575" y="2139950"/>
            <a:ext cx="35036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Široko korišteni pojam no ne uključuje uvijek isključivo ovisnička ponašanja!</a:t>
            </a:r>
            <a:endParaRPr/>
          </a:p>
        </p:txBody>
      </p:sp>
      <p:sp>
        <p:nvSpPr>
          <p:cNvPr id="497" name="Google Shape;497;p74"/>
          <p:cNvSpPr txBox="1"/>
          <p:nvPr/>
        </p:nvSpPr>
        <p:spPr>
          <a:xfrm>
            <a:off x="204787" y="3424237"/>
            <a:ext cx="11817350" cy="2473325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Sličnosti s OCD-om i drugim opsesivno-kompulzivnim poremećajima (opetovano provjeravanje e-mailova ili društvenih medija)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Sličnosti s poremećajem socijalne anksioznosti (pretjerana upotreba društvenih medija kao izbjegavanje suočavanja licem u lice) (Ioannidis i sur., 2016). 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Sličnosti s poteškoćama kontrole impulsa (neki oblici kupovine putem interneta ili cyberseksa)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Fenotipske sličnosti s ovisnostima (beahvioural addictions) mogu odnositi na neke oblike PUI-ja, za druge, izraženije sličnosti su sa socijalnom anksioznošću, poremećajima kontrole impulsa i OCD-om </a:t>
            </a:r>
            <a:endParaRPr/>
          </a:p>
        </p:txBody>
      </p:sp>
      <p:sp>
        <p:nvSpPr>
          <p:cNvPr id="498" name="Google Shape;498;p74"/>
          <p:cNvSpPr txBox="1"/>
          <p:nvPr/>
        </p:nvSpPr>
        <p:spPr>
          <a:xfrm>
            <a:off x="149225" y="1701800"/>
            <a:ext cx="60880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PROBLEMATIČNA UPOTREBA INTERNETA</a:t>
            </a:r>
            <a:endParaRPr/>
          </a:p>
        </p:txBody>
      </p:sp>
      <p:sp>
        <p:nvSpPr>
          <p:cNvPr id="499" name="Google Shape;499;p74"/>
          <p:cNvSpPr txBox="1"/>
          <p:nvPr/>
        </p:nvSpPr>
        <p:spPr>
          <a:xfrm>
            <a:off x="344487" y="2201862"/>
            <a:ext cx="57689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razne aktivnosti i sva potencijalno problematična ponašanja</a:t>
            </a:r>
            <a:endParaRPr/>
          </a:p>
        </p:txBody>
      </p:sp>
      <p:sp>
        <p:nvSpPr>
          <p:cNvPr id="500" name="Google Shape;500;p74"/>
          <p:cNvSpPr txBox="1"/>
          <p:nvPr/>
        </p:nvSpPr>
        <p:spPr>
          <a:xfrm>
            <a:off x="2005012" y="6243637"/>
            <a:ext cx="58213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74"/>
          <p:cNvSpPr txBox="1"/>
          <p:nvPr/>
        </p:nvSpPr>
        <p:spPr>
          <a:xfrm>
            <a:off x="755650" y="5934075"/>
            <a:ext cx="107172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2000 ih se gledala kategorija generalne ovisnosti, danas je ključan oblik/ tj. sadržaj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Mrežne aktivnosti su važnije od medija osim u slučaju kada sam medij mijenja bitne aspekte izvorne aktivnosti, onda su u fokusu i medij i sadržaj!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75" descr="A screenshot of a social media pos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3802" b="3222"/>
          <a:stretch/>
        </p:blipFill>
        <p:spPr>
          <a:xfrm>
            <a:off x="926105" y="1412669"/>
            <a:ext cx="9167584" cy="5134708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5"/>
          <p:cNvSpPr txBox="1"/>
          <p:nvPr/>
        </p:nvSpPr>
        <p:spPr>
          <a:xfrm>
            <a:off x="1355725" y="2311400"/>
            <a:ext cx="26876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1996. – Goldberg – „ovisnost o internetu” kao konstrukt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9" name="Google Shape;509;p75"/>
          <p:cNvSpPr txBox="1"/>
          <p:nvPr/>
        </p:nvSpPr>
        <p:spPr>
          <a:xfrm>
            <a:off x="2698750" y="4591050"/>
            <a:ext cx="3017837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1998. – Kimberly Young –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prvo empirijsko istraživanje –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5-10% korisnika interneta ovisni o internetu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0" name="Google Shape;510;p75"/>
          <p:cNvSpPr txBox="1"/>
          <p:nvPr/>
        </p:nvSpPr>
        <p:spPr>
          <a:xfrm>
            <a:off x="6715125" y="4868862"/>
            <a:ext cx="30162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2018. – ICD 11 – ovisnost o online igrama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1" name="Google Shape;511;p75"/>
          <p:cNvSpPr txBox="1"/>
          <p:nvPr/>
        </p:nvSpPr>
        <p:spPr>
          <a:xfrm>
            <a:off x="5032375" y="1865312"/>
            <a:ext cx="3016250" cy="209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2013. DSM 5 - Unutar Poremećaji vezani uz psihoaktivne tvari i druge ovisnosti, uvedena skupina Poremećaja koji nisu vezani uz psihoaktivne tvari.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F63.0 Ovisnost o kockanju (gambling disorder)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2" name="Google Shape;512;p75"/>
          <p:cNvSpPr txBox="1"/>
          <p:nvPr/>
        </p:nvSpPr>
        <p:spPr>
          <a:xfrm>
            <a:off x="246062" y="317500"/>
            <a:ext cx="6096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POVIJESNI RAZVOJ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6" descr="&quot;&quot;"/>
          <p:cNvSpPr/>
          <p:nvPr/>
        </p:nvSpPr>
        <p:spPr>
          <a:xfrm>
            <a:off x="336550" y="320675"/>
            <a:ext cx="4332287" cy="6180137"/>
          </a:xfrm>
          <a:prstGeom prst="rect">
            <a:avLst/>
          </a:prstGeom>
          <a:solidFill>
            <a:srgbClr val="404040">
              <a:alpha val="89411"/>
            </a:srgbClr>
          </a:solidFill>
          <a:ln w="127000" cap="sq" cmpd="thinThick">
            <a:solidFill>
              <a:srgbClr val="595959">
                <a:alpha val="7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76"/>
          <p:cNvSpPr txBox="1">
            <a:spLocks noGrp="1"/>
          </p:cNvSpPr>
          <p:nvPr>
            <p:ph type="title"/>
          </p:nvPr>
        </p:nvSpPr>
        <p:spPr>
          <a:xfrm>
            <a:off x="674687" y="1420812"/>
            <a:ext cx="3657600" cy="238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 Narrow"/>
              <a:buNone/>
            </a:pPr>
            <a:r>
              <a:rPr lang="en-US" sz="4800" b="1" i="0" u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Što je ovisnost o internetu?</a:t>
            </a:r>
            <a:endParaRPr/>
          </a:p>
        </p:txBody>
      </p:sp>
      <p:cxnSp>
        <p:nvCxnSpPr>
          <p:cNvPr id="520" name="Google Shape;520;p76" descr="&quot;&quot;"/>
          <p:cNvCxnSpPr/>
          <p:nvPr/>
        </p:nvCxnSpPr>
        <p:spPr>
          <a:xfrm>
            <a:off x="1190625" y="3910012"/>
            <a:ext cx="2587625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21" name="Google Shape;52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7450" y="1982787"/>
            <a:ext cx="5026025" cy="287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7"/>
          <p:cNvSpPr txBox="1">
            <a:spLocks noGrp="1"/>
          </p:cNvSpPr>
          <p:nvPr>
            <p:ph type="title"/>
          </p:nvPr>
        </p:nvSpPr>
        <p:spPr>
          <a:xfrm>
            <a:off x="3738562" y="404812"/>
            <a:ext cx="41862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en-US" sz="6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OVISNOSTI </a:t>
            </a:r>
            <a:endParaRPr/>
          </a:p>
        </p:txBody>
      </p:sp>
      <p:sp>
        <p:nvSpPr>
          <p:cNvPr id="527" name="Google Shape;527;p77"/>
          <p:cNvSpPr txBox="1">
            <a:spLocks noGrp="1"/>
          </p:cNvSpPr>
          <p:nvPr>
            <p:ph type="body" idx="1"/>
          </p:nvPr>
        </p:nvSpPr>
        <p:spPr>
          <a:xfrm>
            <a:off x="592137" y="2063750"/>
            <a:ext cx="3949700" cy="219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Narkotici/ droge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Alkohol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Seks</a:t>
            </a:r>
            <a:endParaRPr/>
          </a:p>
        </p:txBody>
      </p:sp>
      <p:sp>
        <p:nvSpPr>
          <p:cNvPr id="528" name="Google Shape;528;p77"/>
          <p:cNvSpPr txBox="1"/>
          <p:nvPr/>
        </p:nvSpPr>
        <p:spPr>
          <a:xfrm>
            <a:off x="7256462" y="2192337"/>
            <a:ext cx="4611687" cy="193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Kockanje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igre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Pronografski sadržaji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PP_AGLOB_TXT_Rotating_Global_Ray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PP_A2010_TXT_Animated_Internet_Browse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emeglob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P_AGLOB_TXT_Rotating_Global_Ray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glob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default">
      <a:dk1>
        <a:srgbClr val="FFFFFF"/>
      </a:dk1>
      <a:lt1>
        <a:srgbClr val="000000"/>
      </a:lt1>
      <a:dk2>
        <a:srgbClr val="E2DFCC"/>
      </a:dk2>
      <a:lt2>
        <a:srgbClr val="455F51"/>
      </a:lt2>
      <a:accent1>
        <a:srgbClr val="99CB38"/>
      </a:accent1>
      <a:accent2>
        <a:srgbClr val="63A537"/>
      </a:accent2>
      <a:accent3>
        <a:srgbClr val="000000"/>
      </a:accent3>
      <a:accent4>
        <a:srgbClr val="99CB38"/>
      </a:accent4>
      <a:accent5>
        <a:srgbClr val="63A537"/>
      </a:accent5>
      <a:accent6>
        <a:srgbClr val="000000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PPP_A2010_TXT_Animated_Internet_Browse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1700</Words>
  <Application>Microsoft Macintosh PowerPoint</Application>
  <PresentationFormat>Widescreen</PresentationFormat>
  <Paragraphs>219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Arial Narrow</vt:lpstr>
      <vt:lpstr>Times New Roman</vt:lpstr>
      <vt:lpstr>Calibri</vt:lpstr>
      <vt:lpstr>Noto Sans Symbols</vt:lpstr>
      <vt:lpstr>1_PPP_AGLOB_TXT_Rotating_Global_Rays</vt:lpstr>
      <vt:lpstr>2_themeglobal</vt:lpstr>
      <vt:lpstr>PPP_AGLOB_TXT_Rotating_Global_Rays</vt:lpstr>
      <vt:lpstr>Office Theme</vt:lpstr>
      <vt:lpstr>themeglobal</vt:lpstr>
      <vt:lpstr>1_Office Theme</vt:lpstr>
      <vt:lpstr>1_Office Theme</vt:lpstr>
      <vt:lpstr>2_Office Theme</vt:lpstr>
      <vt:lpstr>1_PPP_A2010_TXT_Animated_Internet_Browser</vt:lpstr>
      <vt:lpstr>PPP_A2010_TXT_Animated_Internet_Browser</vt:lpstr>
      <vt:lpstr> PROBLEMATIČNA UPOTREBA INTERNETA Konceptualizacija i operacionalizacija ovisnosti o internetu</vt:lpstr>
      <vt:lpstr>U 2020 ste vjerojatno proveli gotovo 100 dana online!</vt:lpstr>
      <vt:lpstr>PROBLEMATIČNA UPOTREBA INTERNETA</vt:lpstr>
      <vt:lpstr>PowerPoint Presentation</vt:lpstr>
      <vt:lpstr>PROBLEMATIČNA UPOTREBA INTERNETA</vt:lpstr>
      <vt:lpstr>PROBLEMATIČNA UPOTREBA INTERNETA: SUVREMENE SPOZNAJE</vt:lpstr>
      <vt:lpstr>PowerPoint Presentation</vt:lpstr>
      <vt:lpstr>Što je ovisnost o internetu?</vt:lpstr>
      <vt:lpstr>OVISNOSTI </vt:lpstr>
      <vt:lpstr>Definicija</vt:lpstr>
      <vt:lpstr>KRITERIJI OVISNOSTI</vt:lpstr>
      <vt:lpstr>PowerPoint Presentation</vt:lpstr>
      <vt:lpstr>Kriteriji za bihevioralne ovisnosti</vt:lpstr>
      <vt:lpstr>Psihološki znakovi i simptomi</vt:lpstr>
      <vt:lpstr>Komorbiditet</vt:lpstr>
      <vt:lpstr>PowerPoint Presentation</vt:lpstr>
      <vt:lpstr>Gaming disorder</vt:lpstr>
      <vt:lpstr>Gaming disorder - simptomi</vt:lpstr>
      <vt:lpstr>Vrijeme pred ekranom- rezultati 2019</vt:lpstr>
      <vt:lpstr>Rezultati istraživanja</vt:lpstr>
      <vt:lpstr>Prevalencija</vt:lpstr>
      <vt:lpstr>IAT, Nacionalno reprezentativan uzorak Černja, Vejmelka i Rajter, 2019)</vt:lpstr>
      <vt:lpstr>Rezultati - IAT</vt:lpstr>
      <vt:lpstr>Vejmelka, Matković, 2018 Istraživanje navika korištenja interneta</vt:lpstr>
      <vt:lpstr>OVISNOST O VIDEOIGRAMA</vt:lpstr>
      <vt:lpstr>Problematična upotreba interneta kao rizično ponašanje! </vt:lpstr>
      <vt:lpstr>Tretman</vt:lpstr>
      <vt:lpstr>HVALA NA POVRATNOJ INFORMACIJI!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PROBLEMATIČNA UPOTREBA INTERNETA Konceptualizacija i operacionalizacija ovisnosti o internetu</dc:title>
  <cp:lastModifiedBy>Marijana Majdak</cp:lastModifiedBy>
  <cp:revision>2</cp:revision>
  <dcterms:modified xsi:type="dcterms:W3CDTF">2023-04-24T14:50:46Z</dcterms:modified>
</cp:coreProperties>
</file>