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58" r:id="rId3"/>
    <p:sldId id="266" r:id="rId4"/>
    <p:sldId id="267" r:id="rId5"/>
    <p:sldId id="268" r:id="rId6"/>
    <p:sldId id="269" r:id="rId7"/>
    <p:sldId id="288"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0" r:id="rId22"/>
    <p:sldId id="261" r:id="rId23"/>
    <p:sldId id="283" r:id="rId24"/>
    <p:sldId id="284" r:id="rId25"/>
    <p:sldId id="285" r:id="rId26"/>
    <p:sldId id="286" r:id="rId27"/>
    <p:sldId id="287" r:id="rId28"/>
    <p:sldId id="262" r:id="rId29"/>
    <p:sldId id="263" r:id="rId30"/>
    <p:sldId id="264" r:id="rId31"/>
    <p:sldId id="265" r:id="rId32"/>
    <p:sldId id="289" r:id="rId33"/>
    <p:sldId id="290" r:id="rId34"/>
    <p:sldId id="291" r:id="rId35"/>
    <p:sldId id="292" r:id="rId36"/>
    <p:sldId id="293" r:id="rId3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1674ED-2CAB-4D71-8246-52290923B654}" type="datetimeFigureOut">
              <a:rPr lang="hr-HR" smtClean="0"/>
              <a:pPr/>
              <a:t>5.2.2015.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EE63F6-B7D4-4C0F-A834-62AF47978401}" type="slidenum">
              <a:rPr lang="hr-HR" smtClean="0"/>
              <a:pPr/>
              <a:t>‹#›</a:t>
            </a:fld>
            <a:endParaRPr lang="hr-HR"/>
          </a:p>
        </p:txBody>
      </p:sp>
    </p:spTree>
    <p:extLst>
      <p:ext uri="{BB962C8B-B14F-4D97-AF65-F5344CB8AC3E}">
        <p14:creationId xmlns:p14="http://schemas.microsoft.com/office/powerpoint/2010/main" val="742223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F1870-BB21-4284-8F52-EC1B285B3484}" type="slidenum">
              <a:rPr lang="hr-HR"/>
              <a:pPr/>
              <a:t>22</a:t>
            </a:fld>
            <a:endParaRPr lang="hr-H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hr-HR"/>
              <a:t>≠</a:t>
            </a:r>
          </a:p>
        </p:txBody>
      </p:sp>
    </p:spTree>
    <p:extLst>
      <p:ext uri="{BB962C8B-B14F-4D97-AF65-F5344CB8AC3E}">
        <p14:creationId xmlns:p14="http://schemas.microsoft.com/office/powerpoint/2010/main" val="206608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fld id="{0F6353CC-641A-4CBB-AB9C-452B18D79C26}" type="datetimeFigureOut">
              <a:rPr lang="hr-HR" smtClean="0"/>
              <a:pPr/>
              <a:t>5.2.2015.</a:t>
            </a:fld>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094DA4D-1427-47AF-9BF4-086075109947}" type="slidenum">
              <a:rPr lang="hr-HR" smtClean="0"/>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094DA4D-1427-47AF-9BF4-086075109947}"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094DA4D-1427-47AF-9BF4-086075109947}"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094DA4D-1427-47AF-9BF4-086075109947}"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fld id="{0F6353CC-641A-4CBB-AB9C-452B18D79C26}" type="datetimeFigureOut">
              <a:rPr lang="hr-HR" smtClean="0"/>
              <a:pPr/>
              <a:t>5.2.2015.</a:t>
            </a:fld>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094DA4D-1427-47AF-9BF4-086075109947}" type="slidenum">
              <a:rPr lang="hr-HR" smtClean="0"/>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fld id="{A094DA4D-1427-47AF-9BF4-086075109947}" type="slidenum">
              <a:rPr lang="hr-HR" smtClean="0"/>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fld id="{A094DA4D-1427-47AF-9BF4-086075109947}"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A094DA4D-1427-47AF-9BF4-086075109947}" type="slidenum">
              <a:rPr lang="hr-HR" smtClean="0"/>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0F6353CC-641A-4CBB-AB9C-452B18D79C26}" type="datetimeFigureOut">
              <a:rPr lang="hr-HR" smtClean="0"/>
              <a:pPr/>
              <a:t>5.2.2015.</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A094DA4D-1427-47AF-9BF4-086075109947}"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fld id="{0F6353CC-641A-4CBB-AB9C-452B18D79C26}" type="datetimeFigureOut">
              <a:rPr lang="hr-HR" smtClean="0"/>
              <a:pPr/>
              <a:t>5.2.2015.</a:t>
            </a:fld>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094DA4D-1427-47AF-9BF4-086075109947}" type="slidenum">
              <a:rPr lang="hr-HR" smtClean="0"/>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fld id="{0F6353CC-641A-4CBB-AB9C-452B18D79C26}" type="datetimeFigureOut">
              <a:rPr lang="hr-HR" smtClean="0"/>
              <a:pPr/>
              <a:t>5.2.2015.</a:t>
            </a:fld>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094DA4D-1427-47AF-9BF4-086075109947}" type="slidenum">
              <a:rPr lang="hr-HR" smtClean="0"/>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F6353CC-641A-4CBB-AB9C-452B18D79C26}" type="datetimeFigureOut">
              <a:rPr lang="hr-HR" smtClean="0"/>
              <a:pPr/>
              <a:t>5.2.2015.</a:t>
            </a:fld>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094DA4D-1427-47AF-9BF4-086075109947}" type="slidenum">
              <a:rPr lang="hr-HR" smtClean="0"/>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nchantedlearning.com/labe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ate.de.us/corp/default.shtml" TargetMode="External"/><Relationship Id="rId2" Type="http://schemas.openxmlformats.org/officeDocument/2006/relationships/hyperlink" Target="http://ecorp.state.de.us/default.sph/ecorpWeb.clas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orporationstoday.com/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hedelawarecompan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hr-HR" sz="4000"/>
              <a:t>Zašto osnovati trgovačko društvo?</a:t>
            </a:r>
          </a:p>
        </p:txBody>
      </p:sp>
      <p:sp>
        <p:nvSpPr>
          <p:cNvPr id="113667" name="Rectangle 3"/>
          <p:cNvSpPr>
            <a:spLocks noGrp="1" noChangeArrowheads="1"/>
          </p:cNvSpPr>
          <p:nvPr>
            <p:ph idx="1"/>
          </p:nvPr>
        </p:nvSpPr>
        <p:spPr/>
        <p:txBody>
          <a:bodyPr/>
          <a:lstStyle/>
          <a:p>
            <a:r>
              <a:rPr lang="hr-HR"/>
              <a:t>ostvarenje nekog cilja (gospodarskog)</a:t>
            </a:r>
          </a:p>
          <a:p>
            <a:r>
              <a:rPr lang="hr-HR"/>
              <a:t>≠ ustanova, udruga itd.</a:t>
            </a:r>
          </a:p>
          <a:p>
            <a:r>
              <a:rPr lang="hr-HR"/>
              <a:t>različit pravni subjektivitet od pravnog subjektiviteta članova</a:t>
            </a:r>
          </a:p>
          <a:p>
            <a:r>
              <a:rPr lang="hr-HR"/>
              <a:t>prikupljanje kapitala, imovine članova</a:t>
            </a:r>
          </a:p>
          <a:p>
            <a:r>
              <a:rPr lang="hr-HR"/>
              <a:t>povijesni razvoj</a:t>
            </a:r>
          </a:p>
          <a:p>
            <a:endParaRPr lang="hr-H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hr-HR"/>
              <a:t>EU</a:t>
            </a:r>
          </a:p>
        </p:txBody>
      </p:sp>
      <p:sp>
        <p:nvSpPr>
          <p:cNvPr id="7171" name="Rectangle 3"/>
          <p:cNvSpPr>
            <a:spLocks noGrp="1" noChangeArrowheads="1"/>
          </p:cNvSpPr>
          <p:nvPr>
            <p:ph idx="1"/>
          </p:nvPr>
        </p:nvSpPr>
        <p:spPr/>
        <p:txBody>
          <a:bodyPr/>
          <a:lstStyle/>
          <a:p>
            <a:pPr>
              <a:lnSpc>
                <a:spcPct val="90000"/>
              </a:lnSpc>
            </a:pPr>
            <a:r>
              <a:rPr lang="hr-HR"/>
              <a:t>posljedice</a:t>
            </a:r>
          </a:p>
          <a:p>
            <a:pPr lvl="1">
              <a:lnSpc>
                <a:spcPct val="90000"/>
              </a:lnSpc>
            </a:pPr>
            <a:r>
              <a:rPr lang="hr-HR"/>
              <a:t>migracija društava /ulaganja u povoljniji pravni poredak</a:t>
            </a:r>
          </a:p>
          <a:p>
            <a:pPr lvl="2">
              <a:lnSpc>
                <a:spcPct val="90000"/>
              </a:lnSpc>
            </a:pPr>
            <a:r>
              <a:rPr lang="hr-HR" i="1"/>
              <a:t>pseudo-foreign corporations</a:t>
            </a:r>
          </a:p>
          <a:p>
            <a:pPr lvl="1">
              <a:lnSpc>
                <a:spcPct val="90000"/>
              </a:lnSpc>
            </a:pPr>
            <a:r>
              <a:rPr lang="hr-HR"/>
              <a:t>države se trude stvoriti komparativne prednosti svojih zakonodavstava radi privlačenja ulaganja</a:t>
            </a:r>
          </a:p>
          <a:p>
            <a:pPr lvl="2">
              <a:lnSpc>
                <a:spcPct val="90000"/>
              </a:lnSpc>
            </a:pPr>
            <a:r>
              <a:rPr lang="hr-HR"/>
              <a:t>npr. suodlučivanje zaposlenih</a:t>
            </a:r>
          </a:p>
          <a:p>
            <a:pPr lvl="2">
              <a:lnSpc>
                <a:spcPct val="90000"/>
              </a:lnSpc>
            </a:pPr>
            <a:r>
              <a:rPr lang="hr-HR"/>
              <a:t>zaštita vjerovnika kroz institut temeljnog kapitala</a:t>
            </a:r>
          </a:p>
          <a:p>
            <a:pPr lvl="2">
              <a:lnSpc>
                <a:spcPct val="90000"/>
              </a:lnSpc>
            </a:pPr>
            <a:r>
              <a:rPr lang="hr-HR"/>
              <a:t>zaštita manjinskih članova</a:t>
            </a:r>
          </a:p>
          <a:p>
            <a:pPr lvl="1">
              <a:lnSpc>
                <a:spcPct val="90000"/>
              </a:lnSpc>
              <a:buFontTx/>
              <a:buNone/>
            </a:pPr>
            <a:endParaRPr lang="hr-HR"/>
          </a:p>
          <a:p>
            <a:pPr lvl="3">
              <a:lnSpc>
                <a:spcPct val="90000"/>
              </a:lnSpc>
            </a:pPr>
            <a:endParaRPr lang="hr-HR"/>
          </a:p>
          <a:p>
            <a:pPr>
              <a:lnSpc>
                <a:spcPct val="90000"/>
              </a:lnSpc>
            </a:pPr>
            <a:endParaRPr lang="hr-HR"/>
          </a:p>
          <a:p>
            <a:pPr lvl="2">
              <a:lnSpc>
                <a:spcPct val="90000"/>
              </a:lnSpc>
            </a:pPr>
            <a:endParaRPr lang="hr-H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hr-HR"/>
              <a:t>EU</a:t>
            </a:r>
          </a:p>
        </p:txBody>
      </p:sp>
      <p:sp>
        <p:nvSpPr>
          <p:cNvPr id="8195" name="Rectangle 3"/>
          <p:cNvSpPr>
            <a:spLocks noGrp="1" noChangeArrowheads="1"/>
          </p:cNvSpPr>
          <p:nvPr>
            <p:ph idx="1"/>
          </p:nvPr>
        </p:nvSpPr>
        <p:spPr/>
        <p:txBody>
          <a:bodyPr/>
          <a:lstStyle/>
          <a:p>
            <a:r>
              <a:rPr lang="hr-HR"/>
              <a:t>posljedice</a:t>
            </a:r>
          </a:p>
          <a:p>
            <a:pPr lvl="1"/>
            <a:r>
              <a:rPr lang="hr-HR"/>
              <a:t>prednosti u uređenju prava društava za koga? </a:t>
            </a:r>
          </a:p>
          <a:p>
            <a:pPr lvl="2"/>
            <a:r>
              <a:rPr lang="hr-HR"/>
              <a:t>funkcija prava društava i uređenja trgovačkih društava</a:t>
            </a:r>
          </a:p>
          <a:p>
            <a:pPr lvl="2"/>
            <a:r>
              <a:rPr lang="hr-HR"/>
              <a:t>prednosti za ulagače/privatni sektor ili vođenje računa o socijalnoj funkciji</a:t>
            </a:r>
          </a:p>
          <a:p>
            <a:pPr lvl="1"/>
            <a:r>
              <a:rPr lang="hr-HR"/>
              <a:t>harmonizacija prava društava</a:t>
            </a:r>
          </a:p>
          <a:p>
            <a:pPr lvl="1"/>
            <a:r>
              <a:rPr lang="hr-HR"/>
              <a:t>jednaki proces kao u SAD?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r-HR"/>
              <a:t>SAD</a:t>
            </a:r>
          </a:p>
        </p:txBody>
      </p:sp>
      <p:sp>
        <p:nvSpPr>
          <p:cNvPr id="12291" name="Rectangle 3"/>
          <p:cNvSpPr>
            <a:spLocks noGrp="1" noChangeArrowheads="1"/>
          </p:cNvSpPr>
          <p:nvPr>
            <p:ph idx="1"/>
          </p:nvPr>
        </p:nvSpPr>
        <p:spPr/>
        <p:txBody>
          <a:bodyPr/>
          <a:lstStyle/>
          <a:p>
            <a:pPr>
              <a:buFontTx/>
              <a:buNone/>
            </a:pPr>
            <a:endParaRPr lang="sr-Latn-CS"/>
          </a:p>
        </p:txBody>
      </p:sp>
      <p:pic>
        <p:nvPicPr>
          <p:cNvPr id="12293" name="Picture 5" descr="USA find your state and label">
            <a:hlinkClick r:id="rId2"/>
          </p:cNvPr>
          <p:cNvPicPr>
            <a:picLocks noChangeAspect="1" noChangeArrowheads="1"/>
          </p:cNvPicPr>
          <p:nvPr/>
        </p:nvPicPr>
        <p:blipFill>
          <a:blip r:embed="rId3" cstate="print"/>
          <a:srcRect/>
          <a:stretch>
            <a:fillRect/>
          </a:stretch>
        </p:blipFill>
        <p:spPr bwMode="auto">
          <a:xfrm>
            <a:off x="1403350" y="1844675"/>
            <a:ext cx="5429250" cy="4029075"/>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r-HR"/>
              <a:t>SAD</a:t>
            </a:r>
          </a:p>
        </p:txBody>
      </p:sp>
      <p:pic>
        <p:nvPicPr>
          <p:cNvPr id="13318" name="Picture 6" descr="delaware_90"/>
          <p:cNvPicPr>
            <a:picLocks noGrp="1" noChangeAspect="1" noChangeArrowheads="1"/>
          </p:cNvPicPr>
          <p:nvPr>
            <p:ph idx="1"/>
          </p:nvPr>
        </p:nvPicPr>
        <p:blipFill>
          <a:blip r:embed="rId2" cstate="print"/>
          <a:srcRect/>
          <a:stretch>
            <a:fillRect/>
          </a:stretch>
        </p:blipFill>
        <p:spPr>
          <a:xfrm>
            <a:off x="5148263" y="2349500"/>
            <a:ext cx="2292350" cy="2919413"/>
          </a:xfrm>
          <a:noFill/>
          <a:ln/>
        </p:spPr>
      </p:pic>
      <p:pic>
        <p:nvPicPr>
          <p:cNvPr id="13317" name="Picture 5" descr="Mid-Atlantic States"/>
          <p:cNvPicPr>
            <a:picLocks noChangeAspect="1" noChangeArrowheads="1"/>
          </p:cNvPicPr>
          <p:nvPr/>
        </p:nvPicPr>
        <p:blipFill>
          <a:blip r:embed="rId3" cstate="print"/>
          <a:srcRect/>
          <a:stretch>
            <a:fillRect/>
          </a:stretch>
        </p:blipFill>
        <p:spPr bwMode="auto">
          <a:xfrm>
            <a:off x="395288" y="1557338"/>
            <a:ext cx="4048125" cy="4629150"/>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r-HR"/>
              <a:t>SAD</a:t>
            </a:r>
          </a:p>
        </p:txBody>
      </p:sp>
      <p:sp>
        <p:nvSpPr>
          <p:cNvPr id="9219" name="Rectangle 3"/>
          <p:cNvSpPr>
            <a:spLocks noGrp="1" noChangeArrowheads="1"/>
          </p:cNvSpPr>
          <p:nvPr>
            <p:ph idx="1"/>
          </p:nvPr>
        </p:nvSpPr>
        <p:spPr/>
        <p:txBody>
          <a:bodyPr/>
          <a:lstStyle/>
          <a:p>
            <a:r>
              <a:rPr lang="hr-HR" sz="2800"/>
              <a:t>vodeća uloga prava Delawarea</a:t>
            </a:r>
          </a:p>
          <a:p>
            <a:pPr lvl="1"/>
            <a:r>
              <a:rPr lang="hr-HR" sz="2400"/>
              <a:t>jednostavno osnivanje (10 USD i 24 sata, pa i 1 sat)</a:t>
            </a:r>
          </a:p>
          <a:p>
            <a:pPr lvl="1"/>
            <a:r>
              <a:rPr lang="hr-HR" sz="2400"/>
              <a:t>kontrola nad društvom u rukama većinskih članova</a:t>
            </a:r>
          </a:p>
          <a:p>
            <a:pPr lvl="1"/>
            <a:r>
              <a:rPr lang="hr-HR" sz="2400"/>
              <a:t>liberalan pristup pitanju isplate dividende</a:t>
            </a:r>
          </a:p>
          <a:p>
            <a:pPr lvl="1"/>
            <a:r>
              <a:rPr lang="hr-HR" sz="2400"/>
              <a:t>liberalan pristup stjecanju vlastitih dionica</a:t>
            </a:r>
          </a:p>
          <a:p>
            <a:pPr lvl="1"/>
            <a:r>
              <a:rPr lang="hr-HR" sz="2400"/>
              <a:t>povoljan položaj direktora (ovlasti, davanje kredita od strane društva, ograničenje odgovornosti, minimalan utjecaj članova)</a:t>
            </a:r>
          </a:p>
          <a:p>
            <a:pPr lvl="1"/>
            <a:r>
              <a:rPr lang="hr-HR" sz="2400"/>
              <a:t>razvijena sudska praksa, specijalizirani sudovi</a:t>
            </a:r>
          </a:p>
          <a:p>
            <a:endParaRPr lang="hr-HR"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Effect transition="in" filter="fade">
                                      <p:cBhvr>
                                        <p:cTn id="49" dur="1000"/>
                                        <p:tgtEl>
                                          <p:spTgt spid="9219">
                                            <p:txEl>
                                              <p:pRg st="6" end="6"/>
                                            </p:txEl>
                                          </p:spTgt>
                                        </p:tgtEl>
                                      </p:cBhvr>
                                    </p:animEffect>
                                    <p:anim calcmode="lin" valueType="num">
                                      <p:cBhvr>
                                        <p:cTn id="50"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hr-HR"/>
              <a:t>Delaware</a:t>
            </a:r>
          </a:p>
        </p:txBody>
      </p:sp>
      <p:sp>
        <p:nvSpPr>
          <p:cNvPr id="15363" name="Rectangle 3"/>
          <p:cNvSpPr>
            <a:spLocks noGrp="1" noChangeArrowheads="1"/>
          </p:cNvSpPr>
          <p:nvPr>
            <p:ph idx="1"/>
          </p:nvPr>
        </p:nvSpPr>
        <p:spPr/>
        <p:txBody>
          <a:bodyPr/>
          <a:lstStyle/>
          <a:p>
            <a:r>
              <a:rPr lang="hr-HR" sz="2800"/>
              <a:t>preko 450.000 društava</a:t>
            </a:r>
          </a:p>
          <a:p>
            <a:r>
              <a:rPr lang="hr-HR" sz="2800"/>
              <a:t>više od 40% društava čije dionice kotiraju na NYSE imaju registrirano sjedište u Delawareu</a:t>
            </a:r>
          </a:p>
          <a:p>
            <a:r>
              <a:rPr lang="hr-HR" sz="2800"/>
              <a:t>više od 50% društva između Fortune 500 imaju registrirano sjedište u Delawareu</a:t>
            </a:r>
          </a:p>
          <a:p>
            <a:r>
              <a:rPr lang="hr-HR" sz="2800"/>
              <a:t>stvarno sjedište u Delawareu ima samo Dupont</a:t>
            </a:r>
          </a:p>
          <a:p>
            <a:r>
              <a:rPr lang="hr-HR" sz="2800"/>
              <a:t>svake godina osniva se preko 90.000 društava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hr-HR"/>
              <a:t>Delaware</a:t>
            </a:r>
          </a:p>
        </p:txBody>
      </p:sp>
      <p:sp>
        <p:nvSpPr>
          <p:cNvPr id="19459" name="Rectangle 3"/>
          <p:cNvSpPr>
            <a:spLocks noGrp="1" noChangeArrowheads="1"/>
          </p:cNvSpPr>
          <p:nvPr>
            <p:ph idx="1"/>
          </p:nvPr>
        </p:nvSpPr>
        <p:spPr/>
        <p:txBody>
          <a:bodyPr/>
          <a:lstStyle/>
          <a:p>
            <a:r>
              <a:rPr lang="hr-HR">
                <a:hlinkClick r:id="rId2"/>
              </a:rPr>
              <a:t>http://ecorp.state.de.us/default.sph/ecorpWeb.class</a:t>
            </a:r>
            <a:endParaRPr lang="hr-HR"/>
          </a:p>
          <a:p>
            <a:r>
              <a:rPr lang="hr-HR">
                <a:hlinkClick r:id="rId3"/>
              </a:rPr>
              <a:t>http://www.state.de.us/corp/default.shtml</a:t>
            </a:r>
            <a:endParaRPr lang="hr-HR"/>
          </a:p>
          <a:p>
            <a:pPr>
              <a:buFontTx/>
              <a:buNone/>
            </a:pPr>
            <a:endParaRPr lang="hr-HR"/>
          </a:p>
          <a:p>
            <a:r>
              <a:rPr lang="hr-HR"/>
              <a:t>‘corporate capital of the US’ / corporate haven (Walt Disney, Coca-cola, Chrysler, Google, General Motors, McDonald’s, Time Warner)</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hr-HR" sz="4000" i="1"/>
              <a:t>Sindrom Delawarea/ Delaware effect</a:t>
            </a:r>
          </a:p>
        </p:txBody>
      </p:sp>
      <p:sp>
        <p:nvSpPr>
          <p:cNvPr id="10243" name="Rectangle 3"/>
          <p:cNvSpPr>
            <a:spLocks noGrp="1" noChangeArrowheads="1"/>
          </p:cNvSpPr>
          <p:nvPr>
            <p:ph idx="1"/>
          </p:nvPr>
        </p:nvSpPr>
        <p:spPr/>
        <p:txBody>
          <a:bodyPr/>
          <a:lstStyle/>
          <a:p>
            <a:r>
              <a:rPr lang="hr-HR" sz="2800" i="1"/>
              <a:t>state charter competition</a:t>
            </a:r>
          </a:p>
          <a:p>
            <a:pPr lvl="1"/>
            <a:r>
              <a:rPr lang="hr-HR" sz="2400" i="1"/>
              <a:t>franchise tax</a:t>
            </a:r>
          </a:p>
          <a:p>
            <a:r>
              <a:rPr lang="hr-HR" sz="2800" i="1"/>
              <a:t>race for laxity</a:t>
            </a:r>
          </a:p>
          <a:p>
            <a:r>
              <a:rPr lang="hr-HR" sz="2800" i="1"/>
              <a:t>race to the top</a:t>
            </a:r>
          </a:p>
          <a:p>
            <a:pPr lvl="1"/>
            <a:r>
              <a:rPr lang="hr-HR" sz="2400"/>
              <a:t>natjecanje u stvaranju ‘najpovoljnijeg’prava društava</a:t>
            </a:r>
          </a:p>
          <a:p>
            <a:r>
              <a:rPr lang="hr-HR" sz="2800" i="1"/>
              <a:t>race to the bottom</a:t>
            </a:r>
          </a:p>
          <a:p>
            <a:pPr lvl="1"/>
            <a:r>
              <a:rPr lang="hr-HR" sz="2400"/>
              <a:t>na dereguliranom tržištu države se natječu u privlačenju ulaganja smanjujući razinu socijalne zaštite u okviru pravila prava društava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fade">
                                      <p:cBhvr>
                                        <p:cTn id="35" dur="1000"/>
                                        <p:tgtEl>
                                          <p:spTgt spid="10243">
                                            <p:txEl>
                                              <p:pRg st="4" end="4"/>
                                            </p:txEl>
                                          </p:spTgt>
                                        </p:tgtEl>
                                      </p:cBhvr>
                                    </p:animEffect>
                                    <p:anim calcmode="lin" valueType="num">
                                      <p:cBhvr>
                                        <p:cTn id="3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fade">
                                      <p:cBhvr>
                                        <p:cTn id="42" dur="1000"/>
                                        <p:tgtEl>
                                          <p:spTgt spid="10243">
                                            <p:txEl>
                                              <p:pRg st="5" end="5"/>
                                            </p:txEl>
                                          </p:spTgt>
                                        </p:tgtEl>
                                      </p:cBhvr>
                                    </p:animEffect>
                                    <p:anim calcmode="lin" valueType="num">
                                      <p:cBhvr>
                                        <p:cTn id="4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243">
                                            <p:txEl>
                                              <p:pRg st="6" end="6"/>
                                            </p:txEl>
                                          </p:spTgt>
                                        </p:tgtEl>
                                        <p:attrNameLst>
                                          <p:attrName>style.visibility</p:attrName>
                                        </p:attrNameLst>
                                      </p:cBhvr>
                                      <p:to>
                                        <p:strVal val="visible"/>
                                      </p:to>
                                    </p:set>
                                    <p:animEffect transition="in" filter="fade">
                                      <p:cBhvr>
                                        <p:cTn id="49" dur="1000"/>
                                        <p:tgtEl>
                                          <p:spTgt spid="10243">
                                            <p:txEl>
                                              <p:pRg st="6" end="6"/>
                                            </p:txEl>
                                          </p:spTgt>
                                        </p:tgtEl>
                                      </p:cBhvr>
                                    </p:animEffect>
                                    <p:anim calcmode="lin" valueType="num">
                                      <p:cBhvr>
                                        <p:cTn id="50"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2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r-HR" i="1"/>
              <a:t>Race to the bottom</a:t>
            </a:r>
          </a:p>
        </p:txBody>
      </p:sp>
      <p:sp>
        <p:nvSpPr>
          <p:cNvPr id="17411" name="Rectangle 3"/>
          <p:cNvSpPr>
            <a:spLocks noGrp="1" noChangeArrowheads="1"/>
          </p:cNvSpPr>
          <p:nvPr>
            <p:ph idx="1"/>
          </p:nvPr>
        </p:nvSpPr>
        <p:spPr/>
        <p:txBody>
          <a:bodyPr/>
          <a:lstStyle/>
          <a:p>
            <a:pPr>
              <a:lnSpc>
                <a:spcPct val="80000"/>
              </a:lnSpc>
              <a:buFontTx/>
              <a:buNone/>
            </a:pPr>
            <a:r>
              <a:rPr lang="hr-HR" sz="1800" b="1">
                <a:hlinkClick r:id="rId2"/>
              </a:rPr>
              <a:t>http://www.corporationstoday.com/index.html</a:t>
            </a:r>
            <a:endParaRPr lang="hr-HR" sz="1800" b="1"/>
          </a:p>
          <a:p>
            <a:pPr>
              <a:lnSpc>
                <a:spcPct val="80000"/>
              </a:lnSpc>
              <a:buFontTx/>
              <a:buNone/>
            </a:pPr>
            <a:endParaRPr lang="hr-HR" sz="1800" b="1"/>
          </a:p>
          <a:p>
            <a:pPr>
              <a:lnSpc>
                <a:spcPct val="80000"/>
              </a:lnSpc>
              <a:buFontTx/>
              <a:buNone/>
            </a:pPr>
            <a:r>
              <a:rPr lang="hr-HR" sz="1800" b="1"/>
              <a:t>Check out the advantages of incorporating in Wyoming:</a:t>
            </a:r>
            <a:r>
              <a:rPr lang="hr-HR" sz="1800"/>
              <a:t>  </a:t>
            </a:r>
          </a:p>
          <a:p>
            <a:pPr>
              <a:lnSpc>
                <a:spcPct val="80000"/>
              </a:lnSpc>
              <a:buFontTx/>
              <a:buNone/>
            </a:pPr>
            <a:endParaRPr lang="hr-HR" sz="1800"/>
          </a:p>
          <a:p>
            <a:pPr>
              <a:lnSpc>
                <a:spcPct val="80000"/>
              </a:lnSpc>
            </a:pPr>
            <a:r>
              <a:rPr lang="hr-HR" sz="1800" b="1"/>
              <a:t>No State Income Taxes</a:t>
            </a:r>
            <a:r>
              <a:rPr lang="hr-HR" sz="1800"/>
              <a:t> </a:t>
            </a:r>
          </a:p>
          <a:p>
            <a:pPr>
              <a:lnSpc>
                <a:spcPct val="80000"/>
              </a:lnSpc>
            </a:pPr>
            <a:r>
              <a:rPr lang="hr-HR" sz="1800" b="1"/>
              <a:t>No information collected to be shared with IRS</a:t>
            </a:r>
            <a:r>
              <a:rPr lang="hr-HR" sz="1800"/>
              <a:t> </a:t>
            </a:r>
          </a:p>
          <a:p>
            <a:pPr>
              <a:lnSpc>
                <a:spcPct val="80000"/>
              </a:lnSpc>
            </a:pPr>
            <a:r>
              <a:rPr lang="hr-HR" sz="1800" b="1"/>
              <a:t>Privacy allowed</a:t>
            </a:r>
            <a:r>
              <a:rPr lang="hr-HR" sz="1800"/>
              <a:t> </a:t>
            </a:r>
          </a:p>
          <a:p>
            <a:pPr>
              <a:lnSpc>
                <a:spcPct val="80000"/>
              </a:lnSpc>
            </a:pPr>
            <a:r>
              <a:rPr lang="hr-HR" sz="1800" b="1"/>
              <a:t>Shareholders are not listed with the state</a:t>
            </a:r>
            <a:r>
              <a:rPr lang="hr-HR" sz="1800"/>
              <a:t> </a:t>
            </a:r>
          </a:p>
          <a:p>
            <a:pPr>
              <a:lnSpc>
                <a:spcPct val="80000"/>
              </a:lnSpc>
            </a:pPr>
            <a:r>
              <a:rPr lang="hr-HR" sz="1800" b="1"/>
              <a:t>Best Asset Protection Laws</a:t>
            </a:r>
            <a:r>
              <a:rPr lang="hr-HR" sz="1800"/>
              <a:t> </a:t>
            </a:r>
          </a:p>
          <a:p>
            <a:pPr>
              <a:lnSpc>
                <a:spcPct val="80000"/>
              </a:lnSpc>
            </a:pPr>
            <a:r>
              <a:rPr lang="hr-HR" sz="1800" b="1"/>
              <a:t>Bearer Shares are allowed</a:t>
            </a:r>
            <a:r>
              <a:rPr lang="hr-HR" sz="1800"/>
              <a:t> </a:t>
            </a:r>
          </a:p>
          <a:p>
            <a:pPr>
              <a:lnSpc>
                <a:spcPct val="80000"/>
              </a:lnSpc>
            </a:pPr>
            <a:r>
              <a:rPr lang="hr-HR" sz="1800" b="1"/>
              <a:t>Nominee officers are legal</a:t>
            </a:r>
            <a:r>
              <a:rPr lang="hr-HR" sz="1800"/>
              <a:t> </a:t>
            </a:r>
          </a:p>
          <a:p>
            <a:pPr>
              <a:lnSpc>
                <a:spcPct val="80000"/>
              </a:lnSpc>
            </a:pPr>
            <a:r>
              <a:rPr lang="hr-HR" sz="1800" b="1"/>
              <a:t>Citizenship not required</a:t>
            </a:r>
            <a:r>
              <a:rPr lang="hr-HR" sz="1800"/>
              <a:t> </a:t>
            </a:r>
          </a:p>
          <a:p>
            <a:pPr>
              <a:lnSpc>
                <a:spcPct val="80000"/>
              </a:lnSpc>
            </a:pPr>
            <a:r>
              <a:rPr lang="hr-HR" sz="1800" b="1"/>
              <a:t>State tax not being considered</a:t>
            </a:r>
            <a:r>
              <a:rPr lang="hr-HR" sz="1800"/>
              <a:t> </a:t>
            </a:r>
          </a:p>
          <a:p>
            <a:pPr>
              <a:lnSpc>
                <a:spcPct val="80000"/>
              </a:lnSpc>
            </a:pPr>
            <a:r>
              <a:rPr lang="hr-HR" sz="1800" b="1"/>
              <a:t>Wyoming draws little attention</a:t>
            </a:r>
            <a:r>
              <a:rPr lang="hr-HR" sz="1800"/>
              <a:t> </a:t>
            </a:r>
          </a:p>
          <a:p>
            <a:pPr>
              <a:lnSpc>
                <a:spcPct val="80000"/>
              </a:lnSpc>
            </a:pPr>
            <a:r>
              <a:rPr lang="hr-HR" sz="1800" b="1"/>
              <a:t>No Nevada "Stigma"</a:t>
            </a:r>
            <a:r>
              <a:rPr lang="hr-HR" sz="1800"/>
              <a:t> </a:t>
            </a:r>
          </a:p>
          <a:p>
            <a:pPr>
              <a:lnSpc>
                <a:spcPct val="80000"/>
              </a:lnSpc>
            </a:pPr>
            <a:r>
              <a:rPr lang="hr-HR" sz="1800" b="1"/>
              <a:t>Lower Startup Costs</a:t>
            </a:r>
            <a:r>
              <a:rPr lang="hr-HR" sz="1800"/>
              <a:t> </a:t>
            </a:r>
          </a:p>
          <a:p>
            <a:pPr>
              <a:lnSpc>
                <a:spcPct val="80000"/>
              </a:lnSpc>
            </a:pPr>
            <a:endParaRPr lang="hr-HR" sz="18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hr-HR" i="1"/>
              <a:t>Race to the bottom</a:t>
            </a:r>
          </a:p>
        </p:txBody>
      </p:sp>
      <p:sp>
        <p:nvSpPr>
          <p:cNvPr id="18435" name="Rectangle 3"/>
          <p:cNvSpPr>
            <a:spLocks noGrp="1" noChangeArrowheads="1"/>
          </p:cNvSpPr>
          <p:nvPr>
            <p:ph idx="1"/>
          </p:nvPr>
        </p:nvSpPr>
        <p:spPr/>
        <p:txBody>
          <a:bodyPr/>
          <a:lstStyle/>
          <a:p>
            <a:pPr marL="0" indent="0">
              <a:lnSpc>
                <a:spcPct val="80000"/>
              </a:lnSpc>
              <a:buFontTx/>
              <a:buNone/>
            </a:pPr>
            <a:r>
              <a:rPr lang="hr-HR" sz="1400" b="1">
                <a:hlinkClick r:id="rId2"/>
              </a:rPr>
              <a:t>http://www.thedelawarecompany.com/</a:t>
            </a:r>
            <a:endParaRPr lang="hr-HR" sz="1400" b="1"/>
          </a:p>
          <a:p>
            <a:pPr marL="0" indent="0">
              <a:lnSpc>
                <a:spcPct val="80000"/>
              </a:lnSpc>
              <a:buFontTx/>
              <a:buNone/>
            </a:pPr>
            <a:endParaRPr lang="hr-HR" sz="1400" b="1"/>
          </a:p>
          <a:p>
            <a:pPr marL="0" indent="0">
              <a:lnSpc>
                <a:spcPct val="80000"/>
              </a:lnSpc>
              <a:buFontTx/>
              <a:buNone/>
            </a:pPr>
            <a:r>
              <a:rPr lang="hr-HR" sz="1400" b="1"/>
              <a:t>Why are over 58% of the Fortune 500 incorporated in Delaware?</a:t>
            </a:r>
            <a:r>
              <a:rPr lang="hr-HR" sz="1400"/>
              <a:t> </a:t>
            </a:r>
          </a:p>
          <a:p>
            <a:pPr marL="0" indent="0">
              <a:lnSpc>
                <a:spcPct val="80000"/>
              </a:lnSpc>
              <a:buFontTx/>
              <a:buNone/>
            </a:pPr>
            <a:r>
              <a:rPr lang="hr-HR" sz="1400"/>
              <a:t>Here are a few of the reasons that Delaware has become famous as a corporate haven for businesses from all over the world, both large and small:</a:t>
            </a:r>
          </a:p>
          <a:p>
            <a:pPr marL="0" indent="0">
              <a:lnSpc>
                <a:spcPct val="80000"/>
              </a:lnSpc>
              <a:buFontTx/>
              <a:buNone/>
            </a:pPr>
            <a:endParaRPr lang="hr-HR" sz="1400" b="1"/>
          </a:p>
          <a:p>
            <a:pPr marL="0" indent="0">
              <a:lnSpc>
                <a:spcPct val="80000"/>
              </a:lnSpc>
              <a:buFontTx/>
              <a:buNone/>
            </a:pPr>
            <a:r>
              <a:rPr lang="hr-HR" sz="1400" b="1"/>
              <a:t>CONVENIENCE</a:t>
            </a:r>
            <a:endParaRPr lang="hr-HR" sz="1400"/>
          </a:p>
          <a:p>
            <a:pPr marL="0" indent="0">
              <a:lnSpc>
                <a:spcPct val="80000"/>
              </a:lnSpc>
            </a:pPr>
            <a:r>
              <a:rPr lang="hr-HR" sz="1400"/>
              <a:t>A Delaware corporation or LLC can be headquartered anywhere in the world. </a:t>
            </a:r>
          </a:p>
          <a:p>
            <a:pPr marL="0" indent="0">
              <a:lnSpc>
                <a:spcPct val="80000"/>
              </a:lnSpc>
            </a:pPr>
            <a:r>
              <a:rPr lang="hr-HR" sz="1400"/>
              <a:t>One individual can be the stockholder, director and hold all the executive offices. </a:t>
            </a:r>
          </a:p>
          <a:p>
            <a:pPr marL="0" indent="0">
              <a:lnSpc>
                <a:spcPct val="80000"/>
              </a:lnSpc>
            </a:pPr>
            <a:r>
              <a:rPr lang="hr-HR" sz="1400"/>
              <a:t>You need not have a Delaware office address aside from that of your registered agent (The Delaware Company™). </a:t>
            </a:r>
          </a:p>
          <a:p>
            <a:pPr marL="0" indent="0">
              <a:lnSpc>
                <a:spcPct val="80000"/>
              </a:lnSpc>
            </a:pPr>
            <a:r>
              <a:rPr lang="hr-HR" sz="1400"/>
              <a:t>Company records do not need to be kept in Delaware. </a:t>
            </a:r>
          </a:p>
          <a:p>
            <a:pPr marL="0" indent="0">
              <a:lnSpc>
                <a:spcPct val="80000"/>
              </a:lnSpc>
            </a:pPr>
            <a:r>
              <a:rPr lang="hr-HR" sz="1400"/>
              <a:t>Stock can be transferred instantly and privately, without filing a public notice. </a:t>
            </a:r>
          </a:p>
          <a:p>
            <a:pPr marL="0" indent="0">
              <a:lnSpc>
                <a:spcPct val="80000"/>
              </a:lnSpc>
            </a:pPr>
            <a:r>
              <a:rPr lang="hr-HR" sz="1400"/>
              <a:t>You do not have to be a US citizen to form a regular Delaware "C" corporation or LLC.  </a:t>
            </a:r>
          </a:p>
          <a:p>
            <a:pPr marL="0" indent="0">
              <a:lnSpc>
                <a:spcPct val="80000"/>
              </a:lnSpc>
            </a:pPr>
            <a:r>
              <a:rPr lang="hr-HR" sz="1400"/>
              <a:t>You can form your company without coming to Delaware using an online incorporator like The Delaware Company™ . </a:t>
            </a:r>
          </a:p>
          <a:p>
            <a:pPr marL="0" indent="0">
              <a:lnSpc>
                <a:spcPct val="80000"/>
              </a:lnSpc>
            </a:pPr>
            <a:r>
              <a:rPr lang="hr-HR" sz="1400"/>
              <a:t>There is no minimum investment to form a </a:t>
            </a:r>
            <a:r>
              <a:rPr lang="hr-HR" sz="1400">
                <a:hlinkClick r:id="rId2"/>
              </a:rPr>
              <a:t>Delaware corporation or LLC</a:t>
            </a:r>
            <a:r>
              <a:rPr lang="hr-HR" sz="1400"/>
              <a:t>. </a:t>
            </a:r>
          </a:p>
          <a:p>
            <a:pPr marL="0" indent="0">
              <a:lnSpc>
                <a:spcPct val="80000"/>
              </a:lnSpc>
              <a:buFontTx/>
              <a:buNone/>
            </a:pPr>
            <a:r>
              <a:rPr lang="hr-HR" sz="1400" b="1"/>
              <a:t>FLEXIBILITY</a:t>
            </a:r>
            <a:endParaRPr lang="hr-HR" sz="1400"/>
          </a:p>
          <a:p>
            <a:pPr marL="0" indent="0">
              <a:lnSpc>
                <a:spcPct val="80000"/>
              </a:lnSpc>
              <a:buFontTx/>
              <a:buNone/>
            </a:pPr>
            <a:r>
              <a:rPr lang="hr-HR" sz="1400" b="1"/>
              <a:t>ANONYMITY</a:t>
            </a:r>
            <a:r>
              <a:rPr lang="hr-HR" sz="1400"/>
              <a:t> </a:t>
            </a:r>
          </a:p>
          <a:p>
            <a:pPr marL="0" indent="0">
              <a:lnSpc>
                <a:spcPct val="80000"/>
              </a:lnSpc>
              <a:buFontTx/>
              <a:buNone/>
            </a:pPr>
            <a:r>
              <a:rPr lang="hr-HR" sz="1400" b="1"/>
              <a:t>TAX SAVINGS </a:t>
            </a:r>
          </a:p>
          <a:p>
            <a:pPr marL="0" indent="0">
              <a:lnSpc>
                <a:spcPct val="80000"/>
              </a:lnSpc>
              <a:buFontTx/>
              <a:buNone/>
            </a:pPr>
            <a:r>
              <a:rPr lang="hr-HR" sz="1400" b="1"/>
              <a:t>PROTECTION FROM LAWSUITS </a:t>
            </a:r>
            <a:r>
              <a:rPr lang="hr-HR" sz="140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hr-HR"/>
              <a:t>Vrste trgovačkih društava (HR)</a:t>
            </a:r>
          </a:p>
        </p:txBody>
      </p:sp>
      <p:sp>
        <p:nvSpPr>
          <p:cNvPr id="96259" name="Rectangle 3"/>
          <p:cNvSpPr>
            <a:spLocks noGrp="1" noChangeArrowheads="1"/>
          </p:cNvSpPr>
          <p:nvPr>
            <p:ph idx="1"/>
          </p:nvPr>
        </p:nvSpPr>
        <p:spPr/>
        <p:txBody>
          <a:bodyPr>
            <a:normAutofit fontScale="92500" lnSpcReduction="20000"/>
          </a:bodyPr>
          <a:lstStyle/>
          <a:p>
            <a:r>
              <a:rPr lang="hr-HR" i="1" dirty="0" err="1"/>
              <a:t>numerus</a:t>
            </a:r>
            <a:r>
              <a:rPr lang="hr-HR" i="1" dirty="0"/>
              <a:t> </a:t>
            </a:r>
            <a:r>
              <a:rPr lang="hr-HR" i="1" dirty="0" err="1"/>
              <a:t>clausus</a:t>
            </a:r>
            <a:endParaRPr lang="hr-HR" i="1" dirty="0"/>
          </a:p>
          <a:p>
            <a:r>
              <a:rPr lang="hr-HR" dirty="0"/>
              <a:t>društva osoba </a:t>
            </a:r>
          </a:p>
          <a:p>
            <a:pPr lvl="1"/>
            <a:r>
              <a:rPr lang="hr-HR" dirty="0"/>
              <a:t>javno trgovačko društvo</a:t>
            </a:r>
          </a:p>
          <a:p>
            <a:pPr lvl="1"/>
            <a:r>
              <a:rPr lang="hr-HR" dirty="0"/>
              <a:t>komanditno društvo</a:t>
            </a:r>
          </a:p>
          <a:p>
            <a:pPr lvl="1"/>
            <a:r>
              <a:rPr lang="hr-HR" dirty="0"/>
              <a:t>gospodarsko interesno </a:t>
            </a:r>
            <a:r>
              <a:rPr lang="hr-HR" dirty="0" smtClean="0"/>
              <a:t>udruženje</a:t>
            </a:r>
          </a:p>
          <a:p>
            <a:pPr lvl="1"/>
            <a:r>
              <a:rPr lang="hr-HR" dirty="0" smtClean="0"/>
              <a:t>/europsko gospodarsko interesno udruženje/</a:t>
            </a:r>
            <a:endParaRPr lang="hr-HR" dirty="0"/>
          </a:p>
          <a:p>
            <a:r>
              <a:rPr lang="hr-HR" dirty="0"/>
              <a:t>društva kapitala</a:t>
            </a:r>
          </a:p>
          <a:p>
            <a:pPr lvl="1"/>
            <a:r>
              <a:rPr lang="hr-HR" dirty="0"/>
              <a:t>dioničko društvo</a:t>
            </a:r>
          </a:p>
          <a:p>
            <a:pPr lvl="1"/>
            <a:r>
              <a:rPr lang="hr-HR" dirty="0"/>
              <a:t>društvo s ograničenom </a:t>
            </a:r>
            <a:r>
              <a:rPr lang="hr-HR" dirty="0" smtClean="0"/>
              <a:t>odgovornošću</a:t>
            </a:r>
          </a:p>
          <a:p>
            <a:pPr lvl="1"/>
            <a:r>
              <a:rPr lang="hr-HR" dirty="0" smtClean="0"/>
              <a:t>/europsko dioničko društvo/</a:t>
            </a:r>
          </a:p>
          <a:p>
            <a:pPr lvl="1"/>
            <a:r>
              <a:rPr lang="hr-HR" dirty="0" smtClean="0"/>
              <a:t>/europsko privatno društvo – europski d.o.o. – jednostavno d.o.o./</a:t>
            </a:r>
            <a:endParaRPr lang="hr-H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ChangeArrowheads="1"/>
          </p:cNvSpPr>
          <p:nvPr/>
        </p:nvSpPr>
        <p:spPr bwMode="auto">
          <a:xfrm>
            <a:off x="827088" y="1412875"/>
            <a:ext cx="1441450" cy="431800"/>
          </a:xfrm>
          <a:prstGeom prst="rect">
            <a:avLst/>
          </a:prstGeom>
          <a:solidFill>
            <a:schemeClr val="bg2"/>
          </a:solidFill>
          <a:ln w="9525">
            <a:solidFill>
              <a:schemeClr val="tx2"/>
            </a:solidFill>
            <a:miter lim="800000"/>
            <a:headEnd/>
            <a:tailEnd/>
          </a:ln>
          <a:effectLst/>
        </p:spPr>
        <p:txBody>
          <a:bodyPr wrap="none" anchor="ctr"/>
          <a:lstStyle/>
          <a:p>
            <a:pPr algn="ctr"/>
            <a:r>
              <a:rPr lang="hr-HR"/>
              <a:t>pojedinac</a:t>
            </a:r>
          </a:p>
        </p:txBody>
      </p:sp>
      <p:sp>
        <p:nvSpPr>
          <p:cNvPr id="20489" name="Rectangle 9"/>
          <p:cNvSpPr>
            <a:spLocks noChangeArrowheads="1"/>
          </p:cNvSpPr>
          <p:nvPr/>
        </p:nvSpPr>
        <p:spPr bwMode="auto">
          <a:xfrm>
            <a:off x="6516688" y="1341438"/>
            <a:ext cx="2159000" cy="503237"/>
          </a:xfrm>
          <a:prstGeom prst="rect">
            <a:avLst/>
          </a:prstGeom>
          <a:solidFill>
            <a:schemeClr val="bg2"/>
          </a:solidFill>
          <a:ln w="9525">
            <a:solidFill>
              <a:schemeClr val="tx2"/>
            </a:solidFill>
            <a:miter lim="800000"/>
            <a:headEnd/>
            <a:tailEnd/>
          </a:ln>
          <a:effectLst/>
        </p:spPr>
        <p:txBody>
          <a:bodyPr wrap="none" anchor="ctr"/>
          <a:lstStyle/>
          <a:p>
            <a:pPr algn="ctr"/>
            <a:r>
              <a:rPr lang="hr-HR"/>
              <a:t>Trgovačko društvo</a:t>
            </a:r>
          </a:p>
        </p:txBody>
      </p:sp>
      <p:sp>
        <p:nvSpPr>
          <p:cNvPr id="20490" name="Rectangle 10"/>
          <p:cNvSpPr>
            <a:spLocks noChangeArrowheads="1"/>
          </p:cNvSpPr>
          <p:nvPr/>
        </p:nvSpPr>
        <p:spPr bwMode="auto">
          <a:xfrm>
            <a:off x="395288" y="2349500"/>
            <a:ext cx="1152525" cy="431800"/>
          </a:xfrm>
          <a:prstGeom prst="rect">
            <a:avLst/>
          </a:prstGeom>
          <a:solidFill>
            <a:schemeClr val="bg2"/>
          </a:solidFill>
          <a:ln w="9525">
            <a:solidFill>
              <a:schemeClr val="tx1"/>
            </a:solidFill>
            <a:miter lim="800000"/>
            <a:headEnd/>
            <a:tailEnd/>
          </a:ln>
          <a:effectLst/>
        </p:spPr>
        <p:txBody>
          <a:bodyPr wrap="none" anchor="ctr"/>
          <a:lstStyle/>
          <a:p>
            <a:pPr algn="ctr"/>
            <a:r>
              <a:rPr lang="hr-HR"/>
              <a:t>obrtnik</a:t>
            </a:r>
          </a:p>
        </p:txBody>
      </p:sp>
      <p:sp>
        <p:nvSpPr>
          <p:cNvPr id="20491" name="Rectangle 11"/>
          <p:cNvSpPr>
            <a:spLocks noChangeArrowheads="1"/>
          </p:cNvSpPr>
          <p:nvPr/>
        </p:nvSpPr>
        <p:spPr bwMode="auto">
          <a:xfrm>
            <a:off x="250825" y="3213100"/>
            <a:ext cx="1441450" cy="720725"/>
          </a:xfrm>
          <a:prstGeom prst="rect">
            <a:avLst/>
          </a:prstGeom>
          <a:solidFill>
            <a:schemeClr val="bg2"/>
          </a:solidFill>
          <a:ln w="9525">
            <a:solidFill>
              <a:schemeClr val="tx1"/>
            </a:solidFill>
            <a:miter lim="800000"/>
            <a:headEnd/>
            <a:tailEnd/>
          </a:ln>
          <a:effectLst/>
        </p:spPr>
        <p:txBody>
          <a:bodyPr wrap="none" anchor="ctr"/>
          <a:lstStyle/>
          <a:p>
            <a:pPr algn="ctr"/>
            <a:r>
              <a:rPr lang="hr-HR"/>
              <a:t>trgovac </a:t>
            </a:r>
          </a:p>
          <a:p>
            <a:pPr algn="ctr"/>
            <a:r>
              <a:rPr lang="hr-HR"/>
              <a:t>pojedinac</a:t>
            </a:r>
          </a:p>
        </p:txBody>
      </p:sp>
      <p:sp>
        <p:nvSpPr>
          <p:cNvPr id="20492" name="Rectangle 12"/>
          <p:cNvSpPr>
            <a:spLocks noChangeArrowheads="1"/>
          </p:cNvSpPr>
          <p:nvPr/>
        </p:nvSpPr>
        <p:spPr bwMode="auto">
          <a:xfrm>
            <a:off x="4211638" y="1989138"/>
            <a:ext cx="2160587" cy="576262"/>
          </a:xfrm>
          <a:prstGeom prst="rect">
            <a:avLst/>
          </a:prstGeom>
          <a:solidFill>
            <a:schemeClr val="bg2"/>
          </a:solidFill>
          <a:ln w="9525">
            <a:solidFill>
              <a:schemeClr val="tx1"/>
            </a:solidFill>
            <a:miter lim="800000"/>
            <a:headEnd/>
            <a:tailEnd/>
          </a:ln>
          <a:effectLst/>
        </p:spPr>
        <p:txBody>
          <a:bodyPr wrap="none" anchor="ctr"/>
          <a:lstStyle/>
          <a:p>
            <a:pPr algn="ctr"/>
            <a:r>
              <a:rPr lang="hr-HR"/>
              <a:t>društva osoba</a:t>
            </a:r>
          </a:p>
        </p:txBody>
      </p:sp>
      <p:sp>
        <p:nvSpPr>
          <p:cNvPr id="20493" name="Rectangle 13"/>
          <p:cNvSpPr>
            <a:spLocks noChangeArrowheads="1"/>
          </p:cNvSpPr>
          <p:nvPr/>
        </p:nvSpPr>
        <p:spPr bwMode="auto">
          <a:xfrm>
            <a:off x="6443663" y="2420938"/>
            <a:ext cx="2232025" cy="503237"/>
          </a:xfrm>
          <a:prstGeom prst="rect">
            <a:avLst/>
          </a:prstGeom>
          <a:solidFill>
            <a:schemeClr val="bg2"/>
          </a:solidFill>
          <a:ln w="9525">
            <a:solidFill>
              <a:schemeClr val="tx1"/>
            </a:solidFill>
            <a:miter lim="800000"/>
            <a:headEnd/>
            <a:tailEnd/>
          </a:ln>
          <a:effectLst/>
        </p:spPr>
        <p:txBody>
          <a:bodyPr wrap="none" anchor="ctr"/>
          <a:lstStyle/>
          <a:p>
            <a:pPr algn="ctr"/>
            <a:r>
              <a:rPr lang="hr-HR"/>
              <a:t>društva kapitala</a:t>
            </a:r>
          </a:p>
        </p:txBody>
      </p:sp>
      <p:sp>
        <p:nvSpPr>
          <p:cNvPr id="20494" name="Oval 14"/>
          <p:cNvSpPr>
            <a:spLocks noChangeArrowheads="1"/>
          </p:cNvSpPr>
          <p:nvPr/>
        </p:nvSpPr>
        <p:spPr bwMode="auto">
          <a:xfrm>
            <a:off x="3203575" y="260350"/>
            <a:ext cx="3168650" cy="936625"/>
          </a:xfrm>
          <a:prstGeom prst="ellipse">
            <a:avLst/>
          </a:prstGeom>
          <a:solidFill>
            <a:srgbClr val="B2B2B2"/>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a:r>
              <a:rPr lang="hr-HR" b="1">
                <a:solidFill>
                  <a:schemeClr val="tx2"/>
                </a:solidFill>
              </a:rPr>
              <a:t>Obavljanje djelatnosti u RH</a:t>
            </a:r>
          </a:p>
        </p:txBody>
      </p:sp>
      <p:sp>
        <p:nvSpPr>
          <p:cNvPr id="20495" name="Rectangle 15"/>
          <p:cNvSpPr>
            <a:spLocks noChangeArrowheads="1"/>
          </p:cNvSpPr>
          <p:nvPr/>
        </p:nvSpPr>
        <p:spPr bwMode="auto">
          <a:xfrm>
            <a:off x="900113" y="620713"/>
            <a:ext cx="1706562" cy="360362"/>
          </a:xfrm>
          <a:prstGeom prst="rect">
            <a:avLst/>
          </a:prstGeom>
          <a:solidFill>
            <a:schemeClr val="bg2"/>
          </a:solidFill>
          <a:ln w="9525">
            <a:solidFill>
              <a:schemeClr val="tx2"/>
            </a:solidFill>
            <a:miter lim="800000"/>
            <a:headEnd/>
            <a:tailEnd/>
          </a:ln>
          <a:effectLst/>
        </p:spPr>
        <p:txBody>
          <a:bodyPr wrap="none" anchor="ctr"/>
          <a:lstStyle/>
          <a:p>
            <a:pPr algn="ctr"/>
            <a:r>
              <a:rPr lang="hr-HR"/>
              <a:t>Podružnica</a:t>
            </a:r>
          </a:p>
        </p:txBody>
      </p:sp>
      <p:sp>
        <p:nvSpPr>
          <p:cNvPr id="20497" name="Line 17"/>
          <p:cNvSpPr>
            <a:spLocks noChangeShapeType="1"/>
          </p:cNvSpPr>
          <p:nvPr/>
        </p:nvSpPr>
        <p:spPr bwMode="auto">
          <a:xfrm flipH="1">
            <a:off x="2484438" y="765175"/>
            <a:ext cx="647700" cy="0"/>
          </a:xfrm>
          <a:prstGeom prst="line">
            <a:avLst/>
          </a:prstGeom>
          <a:noFill/>
          <a:ln w="9525">
            <a:solidFill>
              <a:schemeClr val="tx1"/>
            </a:solidFill>
            <a:round/>
            <a:headEnd/>
            <a:tailEnd type="triangle" w="med" len="med"/>
          </a:ln>
          <a:effectLst/>
        </p:spPr>
        <p:txBody>
          <a:bodyPr/>
          <a:lstStyle/>
          <a:p>
            <a:endParaRPr lang="hr-HR"/>
          </a:p>
        </p:txBody>
      </p:sp>
      <p:sp>
        <p:nvSpPr>
          <p:cNvPr id="20498" name="Line 18"/>
          <p:cNvSpPr>
            <a:spLocks noChangeShapeType="1"/>
          </p:cNvSpPr>
          <p:nvPr/>
        </p:nvSpPr>
        <p:spPr bwMode="auto">
          <a:xfrm flipH="1">
            <a:off x="2195513" y="981075"/>
            <a:ext cx="1296987" cy="576263"/>
          </a:xfrm>
          <a:prstGeom prst="line">
            <a:avLst/>
          </a:prstGeom>
          <a:noFill/>
          <a:ln w="9525">
            <a:solidFill>
              <a:schemeClr val="tx1"/>
            </a:solidFill>
            <a:round/>
            <a:headEnd/>
            <a:tailEnd type="triangle" w="med" len="med"/>
          </a:ln>
          <a:effectLst/>
        </p:spPr>
        <p:txBody>
          <a:bodyPr/>
          <a:lstStyle/>
          <a:p>
            <a:endParaRPr lang="hr-HR"/>
          </a:p>
        </p:txBody>
      </p:sp>
      <p:sp>
        <p:nvSpPr>
          <p:cNvPr id="20500" name="Line 20"/>
          <p:cNvSpPr>
            <a:spLocks noChangeShapeType="1"/>
          </p:cNvSpPr>
          <p:nvPr/>
        </p:nvSpPr>
        <p:spPr bwMode="auto">
          <a:xfrm>
            <a:off x="6300788" y="836613"/>
            <a:ext cx="863600" cy="504825"/>
          </a:xfrm>
          <a:prstGeom prst="line">
            <a:avLst/>
          </a:prstGeom>
          <a:noFill/>
          <a:ln w="9525">
            <a:solidFill>
              <a:schemeClr val="tx1"/>
            </a:solidFill>
            <a:round/>
            <a:headEnd/>
            <a:tailEnd type="triangle" w="med" len="med"/>
          </a:ln>
          <a:effectLst/>
        </p:spPr>
        <p:txBody>
          <a:bodyPr/>
          <a:lstStyle/>
          <a:p>
            <a:endParaRPr lang="hr-HR"/>
          </a:p>
        </p:txBody>
      </p:sp>
      <p:sp>
        <p:nvSpPr>
          <p:cNvPr id="20501" name="Line 21"/>
          <p:cNvSpPr>
            <a:spLocks noChangeShapeType="1"/>
          </p:cNvSpPr>
          <p:nvPr/>
        </p:nvSpPr>
        <p:spPr bwMode="auto">
          <a:xfrm flipH="1">
            <a:off x="1187450" y="1844675"/>
            <a:ext cx="215900" cy="504825"/>
          </a:xfrm>
          <a:prstGeom prst="line">
            <a:avLst/>
          </a:prstGeom>
          <a:noFill/>
          <a:ln w="9525">
            <a:solidFill>
              <a:schemeClr val="tx1"/>
            </a:solidFill>
            <a:round/>
            <a:headEnd/>
            <a:tailEnd type="triangle" w="med" len="med"/>
          </a:ln>
          <a:effectLst/>
        </p:spPr>
        <p:txBody>
          <a:bodyPr/>
          <a:lstStyle/>
          <a:p>
            <a:endParaRPr lang="hr-HR"/>
          </a:p>
        </p:txBody>
      </p:sp>
      <p:sp>
        <p:nvSpPr>
          <p:cNvPr id="20502" name="Line 22"/>
          <p:cNvSpPr>
            <a:spLocks noChangeShapeType="1"/>
          </p:cNvSpPr>
          <p:nvPr/>
        </p:nvSpPr>
        <p:spPr bwMode="auto">
          <a:xfrm>
            <a:off x="900113" y="2708275"/>
            <a:ext cx="0" cy="504825"/>
          </a:xfrm>
          <a:prstGeom prst="line">
            <a:avLst/>
          </a:prstGeom>
          <a:noFill/>
          <a:ln w="9525">
            <a:solidFill>
              <a:schemeClr val="tx1"/>
            </a:solidFill>
            <a:round/>
            <a:headEnd/>
            <a:tailEnd type="triangle" w="med" len="med"/>
          </a:ln>
          <a:effectLst/>
        </p:spPr>
        <p:txBody>
          <a:bodyPr/>
          <a:lstStyle/>
          <a:p>
            <a:endParaRPr lang="hr-HR"/>
          </a:p>
        </p:txBody>
      </p:sp>
      <p:sp>
        <p:nvSpPr>
          <p:cNvPr id="20503" name="Line 23"/>
          <p:cNvSpPr>
            <a:spLocks noChangeShapeType="1"/>
          </p:cNvSpPr>
          <p:nvPr/>
        </p:nvSpPr>
        <p:spPr bwMode="auto">
          <a:xfrm flipH="1">
            <a:off x="5435600" y="1412875"/>
            <a:ext cx="1439863" cy="719138"/>
          </a:xfrm>
          <a:prstGeom prst="line">
            <a:avLst/>
          </a:prstGeom>
          <a:noFill/>
          <a:ln w="9525">
            <a:solidFill>
              <a:schemeClr val="tx1"/>
            </a:solidFill>
            <a:round/>
            <a:headEnd/>
            <a:tailEnd type="triangle" w="med" len="med"/>
          </a:ln>
          <a:effectLst/>
        </p:spPr>
        <p:txBody>
          <a:bodyPr/>
          <a:lstStyle/>
          <a:p>
            <a:endParaRPr lang="hr-HR"/>
          </a:p>
        </p:txBody>
      </p:sp>
      <p:sp>
        <p:nvSpPr>
          <p:cNvPr id="20504" name="Line 24"/>
          <p:cNvSpPr>
            <a:spLocks noChangeShapeType="1"/>
          </p:cNvSpPr>
          <p:nvPr/>
        </p:nvSpPr>
        <p:spPr bwMode="auto">
          <a:xfrm>
            <a:off x="7812088" y="1844675"/>
            <a:ext cx="0" cy="576263"/>
          </a:xfrm>
          <a:prstGeom prst="line">
            <a:avLst/>
          </a:prstGeom>
          <a:noFill/>
          <a:ln w="9525">
            <a:solidFill>
              <a:schemeClr val="tx1"/>
            </a:solidFill>
            <a:round/>
            <a:headEnd/>
            <a:tailEnd type="triangle" w="med" len="med"/>
          </a:ln>
          <a:effectLst/>
        </p:spPr>
        <p:txBody>
          <a:bodyPr/>
          <a:lstStyle/>
          <a:p>
            <a:endParaRPr lang="hr-HR"/>
          </a:p>
        </p:txBody>
      </p:sp>
      <p:sp>
        <p:nvSpPr>
          <p:cNvPr id="20505" name="Rectangle 25"/>
          <p:cNvSpPr>
            <a:spLocks noChangeArrowheads="1"/>
          </p:cNvSpPr>
          <p:nvPr/>
        </p:nvSpPr>
        <p:spPr bwMode="auto">
          <a:xfrm>
            <a:off x="1908175" y="2708275"/>
            <a:ext cx="1562100" cy="576263"/>
          </a:xfrm>
          <a:prstGeom prst="rect">
            <a:avLst/>
          </a:prstGeom>
          <a:solidFill>
            <a:schemeClr val="bg2"/>
          </a:solidFill>
          <a:ln w="9525">
            <a:solidFill>
              <a:schemeClr val="tx2"/>
            </a:solidFill>
            <a:miter lim="800000"/>
            <a:headEnd/>
            <a:tailEnd/>
          </a:ln>
          <a:effectLst/>
        </p:spPr>
        <p:txBody>
          <a:bodyPr wrap="none" anchor="ctr"/>
          <a:lstStyle/>
          <a:p>
            <a:pPr algn="ctr"/>
            <a:r>
              <a:rPr lang="hr-HR"/>
              <a:t>‘ostali oblici’</a:t>
            </a:r>
          </a:p>
        </p:txBody>
      </p:sp>
      <p:sp>
        <p:nvSpPr>
          <p:cNvPr id="20507" name="Rectangle 27"/>
          <p:cNvSpPr>
            <a:spLocks noChangeArrowheads="1"/>
          </p:cNvSpPr>
          <p:nvPr/>
        </p:nvSpPr>
        <p:spPr bwMode="auto">
          <a:xfrm>
            <a:off x="395288" y="5084763"/>
            <a:ext cx="1223962" cy="504825"/>
          </a:xfrm>
          <a:prstGeom prst="rect">
            <a:avLst/>
          </a:prstGeom>
          <a:solidFill>
            <a:schemeClr val="bg2"/>
          </a:solidFill>
          <a:ln w="9525">
            <a:solidFill>
              <a:schemeClr val="tx1"/>
            </a:solidFill>
            <a:miter lim="800000"/>
            <a:headEnd/>
            <a:tailEnd/>
          </a:ln>
          <a:effectLst/>
        </p:spPr>
        <p:txBody>
          <a:bodyPr wrap="none" anchor="ctr"/>
          <a:lstStyle/>
          <a:p>
            <a:pPr algn="ctr"/>
            <a:r>
              <a:rPr lang="hr-HR"/>
              <a:t>zadruga</a:t>
            </a:r>
          </a:p>
        </p:txBody>
      </p:sp>
      <p:sp>
        <p:nvSpPr>
          <p:cNvPr id="20508" name="Rectangle 28"/>
          <p:cNvSpPr>
            <a:spLocks noChangeArrowheads="1"/>
          </p:cNvSpPr>
          <p:nvPr/>
        </p:nvSpPr>
        <p:spPr bwMode="auto">
          <a:xfrm>
            <a:off x="2627313" y="5229225"/>
            <a:ext cx="1152525" cy="504825"/>
          </a:xfrm>
          <a:prstGeom prst="rect">
            <a:avLst/>
          </a:prstGeom>
          <a:solidFill>
            <a:schemeClr val="bg2"/>
          </a:solidFill>
          <a:ln w="9525">
            <a:solidFill>
              <a:schemeClr val="tx1"/>
            </a:solidFill>
            <a:miter lim="800000"/>
            <a:headEnd/>
            <a:tailEnd/>
          </a:ln>
          <a:effectLst/>
        </p:spPr>
        <p:txBody>
          <a:bodyPr wrap="none" anchor="ctr"/>
          <a:lstStyle/>
          <a:p>
            <a:pPr algn="ctr"/>
            <a:r>
              <a:rPr lang="hr-HR"/>
              <a:t>ustanova</a:t>
            </a:r>
          </a:p>
        </p:txBody>
      </p:sp>
      <p:sp>
        <p:nvSpPr>
          <p:cNvPr id="20509" name="Rectangle 29"/>
          <p:cNvSpPr>
            <a:spLocks noChangeArrowheads="1"/>
          </p:cNvSpPr>
          <p:nvPr/>
        </p:nvSpPr>
        <p:spPr bwMode="auto">
          <a:xfrm>
            <a:off x="3563938" y="3141663"/>
            <a:ext cx="1223962" cy="914400"/>
          </a:xfrm>
          <a:prstGeom prst="rect">
            <a:avLst/>
          </a:prstGeom>
          <a:solidFill>
            <a:schemeClr val="bg2"/>
          </a:solidFill>
          <a:ln w="9525">
            <a:solidFill>
              <a:schemeClr val="tx1"/>
            </a:solidFill>
            <a:miter lim="800000"/>
            <a:headEnd/>
            <a:tailEnd/>
          </a:ln>
          <a:effectLst/>
        </p:spPr>
        <p:txBody>
          <a:bodyPr wrap="none" anchor="ctr"/>
          <a:lstStyle/>
          <a:p>
            <a:pPr algn="ctr"/>
            <a:r>
              <a:rPr lang="hr-HR"/>
              <a:t>javno</a:t>
            </a:r>
          </a:p>
          <a:p>
            <a:pPr algn="ctr"/>
            <a:r>
              <a:rPr lang="hr-HR"/>
              <a:t>trgovačko</a:t>
            </a:r>
          </a:p>
          <a:p>
            <a:pPr algn="ctr"/>
            <a:r>
              <a:rPr lang="hr-HR"/>
              <a:t>društvo</a:t>
            </a:r>
          </a:p>
        </p:txBody>
      </p:sp>
      <p:sp>
        <p:nvSpPr>
          <p:cNvPr id="20510" name="Rectangle 30"/>
          <p:cNvSpPr>
            <a:spLocks noChangeArrowheads="1"/>
          </p:cNvSpPr>
          <p:nvPr/>
        </p:nvSpPr>
        <p:spPr bwMode="auto">
          <a:xfrm>
            <a:off x="3995738" y="4365625"/>
            <a:ext cx="1512887" cy="914400"/>
          </a:xfrm>
          <a:prstGeom prst="rect">
            <a:avLst/>
          </a:prstGeom>
          <a:solidFill>
            <a:schemeClr val="bg2"/>
          </a:solidFill>
          <a:ln w="9525">
            <a:solidFill>
              <a:schemeClr val="tx1"/>
            </a:solidFill>
            <a:miter lim="800000"/>
            <a:headEnd/>
            <a:tailEnd/>
          </a:ln>
          <a:effectLst/>
        </p:spPr>
        <p:txBody>
          <a:bodyPr wrap="none" anchor="ctr"/>
          <a:lstStyle/>
          <a:p>
            <a:pPr algn="ctr"/>
            <a:r>
              <a:rPr lang="hr-HR"/>
              <a:t>gospodarsko</a:t>
            </a:r>
          </a:p>
          <a:p>
            <a:pPr algn="ctr"/>
            <a:r>
              <a:rPr lang="hr-HR"/>
              <a:t>interesno</a:t>
            </a:r>
          </a:p>
          <a:p>
            <a:pPr algn="ctr"/>
            <a:r>
              <a:rPr lang="hr-HR"/>
              <a:t>udruženje</a:t>
            </a:r>
          </a:p>
        </p:txBody>
      </p:sp>
      <p:sp>
        <p:nvSpPr>
          <p:cNvPr id="20511" name="Line 31"/>
          <p:cNvSpPr>
            <a:spLocks noChangeShapeType="1"/>
          </p:cNvSpPr>
          <p:nvPr/>
        </p:nvSpPr>
        <p:spPr bwMode="auto">
          <a:xfrm flipH="1">
            <a:off x="1403350" y="3284538"/>
            <a:ext cx="649288" cy="1728787"/>
          </a:xfrm>
          <a:prstGeom prst="line">
            <a:avLst/>
          </a:prstGeom>
          <a:noFill/>
          <a:ln w="9525">
            <a:solidFill>
              <a:schemeClr val="tx1"/>
            </a:solidFill>
            <a:round/>
            <a:headEnd/>
            <a:tailEnd type="triangle" w="med" len="med"/>
          </a:ln>
          <a:effectLst/>
        </p:spPr>
        <p:txBody>
          <a:bodyPr/>
          <a:lstStyle/>
          <a:p>
            <a:endParaRPr lang="hr-HR"/>
          </a:p>
        </p:txBody>
      </p:sp>
      <p:sp>
        <p:nvSpPr>
          <p:cNvPr id="20512" name="Line 32"/>
          <p:cNvSpPr>
            <a:spLocks noChangeShapeType="1"/>
          </p:cNvSpPr>
          <p:nvPr/>
        </p:nvSpPr>
        <p:spPr bwMode="auto">
          <a:xfrm>
            <a:off x="3203575" y="3357563"/>
            <a:ext cx="0" cy="1728787"/>
          </a:xfrm>
          <a:prstGeom prst="line">
            <a:avLst/>
          </a:prstGeom>
          <a:noFill/>
          <a:ln w="9525">
            <a:solidFill>
              <a:schemeClr val="tx1"/>
            </a:solidFill>
            <a:round/>
            <a:headEnd/>
            <a:tailEnd type="triangle" w="med" len="med"/>
          </a:ln>
          <a:effectLst/>
        </p:spPr>
        <p:txBody>
          <a:bodyPr/>
          <a:lstStyle/>
          <a:p>
            <a:endParaRPr lang="hr-HR"/>
          </a:p>
        </p:txBody>
      </p:sp>
      <p:sp>
        <p:nvSpPr>
          <p:cNvPr id="20513" name="Rectangle 33"/>
          <p:cNvSpPr>
            <a:spLocks noChangeArrowheads="1"/>
          </p:cNvSpPr>
          <p:nvPr/>
        </p:nvSpPr>
        <p:spPr bwMode="auto">
          <a:xfrm>
            <a:off x="4932363" y="5734050"/>
            <a:ext cx="1562100" cy="719138"/>
          </a:xfrm>
          <a:prstGeom prst="rect">
            <a:avLst/>
          </a:prstGeom>
          <a:solidFill>
            <a:schemeClr val="bg2"/>
          </a:solidFill>
          <a:ln w="9525">
            <a:solidFill>
              <a:schemeClr val="tx1"/>
            </a:solidFill>
            <a:miter lim="800000"/>
            <a:headEnd/>
            <a:tailEnd/>
          </a:ln>
          <a:effectLst/>
        </p:spPr>
        <p:txBody>
          <a:bodyPr wrap="none" anchor="ctr"/>
          <a:lstStyle/>
          <a:p>
            <a:pPr algn="ctr"/>
            <a:r>
              <a:rPr lang="hr-HR"/>
              <a:t>komanditno</a:t>
            </a:r>
          </a:p>
          <a:p>
            <a:pPr algn="ctr"/>
            <a:r>
              <a:rPr lang="hr-HR"/>
              <a:t>društvo</a:t>
            </a:r>
          </a:p>
        </p:txBody>
      </p:sp>
      <p:sp>
        <p:nvSpPr>
          <p:cNvPr id="20515" name="Line 35"/>
          <p:cNvSpPr>
            <a:spLocks noChangeShapeType="1"/>
          </p:cNvSpPr>
          <p:nvPr/>
        </p:nvSpPr>
        <p:spPr bwMode="auto">
          <a:xfrm flipH="1">
            <a:off x="4284663" y="2636838"/>
            <a:ext cx="215900" cy="431800"/>
          </a:xfrm>
          <a:prstGeom prst="line">
            <a:avLst/>
          </a:prstGeom>
          <a:noFill/>
          <a:ln w="9525">
            <a:solidFill>
              <a:schemeClr val="tx1"/>
            </a:solidFill>
            <a:round/>
            <a:headEnd/>
            <a:tailEnd type="triangle" w="med" len="med"/>
          </a:ln>
          <a:effectLst/>
        </p:spPr>
        <p:txBody>
          <a:bodyPr/>
          <a:lstStyle/>
          <a:p>
            <a:endParaRPr lang="hr-HR"/>
          </a:p>
        </p:txBody>
      </p:sp>
      <p:sp>
        <p:nvSpPr>
          <p:cNvPr id="20519" name="Line 39"/>
          <p:cNvSpPr>
            <a:spLocks noChangeShapeType="1"/>
          </p:cNvSpPr>
          <p:nvPr/>
        </p:nvSpPr>
        <p:spPr bwMode="auto">
          <a:xfrm flipH="1">
            <a:off x="4932363" y="2708275"/>
            <a:ext cx="287337" cy="1657350"/>
          </a:xfrm>
          <a:prstGeom prst="line">
            <a:avLst/>
          </a:prstGeom>
          <a:noFill/>
          <a:ln w="9525">
            <a:solidFill>
              <a:schemeClr val="tx1"/>
            </a:solidFill>
            <a:round/>
            <a:headEnd/>
            <a:tailEnd type="triangle" w="med" len="med"/>
          </a:ln>
          <a:effectLst/>
        </p:spPr>
        <p:txBody>
          <a:bodyPr/>
          <a:lstStyle/>
          <a:p>
            <a:endParaRPr lang="hr-HR"/>
          </a:p>
        </p:txBody>
      </p:sp>
      <p:sp>
        <p:nvSpPr>
          <p:cNvPr id="20520" name="Line 40"/>
          <p:cNvSpPr>
            <a:spLocks noChangeShapeType="1"/>
          </p:cNvSpPr>
          <p:nvPr/>
        </p:nvSpPr>
        <p:spPr bwMode="auto">
          <a:xfrm>
            <a:off x="5508625" y="2636838"/>
            <a:ext cx="215900" cy="3097212"/>
          </a:xfrm>
          <a:prstGeom prst="line">
            <a:avLst/>
          </a:prstGeom>
          <a:noFill/>
          <a:ln w="9525">
            <a:solidFill>
              <a:schemeClr val="tx1"/>
            </a:solidFill>
            <a:round/>
            <a:headEnd/>
            <a:tailEnd type="triangle" w="med" len="med"/>
          </a:ln>
          <a:effectLst/>
        </p:spPr>
        <p:txBody>
          <a:bodyPr/>
          <a:lstStyle/>
          <a:p>
            <a:endParaRPr lang="hr-HR"/>
          </a:p>
        </p:txBody>
      </p:sp>
      <p:sp>
        <p:nvSpPr>
          <p:cNvPr id="20521" name="Rectangle 41"/>
          <p:cNvSpPr>
            <a:spLocks noChangeArrowheads="1"/>
          </p:cNvSpPr>
          <p:nvPr/>
        </p:nvSpPr>
        <p:spPr bwMode="auto">
          <a:xfrm>
            <a:off x="6084888" y="3500438"/>
            <a:ext cx="1346200" cy="865187"/>
          </a:xfrm>
          <a:prstGeom prst="rect">
            <a:avLst/>
          </a:prstGeom>
          <a:solidFill>
            <a:schemeClr val="bg2"/>
          </a:solidFill>
          <a:ln w="9525">
            <a:solidFill>
              <a:schemeClr val="tx1"/>
            </a:solidFill>
            <a:miter lim="800000"/>
            <a:headEnd/>
            <a:tailEnd/>
          </a:ln>
          <a:effectLst/>
        </p:spPr>
        <p:txBody>
          <a:bodyPr wrap="none" anchor="ctr"/>
          <a:lstStyle/>
          <a:p>
            <a:pPr algn="ctr"/>
            <a:r>
              <a:rPr lang="hr-HR"/>
              <a:t>dioničko</a:t>
            </a:r>
          </a:p>
          <a:p>
            <a:pPr algn="ctr"/>
            <a:r>
              <a:rPr lang="hr-HR"/>
              <a:t>društvo</a:t>
            </a:r>
          </a:p>
        </p:txBody>
      </p:sp>
      <p:sp>
        <p:nvSpPr>
          <p:cNvPr id="20522" name="Rectangle 42"/>
          <p:cNvSpPr>
            <a:spLocks noChangeArrowheads="1"/>
          </p:cNvSpPr>
          <p:nvPr/>
        </p:nvSpPr>
        <p:spPr bwMode="auto">
          <a:xfrm>
            <a:off x="6877050" y="4868863"/>
            <a:ext cx="1633538" cy="914400"/>
          </a:xfrm>
          <a:prstGeom prst="rect">
            <a:avLst/>
          </a:prstGeom>
          <a:solidFill>
            <a:schemeClr val="bg2"/>
          </a:solidFill>
          <a:ln w="9525">
            <a:solidFill>
              <a:schemeClr val="tx1"/>
            </a:solidFill>
            <a:miter lim="800000"/>
            <a:headEnd/>
            <a:tailEnd/>
          </a:ln>
          <a:effectLst/>
        </p:spPr>
        <p:txBody>
          <a:bodyPr wrap="none" anchor="ctr"/>
          <a:lstStyle/>
          <a:p>
            <a:pPr algn="ctr"/>
            <a:r>
              <a:rPr lang="hr-HR"/>
              <a:t>društvo s</a:t>
            </a:r>
          </a:p>
          <a:p>
            <a:pPr algn="ctr"/>
            <a:r>
              <a:rPr lang="hr-HR"/>
              <a:t>ograničenom</a:t>
            </a:r>
          </a:p>
          <a:p>
            <a:pPr algn="ctr"/>
            <a:r>
              <a:rPr lang="hr-HR"/>
              <a:t>odgovornošću</a:t>
            </a:r>
          </a:p>
        </p:txBody>
      </p:sp>
      <p:sp>
        <p:nvSpPr>
          <p:cNvPr id="20523" name="Line 43"/>
          <p:cNvSpPr>
            <a:spLocks noChangeShapeType="1"/>
          </p:cNvSpPr>
          <p:nvPr/>
        </p:nvSpPr>
        <p:spPr bwMode="auto">
          <a:xfrm flipH="1">
            <a:off x="6804025" y="2924175"/>
            <a:ext cx="144463" cy="576263"/>
          </a:xfrm>
          <a:prstGeom prst="line">
            <a:avLst/>
          </a:prstGeom>
          <a:noFill/>
          <a:ln w="9525">
            <a:solidFill>
              <a:schemeClr val="tx1"/>
            </a:solidFill>
            <a:round/>
            <a:headEnd/>
            <a:tailEnd type="triangle" w="med" len="med"/>
          </a:ln>
          <a:effectLst/>
        </p:spPr>
        <p:txBody>
          <a:bodyPr/>
          <a:lstStyle/>
          <a:p>
            <a:endParaRPr lang="hr-HR"/>
          </a:p>
        </p:txBody>
      </p:sp>
      <p:sp>
        <p:nvSpPr>
          <p:cNvPr id="20524" name="Line 44"/>
          <p:cNvSpPr>
            <a:spLocks noChangeShapeType="1"/>
          </p:cNvSpPr>
          <p:nvPr/>
        </p:nvSpPr>
        <p:spPr bwMode="auto">
          <a:xfrm flipH="1">
            <a:off x="8027988" y="2924175"/>
            <a:ext cx="73025" cy="1944688"/>
          </a:xfrm>
          <a:prstGeom prst="line">
            <a:avLst/>
          </a:prstGeom>
          <a:noFill/>
          <a:ln w="9525">
            <a:solidFill>
              <a:schemeClr val="tx1"/>
            </a:solidFill>
            <a:round/>
            <a:headEnd/>
            <a:tailEnd type="triangle" w="med" len="med"/>
          </a:ln>
          <a:effectLst/>
        </p:spPr>
        <p:txBody>
          <a:bodyPr/>
          <a:lstStyle/>
          <a:p>
            <a:endParaRPr lang="hr-HR"/>
          </a:p>
        </p:txBody>
      </p:sp>
      <p:sp>
        <p:nvSpPr>
          <p:cNvPr id="20527" name="Line 47"/>
          <p:cNvSpPr>
            <a:spLocks noChangeShapeType="1"/>
          </p:cNvSpPr>
          <p:nvPr/>
        </p:nvSpPr>
        <p:spPr bwMode="auto">
          <a:xfrm flipH="1">
            <a:off x="3492500" y="1196975"/>
            <a:ext cx="792163" cy="1584325"/>
          </a:xfrm>
          <a:prstGeom prst="line">
            <a:avLst/>
          </a:prstGeom>
          <a:noFill/>
          <a:ln w="9525">
            <a:solidFill>
              <a:schemeClr val="tx1"/>
            </a:solidFill>
            <a:round/>
            <a:headEnd/>
            <a:tailEnd type="triangle" w="med" len="med"/>
          </a:ln>
          <a:effectLst/>
        </p:spPr>
        <p:txBody>
          <a:bodyPr/>
          <a:lstStyle/>
          <a:p>
            <a:endParaRPr lang="hr-HR"/>
          </a:p>
        </p:txBody>
      </p:sp>
      <p:sp>
        <p:nvSpPr>
          <p:cNvPr id="20528" name="Rectangle 48"/>
          <p:cNvSpPr>
            <a:spLocks noChangeArrowheads="1"/>
          </p:cNvSpPr>
          <p:nvPr/>
        </p:nvSpPr>
        <p:spPr bwMode="auto">
          <a:xfrm>
            <a:off x="1619250" y="1916113"/>
            <a:ext cx="1274763" cy="649287"/>
          </a:xfrm>
          <a:prstGeom prst="rect">
            <a:avLst/>
          </a:prstGeom>
          <a:solidFill>
            <a:schemeClr val="tx2"/>
          </a:solidFill>
          <a:ln w="9525">
            <a:solidFill>
              <a:schemeClr val="tx1"/>
            </a:solidFill>
            <a:miter lim="800000"/>
            <a:headEnd/>
            <a:tailEnd/>
          </a:ln>
          <a:effectLst/>
        </p:spPr>
        <p:txBody>
          <a:bodyPr wrap="none" anchor="ctr"/>
          <a:lstStyle/>
          <a:p>
            <a:pPr algn="ctr"/>
            <a:r>
              <a:rPr lang="hr-HR" dirty="0"/>
              <a:t>slobodna</a:t>
            </a:r>
          </a:p>
          <a:p>
            <a:pPr algn="ctr"/>
            <a:r>
              <a:rPr lang="hr-HR" dirty="0"/>
              <a:t>zanimanja</a:t>
            </a:r>
          </a:p>
        </p:txBody>
      </p:sp>
      <p:sp>
        <p:nvSpPr>
          <p:cNvPr id="20529" name="Line 49"/>
          <p:cNvSpPr>
            <a:spLocks noChangeShapeType="1"/>
          </p:cNvSpPr>
          <p:nvPr/>
        </p:nvSpPr>
        <p:spPr bwMode="auto">
          <a:xfrm>
            <a:off x="2124075" y="1700213"/>
            <a:ext cx="71438" cy="215900"/>
          </a:xfrm>
          <a:prstGeom prst="line">
            <a:avLst/>
          </a:prstGeom>
          <a:noFill/>
          <a:ln w="9525">
            <a:solidFill>
              <a:schemeClr val="tx1"/>
            </a:solidFill>
            <a:round/>
            <a:headEnd/>
            <a:tailEnd type="triangle" w="med" len="med"/>
          </a:ln>
          <a:effectLst/>
        </p:spPr>
        <p:txBody>
          <a:bodyPr/>
          <a:lstStyle/>
          <a:p>
            <a:endParaRPr lang="hr-HR"/>
          </a:p>
        </p:txBody>
      </p:sp>
      <p:sp>
        <p:nvSpPr>
          <p:cNvPr id="20530" name="Rectangle 50"/>
          <p:cNvSpPr>
            <a:spLocks noChangeArrowheads="1"/>
          </p:cNvSpPr>
          <p:nvPr/>
        </p:nvSpPr>
        <p:spPr bwMode="auto">
          <a:xfrm>
            <a:off x="2484438" y="1484313"/>
            <a:ext cx="1562100" cy="360362"/>
          </a:xfrm>
          <a:prstGeom prst="rect">
            <a:avLst/>
          </a:prstGeom>
          <a:solidFill>
            <a:schemeClr val="tx2"/>
          </a:solidFill>
          <a:ln w="9525">
            <a:solidFill>
              <a:schemeClr val="tx1"/>
            </a:solidFill>
            <a:miter lim="800000"/>
            <a:headEnd/>
            <a:tailEnd/>
          </a:ln>
          <a:effectLst/>
        </p:spPr>
        <p:txBody>
          <a:bodyPr wrap="none" anchor="ctr"/>
          <a:lstStyle/>
          <a:p>
            <a:pPr algn="ctr"/>
            <a:r>
              <a:rPr lang="hr-HR" dirty="0"/>
              <a:t>poljoprivrednici</a:t>
            </a:r>
          </a:p>
        </p:txBody>
      </p:sp>
      <p:sp>
        <p:nvSpPr>
          <p:cNvPr id="20531" name="Line 51"/>
          <p:cNvSpPr>
            <a:spLocks noChangeShapeType="1"/>
          </p:cNvSpPr>
          <p:nvPr/>
        </p:nvSpPr>
        <p:spPr bwMode="auto">
          <a:xfrm flipV="1">
            <a:off x="2268538" y="1628775"/>
            <a:ext cx="287337" cy="71438"/>
          </a:xfrm>
          <a:prstGeom prst="line">
            <a:avLst/>
          </a:prstGeom>
          <a:noFill/>
          <a:ln w="9525">
            <a:solidFill>
              <a:schemeClr val="tx1"/>
            </a:solidFill>
            <a:round/>
            <a:headEnd/>
            <a:tailEnd type="triangle" w="med" len="med"/>
          </a:ln>
          <a:effectLst/>
        </p:spPr>
        <p:txBody>
          <a:bodyPr/>
          <a:lstStyle/>
          <a:p>
            <a:endParaRPr lang="hr-HR"/>
          </a:p>
        </p:txBody>
      </p:sp>
      <p:sp>
        <p:nvSpPr>
          <p:cNvPr id="20532" name="Rectangle 52"/>
          <p:cNvSpPr>
            <a:spLocks noChangeArrowheads="1"/>
          </p:cNvSpPr>
          <p:nvPr/>
        </p:nvSpPr>
        <p:spPr bwMode="auto">
          <a:xfrm>
            <a:off x="755650" y="6092825"/>
            <a:ext cx="1274763" cy="504825"/>
          </a:xfrm>
          <a:prstGeom prst="rect">
            <a:avLst/>
          </a:prstGeom>
          <a:solidFill>
            <a:schemeClr val="tx2"/>
          </a:solidFill>
          <a:ln w="9525">
            <a:solidFill>
              <a:schemeClr val="tx1"/>
            </a:solidFill>
            <a:miter lim="800000"/>
            <a:headEnd/>
            <a:tailEnd/>
          </a:ln>
          <a:effectLst/>
        </p:spPr>
        <p:txBody>
          <a:bodyPr wrap="none" anchor="ctr"/>
          <a:lstStyle/>
          <a:p>
            <a:pPr algn="ctr"/>
            <a:r>
              <a:rPr lang="hr-HR" dirty="0"/>
              <a:t>udruga</a:t>
            </a:r>
          </a:p>
        </p:txBody>
      </p:sp>
      <p:sp>
        <p:nvSpPr>
          <p:cNvPr id="20533" name="Rectangle 53"/>
          <p:cNvSpPr>
            <a:spLocks noChangeArrowheads="1"/>
          </p:cNvSpPr>
          <p:nvPr/>
        </p:nvSpPr>
        <p:spPr bwMode="auto">
          <a:xfrm>
            <a:off x="2339975" y="6165850"/>
            <a:ext cx="1295400" cy="503238"/>
          </a:xfrm>
          <a:prstGeom prst="rect">
            <a:avLst/>
          </a:prstGeom>
          <a:solidFill>
            <a:schemeClr val="tx2"/>
          </a:solidFill>
          <a:ln w="9525">
            <a:solidFill>
              <a:schemeClr val="tx1"/>
            </a:solidFill>
            <a:miter lim="800000"/>
            <a:headEnd/>
            <a:tailEnd/>
          </a:ln>
          <a:effectLst/>
        </p:spPr>
        <p:txBody>
          <a:bodyPr wrap="none" anchor="ctr"/>
          <a:lstStyle/>
          <a:p>
            <a:pPr algn="ctr"/>
            <a:r>
              <a:rPr lang="hr-HR"/>
              <a:t>ortaštvo</a:t>
            </a:r>
          </a:p>
        </p:txBody>
      </p:sp>
      <p:sp>
        <p:nvSpPr>
          <p:cNvPr id="20534" name="Line 54"/>
          <p:cNvSpPr>
            <a:spLocks noChangeShapeType="1"/>
          </p:cNvSpPr>
          <p:nvPr/>
        </p:nvSpPr>
        <p:spPr bwMode="auto">
          <a:xfrm flipH="1">
            <a:off x="1619250" y="3284538"/>
            <a:ext cx="649288" cy="2808287"/>
          </a:xfrm>
          <a:prstGeom prst="line">
            <a:avLst/>
          </a:prstGeom>
          <a:noFill/>
          <a:ln w="9525">
            <a:solidFill>
              <a:schemeClr val="tx1"/>
            </a:solidFill>
            <a:round/>
            <a:headEnd/>
            <a:tailEnd type="triangle" w="med" len="med"/>
          </a:ln>
          <a:effectLst/>
        </p:spPr>
        <p:txBody>
          <a:bodyPr/>
          <a:lstStyle/>
          <a:p>
            <a:endParaRPr lang="hr-HR"/>
          </a:p>
        </p:txBody>
      </p:sp>
      <p:sp>
        <p:nvSpPr>
          <p:cNvPr id="20535" name="Line 55"/>
          <p:cNvSpPr>
            <a:spLocks noChangeShapeType="1"/>
          </p:cNvSpPr>
          <p:nvPr/>
        </p:nvSpPr>
        <p:spPr bwMode="auto">
          <a:xfrm>
            <a:off x="2484438" y="3357563"/>
            <a:ext cx="0" cy="2808287"/>
          </a:xfrm>
          <a:prstGeom prst="line">
            <a:avLst/>
          </a:prstGeom>
          <a:noFill/>
          <a:ln w="9525">
            <a:solidFill>
              <a:schemeClr val="tx1"/>
            </a:solidFill>
            <a:round/>
            <a:headEnd/>
            <a:tailEnd type="triangle" w="med" len="med"/>
          </a:ln>
          <a:effectLst/>
        </p:spPr>
        <p:txBody>
          <a:bodyPr/>
          <a:lstStyle/>
          <a:p>
            <a:endParaRPr lang="hr-H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94"/>
                                        </p:tgtEl>
                                        <p:attrNameLst>
                                          <p:attrName>style.visibility</p:attrName>
                                        </p:attrNameLst>
                                      </p:cBhvr>
                                      <p:to>
                                        <p:strVal val="visible"/>
                                      </p:to>
                                    </p:set>
                                    <p:animEffect transition="in" filter="fade">
                                      <p:cBhvr>
                                        <p:cTn id="7" dur="1000"/>
                                        <p:tgtEl>
                                          <p:spTgt spid="20494"/>
                                        </p:tgtEl>
                                      </p:cBhvr>
                                    </p:animEffect>
                                    <p:anim calcmode="lin" valueType="num">
                                      <p:cBhvr>
                                        <p:cTn id="8" dur="1000" fill="hold"/>
                                        <p:tgtEl>
                                          <p:spTgt spid="20494"/>
                                        </p:tgtEl>
                                        <p:attrNameLst>
                                          <p:attrName>ppt_x</p:attrName>
                                        </p:attrNameLst>
                                      </p:cBhvr>
                                      <p:tavLst>
                                        <p:tav tm="0">
                                          <p:val>
                                            <p:strVal val="#ppt_x"/>
                                          </p:val>
                                        </p:tav>
                                        <p:tav tm="100000">
                                          <p:val>
                                            <p:strVal val="#ppt_x"/>
                                          </p:val>
                                        </p:tav>
                                      </p:tavLst>
                                    </p:anim>
                                    <p:anim calcmode="lin" valueType="num">
                                      <p:cBhvr>
                                        <p:cTn id="9" dur="1000" fill="hold"/>
                                        <p:tgtEl>
                                          <p:spTgt spid="204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98"/>
                                        </p:tgtEl>
                                        <p:attrNameLst>
                                          <p:attrName>style.visibility</p:attrName>
                                        </p:attrNameLst>
                                      </p:cBhvr>
                                      <p:to>
                                        <p:strVal val="visible"/>
                                      </p:to>
                                    </p:set>
                                    <p:animEffect transition="in" filter="fade">
                                      <p:cBhvr>
                                        <p:cTn id="14" dur="1000"/>
                                        <p:tgtEl>
                                          <p:spTgt spid="20498"/>
                                        </p:tgtEl>
                                      </p:cBhvr>
                                    </p:animEffect>
                                    <p:anim calcmode="lin" valueType="num">
                                      <p:cBhvr>
                                        <p:cTn id="15" dur="1000" fill="hold"/>
                                        <p:tgtEl>
                                          <p:spTgt spid="20498"/>
                                        </p:tgtEl>
                                        <p:attrNameLst>
                                          <p:attrName>ppt_x</p:attrName>
                                        </p:attrNameLst>
                                      </p:cBhvr>
                                      <p:tavLst>
                                        <p:tav tm="0">
                                          <p:val>
                                            <p:strVal val="#ppt_x"/>
                                          </p:val>
                                        </p:tav>
                                        <p:tav tm="100000">
                                          <p:val>
                                            <p:strVal val="#ppt_x"/>
                                          </p:val>
                                        </p:tav>
                                      </p:tavLst>
                                    </p:anim>
                                    <p:anim calcmode="lin" valueType="num">
                                      <p:cBhvr>
                                        <p:cTn id="16" dur="1000" fill="hold"/>
                                        <p:tgtEl>
                                          <p:spTgt spid="2049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0488"/>
                                        </p:tgtEl>
                                        <p:attrNameLst>
                                          <p:attrName>style.visibility</p:attrName>
                                        </p:attrNameLst>
                                      </p:cBhvr>
                                      <p:to>
                                        <p:strVal val="visible"/>
                                      </p:to>
                                    </p:set>
                                    <p:animEffect transition="in" filter="fade">
                                      <p:cBhvr>
                                        <p:cTn id="19" dur="1000"/>
                                        <p:tgtEl>
                                          <p:spTgt spid="20488"/>
                                        </p:tgtEl>
                                      </p:cBhvr>
                                    </p:animEffect>
                                    <p:anim calcmode="lin" valueType="num">
                                      <p:cBhvr>
                                        <p:cTn id="20" dur="1000" fill="hold"/>
                                        <p:tgtEl>
                                          <p:spTgt spid="20488"/>
                                        </p:tgtEl>
                                        <p:attrNameLst>
                                          <p:attrName>ppt_x</p:attrName>
                                        </p:attrNameLst>
                                      </p:cBhvr>
                                      <p:tavLst>
                                        <p:tav tm="0">
                                          <p:val>
                                            <p:strVal val="#ppt_x"/>
                                          </p:val>
                                        </p:tav>
                                        <p:tav tm="100000">
                                          <p:val>
                                            <p:strVal val="#ppt_x"/>
                                          </p:val>
                                        </p:tav>
                                      </p:tavLst>
                                    </p:anim>
                                    <p:anim calcmode="lin" valueType="num">
                                      <p:cBhvr>
                                        <p:cTn id="21" dur="1000" fill="hold"/>
                                        <p:tgtEl>
                                          <p:spTgt spid="2048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00"/>
                                        </p:tgtEl>
                                        <p:attrNameLst>
                                          <p:attrName>style.visibility</p:attrName>
                                        </p:attrNameLst>
                                      </p:cBhvr>
                                      <p:to>
                                        <p:strVal val="visible"/>
                                      </p:to>
                                    </p:set>
                                    <p:animEffect transition="in" filter="fade">
                                      <p:cBhvr>
                                        <p:cTn id="26" dur="1000"/>
                                        <p:tgtEl>
                                          <p:spTgt spid="20500"/>
                                        </p:tgtEl>
                                      </p:cBhvr>
                                    </p:animEffect>
                                    <p:anim calcmode="lin" valueType="num">
                                      <p:cBhvr>
                                        <p:cTn id="27" dur="1000" fill="hold"/>
                                        <p:tgtEl>
                                          <p:spTgt spid="20500"/>
                                        </p:tgtEl>
                                        <p:attrNameLst>
                                          <p:attrName>ppt_x</p:attrName>
                                        </p:attrNameLst>
                                      </p:cBhvr>
                                      <p:tavLst>
                                        <p:tav tm="0">
                                          <p:val>
                                            <p:strVal val="#ppt_x"/>
                                          </p:val>
                                        </p:tav>
                                        <p:tav tm="100000">
                                          <p:val>
                                            <p:strVal val="#ppt_x"/>
                                          </p:val>
                                        </p:tav>
                                      </p:tavLst>
                                    </p:anim>
                                    <p:anim calcmode="lin" valueType="num">
                                      <p:cBhvr>
                                        <p:cTn id="28" dur="1000" fill="hold"/>
                                        <p:tgtEl>
                                          <p:spTgt spid="2050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0489"/>
                                        </p:tgtEl>
                                        <p:attrNameLst>
                                          <p:attrName>style.visibility</p:attrName>
                                        </p:attrNameLst>
                                      </p:cBhvr>
                                      <p:to>
                                        <p:strVal val="visible"/>
                                      </p:to>
                                    </p:set>
                                    <p:animEffect transition="in" filter="fade">
                                      <p:cBhvr>
                                        <p:cTn id="31" dur="1000"/>
                                        <p:tgtEl>
                                          <p:spTgt spid="20489"/>
                                        </p:tgtEl>
                                      </p:cBhvr>
                                    </p:animEffect>
                                    <p:anim calcmode="lin" valueType="num">
                                      <p:cBhvr>
                                        <p:cTn id="32" dur="1000" fill="hold"/>
                                        <p:tgtEl>
                                          <p:spTgt spid="20489"/>
                                        </p:tgtEl>
                                        <p:attrNameLst>
                                          <p:attrName>ppt_x</p:attrName>
                                        </p:attrNameLst>
                                      </p:cBhvr>
                                      <p:tavLst>
                                        <p:tav tm="0">
                                          <p:val>
                                            <p:strVal val="#ppt_x"/>
                                          </p:val>
                                        </p:tav>
                                        <p:tav tm="100000">
                                          <p:val>
                                            <p:strVal val="#ppt_x"/>
                                          </p:val>
                                        </p:tav>
                                      </p:tavLst>
                                    </p:anim>
                                    <p:anim calcmode="lin" valueType="num">
                                      <p:cBhvr>
                                        <p:cTn id="33" dur="1000" fill="hold"/>
                                        <p:tgtEl>
                                          <p:spTgt spid="2048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0501"/>
                                        </p:tgtEl>
                                        <p:attrNameLst>
                                          <p:attrName>style.visibility</p:attrName>
                                        </p:attrNameLst>
                                      </p:cBhvr>
                                      <p:to>
                                        <p:strVal val="visible"/>
                                      </p:to>
                                    </p:set>
                                    <p:animEffect transition="in" filter="fade">
                                      <p:cBhvr>
                                        <p:cTn id="38" dur="1000"/>
                                        <p:tgtEl>
                                          <p:spTgt spid="20501"/>
                                        </p:tgtEl>
                                      </p:cBhvr>
                                    </p:animEffect>
                                    <p:anim calcmode="lin" valueType="num">
                                      <p:cBhvr>
                                        <p:cTn id="39" dur="1000" fill="hold"/>
                                        <p:tgtEl>
                                          <p:spTgt spid="20501"/>
                                        </p:tgtEl>
                                        <p:attrNameLst>
                                          <p:attrName>ppt_x</p:attrName>
                                        </p:attrNameLst>
                                      </p:cBhvr>
                                      <p:tavLst>
                                        <p:tav tm="0">
                                          <p:val>
                                            <p:strVal val="#ppt_x"/>
                                          </p:val>
                                        </p:tav>
                                        <p:tav tm="100000">
                                          <p:val>
                                            <p:strVal val="#ppt_x"/>
                                          </p:val>
                                        </p:tav>
                                      </p:tavLst>
                                    </p:anim>
                                    <p:anim calcmode="lin" valueType="num">
                                      <p:cBhvr>
                                        <p:cTn id="40" dur="1000" fill="hold"/>
                                        <p:tgtEl>
                                          <p:spTgt spid="2050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0490"/>
                                        </p:tgtEl>
                                        <p:attrNameLst>
                                          <p:attrName>style.visibility</p:attrName>
                                        </p:attrNameLst>
                                      </p:cBhvr>
                                      <p:to>
                                        <p:strVal val="visible"/>
                                      </p:to>
                                    </p:set>
                                    <p:animEffect transition="in" filter="fade">
                                      <p:cBhvr>
                                        <p:cTn id="43" dur="1000"/>
                                        <p:tgtEl>
                                          <p:spTgt spid="20490"/>
                                        </p:tgtEl>
                                      </p:cBhvr>
                                    </p:animEffect>
                                    <p:anim calcmode="lin" valueType="num">
                                      <p:cBhvr>
                                        <p:cTn id="44" dur="1000" fill="hold"/>
                                        <p:tgtEl>
                                          <p:spTgt spid="20490"/>
                                        </p:tgtEl>
                                        <p:attrNameLst>
                                          <p:attrName>ppt_x</p:attrName>
                                        </p:attrNameLst>
                                      </p:cBhvr>
                                      <p:tavLst>
                                        <p:tav tm="0">
                                          <p:val>
                                            <p:strVal val="#ppt_x"/>
                                          </p:val>
                                        </p:tav>
                                        <p:tav tm="100000">
                                          <p:val>
                                            <p:strVal val="#ppt_x"/>
                                          </p:val>
                                        </p:tav>
                                      </p:tavLst>
                                    </p:anim>
                                    <p:anim calcmode="lin" valueType="num">
                                      <p:cBhvr>
                                        <p:cTn id="45" dur="1000" fill="hold"/>
                                        <p:tgtEl>
                                          <p:spTgt spid="2049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0502"/>
                                        </p:tgtEl>
                                        <p:attrNameLst>
                                          <p:attrName>style.visibility</p:attrName>
                                        </p:attrNameLst>
                                      </p:cBhvr>
                                      <p:to>
                                        <p:strVal val="visible"/>
                                      </p:to>
                                    </p:set>
                                    <p:animEffect transition="in" filter="fade">
                                      <p:cBhvr>
                                        <p:cTn id="50" dur="1000"/>
                                        <p:tgtEl>
                                          <p:spTgt spid="20502"/>
                                        </p:tgtEl>
                                      </p:cBhvr>
                                    </p:animEffect>
                                    <p:anim calcmode="lin" valueType="num">
                                      <p:cBhvr>
                                        <p:cTn id="51" dur="1000" fill="hold"/>
                                        <p:tgtEl>
                                          <p:spTgt spid="20502"/>
                                        </p:tgtEl>
                                        <p:attrNameLst>
                                          <p:attrName>ppt_x</p:attrName>
                                        </p:attrNameLst>
                                      </p:cBhvr>
                                      <p:tavLst>
                                        <p:tav tm="0">
                                          <p:val>
                                            <p:strVal val="#ppt_x"/>
                                          </p:val>
                                        </p:tav>
                                        <p:tav tm="100000">
                                          <p:val>
                                            <p:strVal val="#ppt_x"/>
                                          </p:val>
                                        </p:tav>
                                      </p:tavLst>
                                    </p:anim>
                                    <p:anim calcmode="lin" valueType="num">
                                      <p:cBhvr>
                                        <p:cTn id="52" dur="1000" fill="hold"/>
                                        <p:tgtEl>
                                          <p:spTgt spid="2050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491">
                                            <p:bg/>
                                          </p:spTgt>
                                        </p:tgtEl>
                                        <p:attrNameLst>
                                          <p:attrName>style.visibility</p:attrName>
                                        </p:attrNameLst>
                                      </p:cBhvr>
                                      <p:to>
                                        <p:strVal val="visible"/>
                                      </p:to>
                                    </p:set>
                                    <p:animEffect transition="in" filter="fade">
                                      <p:cBhvr>
                                        <p:cTn id="55" dur="1000"/>
                                        <p:tgtEl>
                                          <p:spTgt spid="20491">
                                            <p:bg/>
                                          </p:spTgt>
                                        </p:tgtEl>
                                      </p:cBhvr>
                                    </p:animEffect>
                                    <p:anim calcmode="lin" valueType="num">
                                      <p:cBhvr>
                                        <p:cTn id="56" dur="1000" fill="hold"/>
                                        <p:tgtEl>
                                          <p:spTgt spid="20491">
                                            <p:bg/>
                                          </p:spTgt>
                                        </p:tgtEl>
                                        <p:attrNameLst>
                                          <p:attrName>ppt_x</p:attrName>
                                        </p:attrNameLst>
                                      </p:cBhvr>
                                      <p:tavLst>
                                        <p:tav tm="0">
                                          <p:val>
                                            <p:strVal val="#ppt_x"/>
                                          </p:val>
                                        </p:tav>
                                        <p:tav tm="100000">
                                          <p:val>
                                            <p:strVal val="#ppt_x"/>
                                          </p:val>
                                        </p:tav>
                                      </p:tavLst>
                                    </p:anim>
                                    <p:anim calcmode="lin" valueType="num">
                                      <p:cBhvr>
                                        <p:cTn id="57" dur="1000" fill="hold"/>
                                        <p:tgtEl>
                                          <p:spTgt spid="20491">
                                            <p:bg/>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0491">
                                            <p:txEl>
                                              <p:pRg st="0" end="0"/>
                                            </p:txEl>
                                          </p:spTgt>
                                        </p:tgtEl>
                                        <p:attrNameLst>
                                          <p:attrName>style.visibility</p:attrName>
                                        </p:attrNameLst>
                                      </p:cBhvr>
                                      <p:to>
                                        <p:strVal val="visible"/>
                                      </p:to>
                                    </p:set>
                                    <p:animEffect transition="in" filter="fade">
                                      <p:cBhvr>
                                        <p:cTn id="60" dur="1000"/>
                                        <p:tgtEl>
                                          <p:spTgt spid="20491">
                                            <p:txEl>
                                              <p:pRg st="0" end="0"/>
                                            </p:txEl>
                                          </p:spTgt>
                                        </p:tgtEl>
                                      </p:cBhvr>
                                    </p:animEffect>
                                    <p:anim calcmode="lin" valueType="num">
                                      <p:cBhvr>
                                        <p:cTn id="61" dur="1000" fill="hold"/>
                                        <p:tgtEl>
                                          <p:spTgt spid="20491">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20491">
                                            <p:txEl>
                                              <p:pRg st="0" end="0"/>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0491">
                                            <p:txEl>
                                              <p:pRg st="1" end="1"/>
                                            </p:txEl>
                                          </p:spTgt>
                                        </p:tgtEl>
                                        <p:attrNameLst>
                                          <p:attrName>style.visibility</p:attrName>
                                        </p:attrNameLst>
                                      </p:cBhvr>
                                      <p:to>
                                        <p:strVal val="visible"/>
                                      </p:to>
                                    </p:set>
                                    <p:animEffect transition="in" filter="fade">
                                      <p:cBhvr>
                                        <p:cTn id="65" dur="1000"/>
                                        <p:tgtEl>
                                          <p:spTgt spid="20491">
                                            <p:txEl>
                                              <p:pRg st="1" end="1"/>
                                            </p:txEl>
                                          </p:spTgt>
                                        </p:tgtEl>
                                      </p:cBhvr>
                                    </p:animEffect>
                                    <p:anim calcmode="lin" valueType="num">
                                      <p:cBhvr>
                                        <p:cTn id="66" dur="1000" fill="hold"/>
                                        <p:tgtEl>
                                          <p:spTgt spid="20491">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204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20529"/>
                                        </p:tgtEl>
                                        <p:attrNameLst>
                                          <p:attrName>style.visibility</p:attrName>
                                        </p:attrNameLst>
                                      </p:cBhvr>
                                      <p:to>
                                        <p:strVal val="visible"/>
                                      </p:to>
                                    </p:set>
                                    <p:animEffect transition="in" filter="fade">
                                      <p:cBhvr>
                                        <p:cTn id="72" dur="1000"/>
                                        <p:tgtEl>
                                          <p:spTgt spid="20529"/>
                                        </p:tgtEl>
                                      </p:cBhvr>
                                    </p:animEffect>
                                    <p:anim calcmode="lin" valueType="num">
                                      <p:cBhvr>
                                        <p:cTn id="73" dur="1000" fill="hold"/>
                                        <p:tgtEl>
                                          <p:spTgt spid="20529"/>
                                        </p:tgtEl>
                                        <p:attrNameLst>
                                          <p:attrName>ppt_x</p:attrName>
                                        </p:attrNameLst>
                                      </p:cBhvr>
                                      <p:tavLst>
                                        <p:tav tm="0">
                                          <p:val>
                                            <p:strVal val="#ppt_x"/>
                                          </p:val>
                                        </p:tav>
                                        <p:tav tm="100000">
                                          <p:val>
                                            <p:strVal val="#ppt_x"/>
                                          </p:val>
                                        </p:tav>
                                      </p:tavLst>
                                    </p:anim>
                                    <p:anim calcmode="lin" valueType="num">
                                      <p:cBhvr>
                                        <p:cTn id="74" dur="1000" fill="hold"/>
                                        <p:tgtEl>
                                          <p:spTgt spid="2052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0528"/>
                                        </p:tgtEl>
                                        <p:attrNameLst>
                                          <p:attrName>style.visibility</p:attrName>
                                        </p:attrNameLst>
                                      </p:cBhvr>
                                      <p:to>
                                        <p:strVal val="visible"/>
                                      </p:to>
                                    </p:set>
                                    <p:animEffect transition="in" filter="fade">
                                      <p:cBhvr>
                                        <p:cTn id="77" dur="1000"/>
                                        <p:tgtEl>
                                          <p:spTgt spid="20528"/>
                                        </p:tgtEl>
                                      </p:cBhvr>
                                    </p:animEffect>
                                    <p:anim calcmode="lin" valueType="num">
                                      <p:cBhvr>
                                        <p:cTn id="78" dur="1000" fill="hold"/>
                                        <p:tgtEl>
                                          <p:spTgt spid="20528"/>
                                        </p:tgtEl>
                                        <p:attrNameLst>
                                          <p:attrName>ppt_x</p:attrName>
                                        </p:attrNameLst>
                                      </p:cBhvr>
                                      <p:tavLst>
                                        <p:tav tm="0">
                                          <p:val>
                                            <p:strVal val="#ppt_x"/>
                                          </p:val>
                                        </p:tav>
                                        <p:tav tm="100000">
                                          <p:val>
                                            <p:strVal val="#ppt_x"/>
                                          </p:val>
                                        </p:tav>
                                      </p:tavLst>
                                    </p:anim>
                                    <p:anim calcmode="lin" valueType="num">
                                      <p:cBhvr>
                                        <p:cTn id="79" dur="1000" fill="hold"/>
                                        <p:tgtEl>
                                          <p:spTgt spid="2052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0531"/>
                                        </p:tgtEl>
                                        <p:attrNameLst>
                                          <p:attrName>style.visibility</p:attrName>
                                        </p:attrNameLst>
                                      </p:cBhvr>
                                      <p:to>
                                        <p:strVal val="visible"/>
                                      </p:to>
                                    </p:set>
                                    <p:animEffect transition="in" filter="fade">
                                      <p:cBhvr>
                                        <p:cTn id="84" dur="1000"/>
                                        <p:tgtEl>
                                          <p:spTgt spid="20531"/>
                                        </p:tgtEl>
                                      </p:cBhvr>
                                    </p:animEffect>
                                    <p:anim calcmode="lin" valueType="num">
                                      <p:cBhvr>
                                        <p:cTn id="85" dur="1000" fill="hold"/>
                                        <p:tgtEl>
                                          <p:spTgt spid="20531"/>
                                        </p:tgtEl>
                                        <p:attrNameLst>
                                          <p:attrName>ppt_x</p:attrName>
                                        </p:attrNameLst>
                                      </p:cBhvr>
                                      <p:tavLst>
                                        <p:tav tm="0">
                                          <p:val>
                                            <p:strVal val="#ppt_x"/>
                                          </p:val>
                                        </p:tav>
                                        <p:tav tm="100000">
                                          <p:val>
                                            <p:strVal val="#ppt_x"/>
                                          </p:val>
                                        </p:tav>
                                      </p:tavLst>
                                    </p:anim>
                                    <p:anim calcmode="lin" valueType="num">
                                      <p:cBhvr>
                                        <p:cTn id="86" dur="1000" fill="hold"/>
                                        <p:tgtEl>
                                          <p:spTgt spid="2053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0530"/>
                                        </p:tgtEl>
                                        <p:attrNameLst>
                                          <p:attrName>style.visibility</p:attrName>
                                        </p:attrNameLst>
                                      </p:cBhvr>
                                      <p:to>
                                        <p:strVal val="visible"/>
                                      </p:to>
                                    </p:set>
                                    <p:animEffect transition="in" filter="fade">
                                      <p:cBhvr>
                                        <p:cTn id="89" dur="1000"/>
                                        <p:tgtEl>
                                          <p:spTgt spid="20530"/>
                                        </p:tgtEl>
                                      </p:cBhvr>
                                    </p:animEffect>
                                    <p:anim calcmode="lin" valueType="num">
                                      <p:cBhvr>
                                        <p:cTn id="90" dur="1000" fill="hold"/>
                                        <p:tgtEl>
                                          <p:spTgt spid="20530"/>
                                        </p:tgtEl>
                                        <p:attrNameLst>
                                          <p:attrName>ppt_x</p:attrName>
                                        </p:attrNameLst>
                                      </p:cBhvr>
                                      <p:tavLst>
                                        <p:tav tm="0">
                                          <p:val>
                                            <p:strVal val="#ppt_x"/>
                                          </p:val>
                                        </p:tav>
                                        <p:tav tm="100000">
                                          <p:val>
                                            <p:strVal val="#ppt_x"/>
                                          </p:val>
                                        </p:tav>
                                      </p:tavLst>
                                    </p:anim>
                                    <p:anim calcmode="lin" valueType="num">
                                      <p:cBhvr>
                                        <p:cTn id="91" dur="1000" fill="hold"/>
                                        <p:tgtEl>
                                          <p:spTgt spid="20530"/>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0503"/>
                                        </p:tgtEl>
                                        <p:attrNameLst>
                                          <p:attrName>style.visibility</p:attrName>
                                        </p:attrNameLst>
                                      </p:cBhvr>
                                      <p:to>
                                        <p:strVal val="visible"/>
                                      </p:to>
                                    </p:set>
                                    <p:animEffect transition="in" filter="fade">
                                      <p:cBhvr>
                                        <p:cTn id="96" dur="1000"/>
                                        <p:tgtEl>
                                          <p:spTgt spid="20503"/>
                                        </p:tgtEl>
                                      </p:cBhvr>
                                    </p:animEffect>
                                    <p:anim calcmode="lin" valueType="num">
                                      <p:cBhvr>
                                        <p:cTn id="97" dur="1000" fill="hold"/>
                                        <p:tgtEl>
                                          <p:spTgt spid="20503"/>
                                        </p:tgtEl>
                                        <p:attrNameLst>
                                          <p:attrName>ppt_x</p:attrName>
                                        </p:attrNameLst>
                                      </p:cBhvr>
                                      <p:tavLst>
                                        <p:tav tm="0">
                                          <p:val>
                                            <p:strVal val="#ppt_x"/>
                                          </p:val>
                                        </p:tav>
                                        <p:tav tm="100000">
                                          <p:val>
                                            <p:strVal val="#ppt_x"/>
                                          </p:val>
                                        </p:tav>
                                      </p:tavLst>
                                    </p:anim>
                                    <p:anim calcmode="lin" valueType="num">
                                      <p:cBhvr>
                                        <p:cTn id="98" dur="1000" fill="hold"/>
                                        <p:tgtEl>
                                          <p:spTgt spid="20503"/>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20492"/>
                                        </p:tgtEl>
                                        <p:attrNameLst>
                                          <p:attrName>style.visibility</p:attrName>
                                        </p:attrNameLst>
                                      </p:cBhvr>
                                      <p:to>
                                        <p:strVal val="visible"/>
                                      </p:to>
                                    </p:set>
                                    <p:animEffect transition="in" filter="fade">
                                      <p:cBhvr>
                                        <p:cTn id="101" dur="1000"/>
                                        <p:tgtEl>
                                          <p:spTgt spid="20492"/>
                                        </p:tgtEl>
                                      </p:cBhvr>
                                    </p:animEffect>
                                    <p:anim calcmode="lin" valueType="num">
                                      <p:cBhvr>
                                        <p:cTn id="102" dur="1000" fill="hold"/>
                                        <p:tgtEl>
                                          <p:spTgt spid="20492"/>
                                        </p:tgtEl>
                                        <p:attrNameLst>
                                          <p:attrName>ppt_x</p:attrName>
                                        </p:attrNameLst>
                                      </p:cBhvr>
                                      <p:tavLst>
                                        <p:tav tm="0">
                                          <p:val>
                                            <p:strVal val="#ppt_x"/>
                                          </p:val>
                                        </p:tav>
                                        <p:tav tm="100000">
                                          <p:val>
                                            <p:strVal val="#ppt_x"/>
                                          </p:val>
                                        </p:tav>
                                      </p:tavLst>
                                    </p:anim>
                                    <p:anim calcmode="lin" valueType="num">
                                      <p:cBhvr>
                                        <p:cTn id="103" dur="1000" fill="hold"/>
                                        <p:tgtEl>
                                          <p:spTgt spid="20492"/>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20504"/>
                                        </p:tgtEl>
                                        <p:attrNameLst>
                                          <p:attrName>style.visibility</p:attrName>
                                        </p:attrNameLst>
                                      </p:cBhvr>
                                      <p:to>
                                        <p:strVal val="visible"/>
                                      </p:to>
                                    </p:set>
                                    <p:animEffect transition="in" filter="fade">
                                      <p:cBhvr>
                                        <p:cTn id="108" dur="1000"/>
                                        <p:tgtEl>
                                          <p:spTgt spid="20504"/>
                                        </p:tgtEl>
                                      </p:cBhvr>
                                    </p:animEffect>
                                    <p:anim calcmode="lin" valueType="num">
                                      <p:cBhvr>
                                        <p:cTn id="109" dur="1000" fill="hold"/>
                                        <p:tgtEl>
                                          <p:spTgt spid="20504"/>
                                        </p:tgtEl>
                                        <p:attrNameLst>
                                          <p:attrName>ppt_x</p:attrName>
                                        </p:attrNameLst>
                                      </p:cBhvr>
                                      <p:tavLst>
                                        <p:tav tm="0">
                                          <p:val>
                                            <p:strVal val="#ppt_x"/>
                                          </p:val>
                                        </p:tav>
                                        <p:tav tm="100000">
                                          <p:val>
                                            <p:strVal val="#ppt_x"/>
                                          </p:val>
                                        </p:tav>
                                      </p:tavLst>
                                    </p:anim>
                                    <p:anim calcmode="lin" valueType="num">
                                      <p:cBhvr>
                                        <p:cTn id="110" dur="1000" fill="hold"/>
                                        <p:tgtEl>
                                          <p:spTgt spid="20504"/>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0493"/>
                                        </p:tgtEl>
                                        <p:attrNameLst>
                                          <p:attrName>style.visibility</p:attrName>
                                        </p:attrNameLst>
                                      </p:cBhvr>
                                      <p:to>
                                        <p:strVal val="visible"/>
                                      </p:to>
                                    </p:set>
                                    <p:animEffect transition="in" filter="fade">
                                      <p:cBhvr>
                                        <p:cTn id="113" dur="1000"/>
                                        <p:tgtEl>
                                          <p:spTgt spid="20493"/>
                                        </p:tgtEl>
                                      </p:cBhvr>
                                    </p:animEffect>
                                    <p:anim calcmode="lin" valueType="num">
                                      <p:cBhvr>
                                        <p:cTn id="114" dur="1000" fill="hold"/>
                                        <p:tgtEl>
                                          <p:spTgt spid="20493"/>
                                        </p:tgtEl>
                                        <p:attrNameLst>
                                          <p:attrName>ppt_x</p:attrName>
                                        </p:attrNameLst>
                                      </p:cBhvr>
                                      <p:tavLst>
                                        <p:tav tm="0">
                                          <p:val>
                                            <p:strVal val="#ppt_x"/>
                                          </p:val>
                                        </p:tav>
                                        <p:tav tm="100000">
                                          <p:val>
                                            <p:strVal val="#ppt_x"/>
                                          </p:val>
                                        </p:tav>
                                      </p:tavLst>
                                    </p:anim>
                                    <p:anim calcmode="lin" valueType="num">
                                      <p:cBhvr>
                                        <p:cTn id="115" dur="1000" fill="hold"/>
                                        <p:tgtEl>
                                          <p:spTgt spid="20493"/>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grpId="0" nodeType="clickEffect">
                                  <p:stCondLst>
                                    <p:cond delay="0"/>
                                  </p:stCondLst>
                                  <p:childTnLst>
                                    <p:set>
                                      <p:cBhvr>
                                        <p:cTn id="119" dur="1" fill="hold">
                                          <p:stCondLst>
                                            <p:cond delay="0"/>
                                          </p:stCondLst>
                                        </p:cTn>
                                        <p:tgtEl>
                                          <p:spTgt spid="20515"/>
                                        </p:tgtEl>
                                        <p:attrNameLst>
                                          <p:attrName>style.visibility</p:attrName>
                                        </p:attrNameLst>
                                      </p:cBhvr>
                                      <p:to>
                                        <p:strVal val="visible"/>
                                      </p:to>
                                    </p:set>
                                    <p:animEffect transition="in" filter="fade">
                                      <p:cBhvr>
                                        <p:cTn id="120" dur="1000"/>
                                        <p:tgtEl>
                                          <p:spTgt spid="20515"/>
                                        </p:tgtEl>
                                      </p:cBhvr>
                                    </p:animEffect>
                                    <p:anim calcmode="lin" valueType="num">
                                      <p:cBhvr>
                                        <p:cTn id="121" dur="1000" fill="hold"/>
                                        <p:tgtEl>
                                          <p:spTgt spid="20515"/>
                                        </p:tgtEl>
                                        <p:attrNameLst>
                                          <p:attrName>ppt_x</p:attrName>
                                        </p:attrNameLst>
                                      </p:cBhvr>
                                      <p:tavLst>
                                        <p:tav tm="0">
                                          <p:val>
                                            <p:strVal val="#ppt_x"/>
                                          </p:val>
                                        </p:tav>
                                        <p:tav tm="100000">
                                          <p:val>
                                            <p:strVal val="#ppt_x"/>
                                          </p:val>
                                        </p:tav>
                                      </p:tavLst>
                                    </p:anim>
                                    <p:anim calcmode="lin" valueType="num">
                                      <p:cBhvr>
                                        <p:cTn id="122" dur="1000" fill="hold"/>
                                        <p:tgtEl>
                                          <p:spTgt spid="20515"/>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0509"/>
                                        </p:tgtEl>
                                        <p:attrNameLst>
                                          <p:attrName>style.visibility</p:attrName>
                                        </p:attrNameLst>
                                      </p:cBhvr>
                                      <p:to>
                                        <p:strVal val="visible"/>
                                      </p:to>
                                    </p:set>
                                    <p:animEffect transition="in" filter="fade">
                                      <p:cBhvr>
                                        <p:cTn id="125" dur="1000"/>
                                        <p:tgtEl>
                                          <p:spTgt spid="20509"/>
                                        </p:tgtEl>
                                      </p:cBhvr>
                                    </p:animEffect>
                                    <p:anim calcmode="lin" valueType="num">
                                      <p:cBhvr>
                                        <p:cTn id="126" dur="1000" fill="hold"/>
                                        <p:tgtEl>
                                          <p:spTgt spid="20509"/>
                                        </p:tgtEl>
                                        <p:attrNameLst>
                                          <p:attrName>ppt_x</p:attrName>
                                        </p:attrNameLst>
                                      </p:cBhvr>
                                      <p:tavLst>
                                        <p:tav tm="0">
                                          <p:val>
                                            <p:strVal val="#ppt_x"/>
                                          </p:val>
                                        </p:tav>
                                        <p:tav tm="100000">
                                          <p:val>
                                            <p:strVal val="#ppt_x"/>
                                          </p:val>
                                        </p:tav>
                                      </p:tavLst>
                                    </p:anim>
                                    <p:anim calcmode="lin" valueType="num">
                                      <p:cBhvr>
                                        <p:cTn id="127" dur="1000" fill="hold"/>
                                        <p:tgtEl>
                                          <p:spTgt spid="20509"/>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20520"/>
                                        </p:tgtEl>
                                        <p:attrNameLst>
                                          <p:attrName>style.visibility</p:attrName>
                                        </p:attrNameLst>
                                      </p:cBhvr>
                                      <p:to>
                                        <p:strVal val="visible"/>
                                      </p:to>
                                    </p:set>
                                    <p:animEffect transition="in" filter="fade">
                                      <p:cBhvr>
                                        <p:cTn id="132" dur="1000"/>
                                        <p:tgtEl>
                                          <p:spTgt spid="20520"/>
                                        </p:tgtEl>
                                      </p:cBhvr>
                                    </p:animEffect>
                                    <p:anim calcmode="lin" valueType="num">
                                      <p:cBhvr>
                                        <p:cTn id="133" dur="1000" fill="hold"/>
                                        <p:tgtEl>
                                          <p:spTgt spid="20520"/>
                                        </p:tgtEl>
                                        <p:attrNameLst>
                                          <p:attrName>ppt_x</p:attrName>
                                        </p:attrNameLst>
                                      </p:cBhvr>
                                      <p:tavLst>
                                        <p:tav tm="0">
                                          <p:val>
                                            <p:strVal val="#ppt_x"/>
                                          </p:val>
                                        </p:tav>
                                        <p:tav tm="100000">
                                          <p:val>
                                            <p:strVal val="#ppt_x"/>
                                          </p:val>
                                        </p:tav>
                                      </p:tavLst>
                                    </p:anim>
                                    <p:anim calcmode="lin" valueType="num">
                                      <p:cBhvr>
                                        <p:cTn id="134" dur="1000" fill="hold"/>
                                        <p:tgtEl>
                                          <p:spTgt spid="20520"/>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0513"/>
                                        </p:tgtEl>
                                        <p:attrNameLst>
                                          <p:attrName>style.visibility</p:attrName>
                                        </p:attrNameLst>
                                      </p:cBhvr>
                                      <p:to>
                                        <p:strVal val="visible"/>
                                      </p:to>
                                    </p:set>
                                    <p:animEffect transition="in" filter="fade">
                                      <p:cBhvr>
                                        <p:cTn id="137" dur="1000"/>
                                        <p:tgtEl>
                                          <p:spTgt spid="20513"/>
                                        </p:tgtEl>
                                      </p:cBhvr>
                                    </p:animEffect>
                                    <p:anim calcmode="lin" valueType="num">
                                      <p:cBhvr>
                                        <p:cTn id="138" dur="1000" fill="hold"/>
                                        <p:tgtEl>
                                          <p:spTgt spid="20513"/>
                                        </p:tgtEl>
                                        <p:attrNameLst>
                                          <p:attrName>ppt_x</p:attrName>
                                        </p:attrNameLst>
                                      </p:cBhvr>
                                      <p:tavLst>
                                        <p:tav tm="0">
                                          <p:val>
                                            <p:strVal val="#ppt_x"/>
                                          </p:val>
                                        </p:tav>
                                        <p:tav tm="100000">
                                          <p:val>
                                            <p:strVal val="#ppt_x"/>
                                          </p:val>
                                        </p:tav>
                                      </p:tavLst>
                                    </p:anim>
                                    <p:anim calcmode="lin" valueType="num">
                                      <p:cBhvr>
                                        <p:cTn id="139" dur="1000" fill="hold"/>
                                        <p:tgtEl>
                                          <p:spTgt spid="20513"/>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20519"/>
                                        </p:tgtEl>
                                        <p:attrNameLst>
                                          <p:attrName>style.visibility</p:attrName>
                                        </p:attrNameLst>
                                      </p:cBhvr>
                                      <p:to>
                                        <p:strVal val="visible"/>
                                      </p:to>
                                    </p:set>
                                    <p:animEffect transition="in" filter="fade">
                                      <p:cBhvr>
                                        <p:cTn id="144" dur="1000"/>
                                        <p:tgtEl>
                                          <p:spTgt spid="20519"/>
                                        </p:tgtEl>
                                      </p:cBhvr>
                                    </p:animEffect>
                                    <p:anim calcmode="lin" valueType="num">
                                      <p:cBhvr>
                                        <p:cTn id="145" dur="1000" fill="hold"/>
                                        <p:tgtEl>
                                          <p:spTgt spid="20519"/>
                                        </p:tgtEl>
                                        <p:attrNameLst>
                                          <p:attrName>ppt_x</p:attrName>
                                        </p:attrNameLst>
                                      </p:cBhvr>
                                      <p:tavLst>
                                        <p:tav tm="0">
                                          <p:val>
                                            <p:strVal val="#ppt_x"/>
                                          </p:val>
                                        </p:tav>
                                        <p:tav tm="100000">
                                          <p:val>
                                            <p:strVal val="#ppt_x"/>
                                          </p:val>
                                        </p:tav>
                                      </p:tavLst>
                                    </p:anim>
                                    <p:anim calcmode="lin" valueType="num">
                                      <p:cBhvr>
                                        <p:cTn id="146" dur="1000" fill="hold"/>
                                        <p:tgtEl>
                                          <p:spTgt spid="2051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20510"/>
                                        </p:tgtEl>
                                        <p:attrNameLst>
                                          <p:attrName>style.visibility</p:attrName>
                                        </p:attrNameLst>
                                      </p:cBhvr>
                                      <p:to>
                                        <p:strVal val="visible"/>
                                      </p:to>
                                    </p:set>
                                    <p:animEffect transition="in" filter="fade">
                                      <p:cBhvr>
                                        <p:cTn id="149" dur="1000"/>
                                        <p:tgtEl>
                                          <p:spTgt spid="20510"/>
                                        </p:tgtEl>
                                      </p:cBhvr>
                                    </p:animEffect>
                                    <p:anim calcmode="lin" valueType="num">
                                      <p:cBhvr>
                                        <p:cTn id="150" dur="1000" fill="hold"/>
                                        <p:tgtEl>
                                          <p:spTgt spid="20510"/>
                                        </p:tgtEl>
                                        <p:attrNameLst>
                                          <p:attrName>ppt_x</p:attrName>
                                        </p:attrNameLst>
                                      </p:cBhvr>
                                      <p:tavLst>
                                        <p:tav tm="0">
                                          <p:val>
                                            <p:strVal val="#ppt_x"/>
                                          </p:val>
                                        </p:tav>
                                        <p:tav tm="100000">
                                          <p:val>
                                            <p:strVal val="#ppt_x"/>
                                          </p:val>
                                        </p:tav>
                                      </p:tavLst>
                                    </p:anim>
                                    <p:anim calcmode="lin" valueType="num">
                                      <p:cBhvr>
                                        <p:cTn id="151" dur="1000" fill="hold"/>
                                        <p:tgtEl>
                                          <p:spTgt spid="20510"/>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grpId="0" nodeType="clickEffect">
                                  <p:stCondLst>
                                    <p:cond delay="0"/>
                                  </p:stCondLst>
                                  <p:childTnLst>
                                    <p:set>
                                      <p:cBhvr>
                                        <p:cTn id="155" dur="1" fill="hold">
                                          <p:stCondLst>
                                            <p:cond delay="0"/>
                                          </p:stCondLst>
                                        </p:cTn>
                                        <p:tgtEl>
                                          <p:spTgt spid="20523"/>
                                        </p:tgtEl>
                                        <p:attrNameLst>
                                          <p:attrName>style.visibility</p:attrName>
                                        </p:attrNameLst>
                                      </p:cBhvr>
                                      <p:to>
                                        <p:strVal val="visible"/>
                                      </p:to>
                                    </p:set>
                                    <p:animEffect transition="in" filter="fade">
                                      <p:cBhvr>
                                        <p:cTn id="156" dur="1000"/>
                                        <p:tgtEl>
                                          <p:spTgt spid="20523"/>
                                        </p:tgtEl>
                                      </p:cBhvr>
                                    </p:animEffect>
                                    <p:anim calcmode="lin" valueType="num">
                                      <p:cBhvr>
                                        <p:cTn id="157" dur="1000" fill="hold"/>
                                        <p:tgtEl>
                                          <p:spTgt spid="20523"/>
                                        </p:tgtEl>
                                        <p:attrNameLst>
                                          <p:attrName>ppt_x</p:attrName>
                                        </p:attrNameLst>
                                      </p:cBhvr>
                                      <p:tavLst>
                                        <p:tav tm="0">
                                          <p:val>
                                            <p:strVal val="#ppt_x"/>
                                          </p:val>
                                        </p:tav>
                                        <p:tav tm="100000">
                                          <p:val>
                                            <p:strVal val="#ppt_x"/>
                                          </p:val>
                                        </p:tav>
                                      </p:tavLst>
                                    </p:anim>
                                    <p:anim calcmode="lin" valueType="num">
                                      <p:cBhvr>
                                        <p:cTn id="158" dur="1000" fill="hold"/>
                                        <p:tgtEl>
                                          <p:spTgt spid="20523"/>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0521"/>
                                        </p:tgtEl>
                                        <p:attrNameLst>
                                          <p:attrName>style.visibility</p:attrName>
                                        </p:attrNameLst>
                                      </p:cBhvr>
                                      <p:to>
                                        <p:strVal val="visible"/>
                                      </p:to>
                                    </p:set>
                                    <p:animEffect transition="in" filter="fade">
                                      <p:cBhvr>
                                        <p:cTn id="161" dur="1000"/>
                                        <p:tgtEl>
                                          <p:spTgt spid="20521"/>
                                        </p:tgtEl>
                                      </p:cBhvr>
                                    </p:animEffect>
                                    <p:anim calcmode="lin" valueType="num">
                                      <p:cBhvr>
                                        <p:cTn id="162" dur="1000" fill="hold"/>
                                        <p:tgtEl>
                                          <p:spTgt spid="20521"/>
                                        </p:tgtEl>
                                        <p:attrNameLst>
                                          <p:attrName>ppt_x</p:attrName>
                                        </p:attrNameLst>
                                      </p:cBhvr>
                                      <p:tavLst>
                                        <p:tav tm="0">
                                          <p:val>
                                            <p:strVal val="#ppt_x"/>
                                          </p:val>
                                        </p:tav>
                                        <p:tav tm="100000">
                                          <p:val>
                                            <p:strVal val="#ppt_x"/>
                                          </p:val>
                                        </p:tav>
                                      </p:tavLst>
                                    </p:anim>
                                    <p:anim calcmode="lin" valueType="num">
                                      <p:cBhvr>
                                        <p:cTn id="163" dur="1000" fill="hold"/>
                                        <p:tgtEl>
                                          <p:spTgt spid="20521"/>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20524"/>
                                        </p:tgtEl>
                                        <p:attrNameLst>
                                          <p:attrName>style.visibility</p:attrName>
                                        </p:attrNameLst>
                                      </p:cBhvr>
                                      <p:to>
                                        <p:strVal val="visible"/>
                                      </p:to>
                                    </p:set>
                                    <p:animEffect transition="in" filter="fade">
                                      <p:cBhvr>
                                        <p:cTn id="168" dur="1000"/>
                                        <p:tgtEl>
                                          <p:spTgt spid="20524"/>
                                        </p:tgtEl>
                                      </p:cBhvr>
                                    </p:animEffect>
                                    <p:anim calcmode="lin" valueType="num">
                                      <p:cBhvr>
                                        <p:cTn id="169" dur="1000" fill="hold"/>
                                        <p:tgtEl>
                                          <p:spTgt spid="20524"/>
                                        </p:tgtEl>
                                        <p:attrNameLst>
                                          <p:attrName>ppt_x</p:attrName>
                                        </p:attrNameLst>
                                      </p:cBhvr>
                                      <p:tavLst>
                                        <p:tav tm="0">
                                          <p:val>
                                            <p:strVal val="#ppt_x"/>
                                          </p:val>
                                        </p:tav>
                                        <p:tav tm="100000">
                                          <p:val>
                                            <p:strVal val="#ppt_x"/>
                                          </p:val>
                                        </p:tav>
                                      </p:tavLst>
                                    </p:anim>
                                    <p:anim calcmode="lin" valueType="num">
                                      <p:cBhvr>
                                        <p:cTn id="170" dur="1000" fill="hold"/>
                                        <p:tgtEl>
                                          <p:spTgt spid="20524"/>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20522"/>
                                        </p:tgtEl>
                                        <p:attrNameLst>
                                          <p:attrName>style.visibility</p:attrName>
                                        </p:attrNameLst>
                                      </p:cBhvr>
                                      <p:to>
                                        <p:strVal val="visible"/>
                                      </p:to>
                                    </p:set>
                                    <p:animEffect transition="in" filter="fade">
                                      <p:cBhvr>
                                        <p:cTn id="173" dur="1000"/>
                                        <p:tgtEl>
                                          <p:spTgt spid="20522"/>
                                        </p:tgtEl>
                                      </p:cBhvr>
                                    </p:animEffect>
                                    <p:anim calcmode="lin" valueType="num">
                                      <p:cBhvr>
                                        <p:cTn id="174" dur="1000" fill="hold"/>
                                        <p:tgtEl>
                                          <p:spTgt spid="20522"/>
                                        </p:tgtEl>
                                        <p:attrNameLst>
                                          <p:attrName>ppt_x</p:attrName>
                                        </p:attrNameLst>
                                      </p:cBhvr>
                                      <p:tavLst>
                                        <p:tav tm="0">
                                          <p:val>
                                            <p:strVal val="#ppt_x"/>
                                          </p:val>
                                        </p:tav>
                                        <p:tav tm="100000">
                                          <p:val>
                                            <p:strVal val="#ppt_x"/>
                                          </p:val>
                                        </p:tav>
                                      </p:tavLst>
                                    </p:anim>
                                    <p:anim calcmode="lin" valueType="num">
                                      <p:cBhvr>
                                        <p:cTn id="175" dur="1000" fill="hold"/>
                                        <p:tgtEl>
                                          <p:spTgt spid="20522"/>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20505"/>
                                        </p:tgtEl>
                                        <p:attrNameLst>
                                          <p:attrName>style.visibility</p:attrName>
                                        </p:attrNameLst>
                                      </p:cBhvr>
                                      <p:to>
                                        <p:strVal val="visible"/>
                                      </p:to>
                                    </p:set>
                                    <p:animEffect transition="in" filter="fade">
                                      <p:cBhvr>
                                        <p:cTn id="180" dur="1000"/>
                                        <p:tgtEl>
                                          <p:spTgt spid="20505"/>
                                        </p:tgtEl>
                                      </p:cBhvr>
                                    </p:animEffect>
                                    <p:anim calcmode="lin" valueType="num">
                                      <p:cBhvr>
                                        <p:cTn id="181" dur="1000" fill="hold"/>
                                        <p:tgtEl>
                                          <p:spTgt spid="20505"/>
                                        </p:tgtEl>
                                        <p:attrNameLst>
                                          <p:attrName>ppt_x</p:attrName>
                                        </p:attrNameLst>
                                      </p:cBhvr>
                                      <p:tavLst>
                                        <p:tav tm="0">
                                          <p:val>
                                            <p:strVal val="#ppt_x"/>
                                          </p:val>
                                        </p:tav>
                                        <p:tav tm="100000">
                                          <p:val>
                                            <p:strVal val="#ppt_x"/>
                                          </p:val>
                                        </p:tav>
                                      </p:tavLst>
                                    </p:anim>
                                    <p:anim calcmode="lin" valueType="num">
                                      <p:cBhvr>
                                        <p:cTn id="182" dur="1000" fill="hold"/>
                                        <p:tgtEl>
                                          <p:spTgt spid="20505"/>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20527"/>
                                        </p:tgtEl>
                                        <p:attrNameLst>
                                          <p:attrName>style.visibility</p:attrName>
                                        </p:attrNameLst>
                                      </p:cBhvr>
                                      <p:to>
                                        <p:strVal val="visible"/>
                                      </p:to>
                                    </p:set>
                                    <p:animEffect transition="in" filter="fade">
                                      <p:cBhvr>
                                        <p:cTn id="185" dur="1000"/>
                                        <p:tgtEl>
                                          <p:spTgt spid="20527"/>
                                        </p:tgtEl>
                                      </p:cBhvr>
                                    </p:animEffect>
                                    <p:anim calcmode="lin" valueType="num">
                                      <p:cBhvr>
                                        <p:cTn id="186" dur="1000" fill="hold"/>
                                        <p:tgtEl>
                                          <p:spTgt spid="20527"/>
                                        </p:tgtEl>
                                        <p:attrNameLst>
                                          <p:attrName>ppt_x</p:attrName>
                                        </p:attrNameLst>
                                      </p:cBhvr>
                                      <p:tavLst>
                                        <p:tav tm="0">
                                          <p:val>
                                            <p:strVal val="#ppt_x"/>
                                          </p:val>
                                        </p:tav>
                                        <p:tav tm="100000">
                                          <p:val>
                                            <p:strVal val="#ppt_x"/>
                                          </p:val>
                                        </p:tav>
                                      </p:tavLst>
                                    </p:anim>
                                    <p:anim calcmode="lin" valueType="num">
                                      <p:cBhvr>
                                        <p:cTn id="187" dur="1000" fill="hold"/>
                                        <p:tgtEl>
                                          <p:spTgt spid="20527"/>
                                        </p:tgtEl>
                                        <p:attrNameLst>
                                          <p:attrName>ppt_y</p:attrName>
                                        </p:attrNameLst>
                                      </p:cBhvr>
                                      <p:tavLst>
                                        <p:tav tm="0">
                                          <p:val>
                                            <p:strVal val="#ppt_y+.1"/>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42" presetClass="entr" presetSubtype="0" fill="hold" grpId="0" nodeType="clickEffect">
                                  <p:stCondLst>
                                    <p:cond delay="0"/>
                                  </p:stCondLst>
                                  <p:childTnLst>
                                    <p:set>
                                      <p:cBhvr>
                                        <p:cTn id="191" dur="1" fill="hold">
                                          <p:stCondLst>
                                            <p:cond delay="0"/>
                                          </p:stCondLst>
                                        </p:cTn>
                                        <p:tgtEl>
                                          <p:spTgt spid="20511"/>
                                        </p:tgtEl>
                                        <p:attrNameLst>
                                          <p:attrName>style.visibility</p:attrName>
                                        </p:attrNameLst>
                                      </p:cBhvr>
                                      <p:to>
                                        <p:strVal val="visible"/>
                                      </p:to>
                                    </p:set>
                                    <p:animEffect transition="in" filter="fade">
                                      <p:cBhvr>
                                        <p:cTn id="192" dur="1000"/>
                                        <p:tgtEl>
                                          <p:spTgt spid="20511"/>
                                        </p:tgtEl>
                                      </p:cBhvr>
                                    </p:animEffect>
                                    <p:anim calcmode="lin" valueType="num">
                                      <p:cBhvr>
                                        <p:cTn id="193" dur="1000" fill="hold"/>
                                        <p:tgtEl>
                                          <p:spTgt spid="20511"/>
                                        </p:tgtEl>
                                        <p:attrNameLst>
                                          <p:attrName>ppt_x</p:attrName>
                                        </p:attrNameLst>
                                      </p:cBhvr>
                                      <p:tavLst>
                                        <p:tav tm="0">
                                          <p:val>
                                            <p:strVal val="#ppt_x"/>
                                          </p:val>
                                        </p:tav>
                                        <p:tav tm="100000">
                                          <p:val>
                                            <p:strVal val="#ppt_x"/>
                                          </p:val>
                                        </p:tav>
                                      </p:tavLst>
                                    </p:anim>
                                    <p:anim calcmode="lin" valueType="num">
                                      <p:cBhvr>
                                        <p:cTn id="194" dur="1000" fill="hold"/>
                                        <p:tgtEl>
                                          <p:spTgt spid="20511"/>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20507"/>
                                        </p:tgtEl>
                                        <p:attrNameLst>
                                          <p:attrName>style.visibility</p:attrName>
                                        </p:attrNameLst>
                                      </p:cBhvr>
                                      <p:to>
                                        <p:strVal val="visible"/>
                                      </p:to>
                                    </p:set>
                                    <p:animEffect transition="in" filter="fade">
                                      <p:cBhvr>
                                        <p:cTn id="197" dur="1000"/>
                                        <p:tgtEl>
                                          <p:spTgt spid="20507"/>
                                        </p:tgtEl>
                                      </p:cBhvr>
                                    </p:animEffect>
                                    <p:anim calcmode="lin" valueType="num">
                                      <p:cBhvr>
                                        <p:cTn id="198" dur="1000" fill="hold"/>
                                        <p:tgtEl>
                                          <p:spTgt spid="20507"/>
                                        </p:tgtEl>
                                        <p:attrNameLst>
                                          <p:attrName>ppt_x</p:attrName>
                                        </p:attrNameLst>
                                      </p:cBhvr>
                                      <p:tavLst>
                                        <p:tav tm="0">
                                          <p:val>
                                            <p:strVal val="#ppt_x"/>
                                          </p:val>
                                        </p:tav>
                                        <p:tav tm="100000">
                                          <p:val>
                                            <p:strVal val="#ppt_x"/>
                                          </p:val>
                                        </p:tav>
                                      </p:tavLst>
                                    </p:anim>
                                    <p:anim calcmode="lin" valueType="num">
                                      <p:cBhvr>
                                        <p:cTn id="199" dur="1000" fill="hold"/>
                                        <p:tgtEl>
                                          <p:spTgt spid="20507"/>
                                        </p:tgtEl>
                                        <p:attrNameLst>
                                          <p:attrName>ppt_y</p:attrName>
                                        </p:attrNameLst>
                                      </p:cBhvr>
                                      <p:tavLst>
                                        <p:tav tm="0">
                                          <p:val>
                                            <p:strVal val="#ppt_y+.1"/>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42" presetClass="entr" presetSubtype="0" fill="hold" grpId="0" nodeType="clickEffect">
                                  <p:stCondLst>
                                    <p:cond delay="0"/>
                                  </p:stCondLst>
                                  <p:childTnLst>
                                    <p:set>
                                      <p:cBhvr>
                                        <p:cTn id="203" dur="1" fill="hold">
                                          <p:stCondLst>
                                            <p:cond delay="0"/>
                                          </p:stCondLst>
                                        </p:cTn>
                                        <p:tgtEl>
                                          <p:spTgt spid="20512"/>
                                        </p:tgtEl>
                                        <p:attrNameLst>
                                          <p:attrName>style.visibility</p:attrName>
                                        </p:attrNameLst>
                                      </p:cBhvr>
                                      <p:to>
                                        <p:strVal val="visible"/>
                                      </p:to>
                                    </p:set>
                                    <p:animEffect transition="in" filter="fade">
                                      <p:cBhvr>
                                        <p:cTn id="204" dur="1000"/>
                                        <p:tgtEl>
                                          <p:spTgt spid="20512"/>
                                        </p:tgtEl>
                                      </p:cBhvr>
                                    </p:animEffect>
                                    <p:anim calcmode="lin" valueType="num">
                                      <p:cBhvr>
                                        <p:cTn id="205" dur="1000" fill="hold"/>
                                        <p:tgtEl>
                                          <p:spTgt spid="20512"/>
                                        </p:tgtEl>
                                        <p:attrNameLst>
                                          <p:attrName>ppt_x</p:attrName>
                                        </p:attrNameLst>
                                      </p:cBhvr>
                                      <p:tavLst>
                                        <p:tav tm="0">
                                          <p:val>
                                            <p:strVal val="#ppt_x"/>
                                          </p:val>
                                        </p:tav>
                                        <p:tav tm="100000">
                                          <p:val>
                                            <p:strVal val="#ppt_x"/>
                                          </p:val>
                                        </p:tav>
                                      </p:tavLst>
                                    </p:anim>
                                    <p:anim calcmode="lin" valueType="num">
                                      <p:cBhvr>
                                        <p:cTn id="206" dur="1000" fill="hold"/>
                                        <p:tgtEl>
                                          <p:spTgt spid="2051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20508"/>
                                        </p:tgtEl>
                                        <p:attrNameLst>
                                          <p:attrName>style.visibility</p:attrName>
                                        </p:attrNameLst>
                                      </p:cBhvr>
                                      <p:to>
                                        <p:strVal val="visible"/>
                                      </p:to>
                                    </p:set>
                                    <p:animEffect transition="in" filter="fade">
                                      <p:cBhvr>
                                        <p:cTn id="209" dur="1000"/>
                                        <p:tgtEl>
                                          <p:spTgt spid="20508"/>
                                        </p:tgtEl>
                                      </p:cBhvr>
                                    </p:animEffect>
                                    <p:anim calcmode="lin" valueType="num">
                                      <p:cBhvr>
                                        <p:cTn id="210" dur="1000" fill="hold"/>
                                        <p:tgtEl>
                                          <p:spTgt spid="20508"/>
                                        </p:tgtEl>
                                        <p:attrNameLst>
                                          <p:attrName>ppt_x</p:attrName>
                                        </p:attrNameLst>
                                      </p:cBhvr>
                                      <p:tavLst>
                                        <p:tav tm="0">
                                          <p:val>
                                            <p:strVal val="#ppt_x"/>
                                          </p:val>
                                        </p:tav>
                                        <p:tav tm="100000">
                                          <p:val>
                                            <p:strVal val="#ppt_x"/>
                                          </p:val>
                                        </p:tav>
                                      </p:tavLst>
                                    </p:anim>
                                    <p:anim calcmode="lin" valueType="num">
                                      <p:cBhvr>
                                        <p:cTn id="211" dur="1000" fill="hold"/>
                                        <p:tgtEl>
                                          <p:spTgt spid="20508"/>
                                        </p:tgtEl>
                                        <p:attrNameLst>
                                          <p:attrName>ppt_y</p:attrName>
                                        </p:attrNameLst>
                                      </p:cBhvr>
                                      <p:tavLst>
                                        <p:tav tm="0">
                                          <p:val>
                                            <p:strVal val="#ppt_y+.1"/>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42" presetClass="entr" presetSubtype="0" fill="hold" grpId="0" nodeType="clickEffect">
                                  <p:stCondLst>
                                    <p:cond delay="0"/>
                                  </p:stCondLst>
                                  <p:childTnLst>
                                    <p:set>
                                      <p:cBhvr>
                                        <p:cTn id="215" dur="1" fill="hold">
                                          <p:stCondLst>
                                            <p:cond delay="0"/>
                                          </p:stCondLst>
                                        </p:cTn>
                                        <p:tgtEl>
                                          <p:spTgt spid="20534"/>
                                        </p:tgtEl>
                                        <p:attrNameLst>
                                          <p:attrName>style.visibility</p:attrName>
                                        </p:attrNameLst>
                                      </p:cBhvr>
                                      <p:to>
                                        <p:strVal val="visible"/>
                                      </p:to>
                                    </p:set>
                                    <p:animEffect transition="in" filter="fade">
                                      <p:cBhvr>
                                        <p:cTn id="216" dur="1000"/>
                                        <p:tgtEl>
                                          <p:spTgt spid="20534"/>
                                        </p:tgtEl>
                                      </p:cBhvr>
                                    </p:animEffect>
                                    <p:anim calcmode="lin" valueType="num">
                                      <p:cBhvr>
                                        <p:cTn id="217" dur="1000" fill="hold"/>
                                        <p:tgtEl>
                                          <p:spTgt spid="20534"/>
                                        </p:tgtEl>
                                        <p:attrNameLst>
                                          <p:attrName>ppt_x</p:attrName>
                                        </p:attrNameLst>
                                      </p:cBhvr>
                                      <p:tavLst>
                                        <p:tav tm="0">
                                          <p:val>
                                            <p:strVal val="#ppt_x"/>
                                          </p:val>
                                        </p:tav>
                                        <p:tav tm="100000">
                                          <p:val>
                                            <p:strVal val="#ppt_x"/>
                                          </p:val>
                                        </p:tav>
                                      </p:tavLst>
                                    </p:anim>
                                    <p:anim calcmode="lin" valueType="num">
                                      <p:cBhvr>
                                        <p:cTn id="218" dur="1000" fill="hold"/>
                                        <p:tgtEl>
                                          <p:spTgt spid="20534"/>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20532"/>
                                        </p:tgtEl>
                                        <p:attrNameLst>
                                          <p:attrName>style.visibility</p:attrName>
                                        </p:attrNameLst>
                                      </p:cBhvr>
                                      <p:to>
                                        <p:strVal val="visible"/>
                                      </p:to>
                                    </p:set>
                                    <p:animEffect transition="in" filter="fade">
                                      <p:cBhvr>
                                        <p:cTn id="221" dur="1000"/>
                                        <p:tgtEl>
                                          <p:spTgt spid="20532"/>
                                        </p:tgtEl>
                                      </p:cBhvr>
                                    </p:animEffect>
                                    <p:anim calcmode="lin" valueType="num">
                                      <p:cBhvr>
                                        <p:cTn id="222" dur="1000" fill="hold"/>
                                        <p:tgtEl>
                                          <p:spTgt spid="20532"/>
                                        </p:tgtEl>
                                        <p:attrNameLst>
                                          <p:attrName>ppt_x</p:attrName>
                                        </p:attrNameLst>
                                      </p:cBhvr>
                                      <p:tavLst>
                                        <p:tav tm="0">
                                          <p:val>
                                            <p:strVal val="#ppt_x"/>
                                          </p:val>
                                        </p:tav>
                                        <p:tav tm="100000">
                                          <p:val>
                                            <p:strVal val="#ppt_x"/>
                                          </p:val>
                                        </p:tav>
                                      </p:tavLst>
                                    </p:anim>
                                    <p:anim calcmode="lin" valueType="num">
                                      <p:cBhvr>
                                        <p:cTn id="223" dur="1000" fill="hold"/>
                                        <p:tgtEl>
                                          <p:spTgt spid="20532"/>
                                        </p:tgtEl>
                                        <p:attrNameLst>
                                          <p:attrName>ppt_y</p:attrName>
                                        </p:attrNameLst>
                                      </p:cBhvr>
                                      <p:tavLst>
                                        <p:tav tm="0">
                                          <p:val>
                                            <p:strVal val="#ppt_y+.1"/>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42" presetClass="entr" presetSubtype="0" fill="hold" grpId="0" nodeType="clickEffect">
                                  <p:stCondLst>
                                    <p:cond delay="0"/>
                                  </p:stCondLst>
                                  <p:childTnLst>
                                    <p:set>
                                      <p:cBhvr>
                                        <p:cTn id="227" dur="1" fill="hold">
                                          <p:stCondLst>
                                            <p:cond delay="0"/>
                                          </p:stCondLst>
                                        </p:cTn>
                                        <p:tgtEl>
                                          <p:spTgt spid="20535"/>
                                        </p:tgtEl>
                                        <p:attrNameLst>
                                          <p:attrName>style.visibility</p:attrName>
                                        </p:attrNameLst>
                                      </p:cBhvr>
                                      <p:to>
                                        <p:strVal val="visible"/>
                                      </p:to>
                                    </p:set>
                                    <p:animEffect transition="in" filter="fade">
                                      <p:cBhvr>
                                        <p:cTn id="228" dur="1000"/>
                                        <p:tgtEl>
                                          <p:spTgt spid="20535"/>
                                        </p:tgtEl>
                                      </p:cBhvr>
                                    </p:animEffect>
                                    <p:anim calcmode="lin" valueType="num">
                                      <p:cBhvr>
                                        <p:cTn id="229" dur="1000" fill="hold"/>
                                        <p:tgtEl>
                                          <p:spTgt spid="20535"/>
                                        </p:tgtEl>
                                        <p:attrNameLst>
                                          <p:attrName>ppt_x</p:attrName>
                                        </p:attrNameLst>
                                      </p:cBhvr>
                                      <p:tavLst>
                                        <p:tav tm="0">
                                          <p:val>
                                            <p:strVal val="#ppt_x"/>
                                          </p:val>
                                        </p:tav>
                                        <p:tav tm="100000">
                                          <p:val>
                                            <p:strVal val="#ppt_x"/>
                                          </p:val>
                                        </p:tav>
                                      </p:tavLst>
                                    </p:anim>
                                    <p:anim calcmode="lin" valueType="num">
                                      <p:cBhvr>
                                        <p:cTn id="230" dur="1000" fill="hold"/>
                                        <p:tgtEl>
                                          <p:spTgt spid="20535"/>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20533"/>
                                        </p:tgtEl>
                                        <p:attrNameLst>
                                          <p:attrName>style.visibility</p:attrName>
                                        </p:attrNameLst>
                                      </p:cBhvr>
                                      <p:to>
                                        <p:strVal val="visible"/>
                                      </p:to>
                                    </p:set>
                                    <p:animEffect transition="in" filter="fade">
                                      <p:cBhvr>
                                        <p:cTn id="233" dur="1000"/>
                                        <p:tgtEl>
                                          <p:spTgt spid="20533"/>
                                        </p:tgtEl>
                                      </p:cBhvr>
                                    </p:animEffect>
                                    <p:anim calcmode="lin" valueType="num">
                                      <p:cBhvr>
                                        <p:cTn id="234" dur="1000" fill="hold"/>
                                        <p:tgtEl>
                                          <p:spTgt spid="20533"/>
                                        </p:tgtEl>
                                        <p:attrNameLst>
                                          <p:attrName>ppt_x</p:attrName>
                                        </p:attrNameLst>
                                      </p:cBhvr>
                                      <p:tavLst>
                                        <p:tav tm="0">
                                          <p:val>
                                            <p:strVal val="#ppt_x"/>
                                          </p:val>
                                        </p:tav>
                                        <p:tav tm="100000">
                                          <p:val>
                                            <p:strVal val="#ppt_x"/>
                                          </p:val>
                                        </p:tav>
                                      </p:tavLst>
                                    </p:anim>
                                    <p:anim calcmode="lin" valueType="num">
                                      <p:cBhvr>
                                        <p:cTn id="235" dur="1000" fill="hold"/>
                                        <p:tgtEl>
                                          <p:spTgt spid="20533"/>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42" presetClass="entr" presetSubtype="0" fill="hold" grpId="0" nodeType="clickEffect">
                                  <p:stCondLst>
                                    <p:cond delay="0"/>
                                  </p:stCondLst>
                                  <p:childTnLst>
                                    <p:set>
                                      <p:cBhvr>
                                        <p:cTn id="239" dur="1" fill="hold">
                                          <p:stCondLst>
                                            <p:cond delay="0"/>
                                          </p:stCondLst>
                                        </p:cTn>
                                        <p:tgtEl>
                                          <p:spTgt spid="20497"/>
                                        </p:tgtEl>
                                        <p:attrNameLst>
                                          <p:attrName>style.visibility</p:attrName>
                                        </p:attrNameLst>
                                      </p:cBhvr>
                                      <p:to>
                                        <p:strVal val="visible"/>
                                      </p:to>
                                    </p:set>
                                    <p:animEffect transition="in" filter="fade">
                                      <p:cBhvr>
                                        <p:cTn id="240" dur="1000"/>
                                        <p:tgtEl>
                                          <p:spTgt spid="20497"/>
                                        </p:tgtEl>
                                      </p:cBhvr>
                                    </p:animEffect>
                                    <p:anim calcmode="lin" valueType="num">
                                      <p:cBhvr>
                                        <p:cTn id="241" dur="1000" fill="hold"/>
                                        <p:tgtEl>
                                          <p:spTgt spid="20497"/>
                                        </p:tgtEl>
                                        <p:attrNameLst>
                                          <p:attrName>ppt_x</p:attrName>
                                        </p:attrNameLst>
                                      </p:cBhvr>
                                      <p:tavLst>
                                        <p:tav tm="0">
                                          <p:val>
                                            <p:strVal val="#ppt_x"/>
                                          </p:val>
                                        </p:tav>
                                        <p:tav tm="100000">
                                          <p:val>
                                            <p:strVal val="#ppt_x"/>
                                          </p:val>
                                        </p:tav>
                                      </p:tavLst>
                                    </p:anim>
                                    <p:anim calcmode="lin" valueType="num">
                                      <p:cBhvr>
                                        <p:cTn id="242" dur="1000" fill="hold"/>
                                        <p:tgtEl>
                                          <p:spTgt spid="20497"/>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20495"/>
                                        </p:tgtEl>
                                        <p:attrNameLst>
                                          <p:attrName>style.visibility</p:attrName>
                                        </p:attrNameLst>
                                      </p:cBhvr>
                                      <p:to>
                                        <p:strVal val="visible"/>
                                      </p:to>
                                    </p:set>
                                    <p:animEffect transition="in" filter="fade">
                                      <p:cBhvr>
                                        <p:cTn id="245" dur="1000"/>
                                        <p:tgtEl>
                                          <p:spTgt spid="20495"/>
                                        </p:tgtEl>
                                      </p:cBhvr>
                                    </p:animEffect>
                                    <p:anim calcmode="lin" valueType="num">
                                      <p:cBhvr>
                                        <p:cTn id="246" dur="1000" fill="hold"/>
                                        <p:tgtEl>
                                          <p:spTgt spid="20495"/>
                                        </p:tgtEl>
                                        <p:attrNameLst>
                                          <p:attrName>ppt_x</p:attrName>
                                        </p:attrNameLst>
                                      </p:cBhvr>
                                      <p:tavLst>
                                        <p:tav tm="0">
                                          <p:val>
                                            <p:strVal val="#ppt_x"/>
                                          </p:val>
                                        </p:tav>
                                        <p:tav tm="100000">
                                          <p:val>
                                            <p:strVal val="#ppt_x"/>
                                          </p:val>
                                        </p:tav>
                                      </p:tavLst>
                                    </p:anim>
                                    <p:anim calcmode="lin" valueType="num">
                                      <p:cBhvr>
                                        <p:cTn id="247" dur="1000" fill="hold"/>
                                        <p:tgtEl>
                                          <p:spTgt spid="204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P spid="20489" grpId="0" animBg="1"/>
      <p:bldP spid="20490" grpId="0" animBg="1"/>
      <p:bldP spid="20491" grpId="0" build="allAtOnce" animBg="1"/>
      <p:bldP spid="20493" grpId="0" animBg="1"/>
      <p:bldP spid="20494" grpId="0" animBg="1"/>
      <p:bldP spid="20495" grpId="0" animBg="1"/>
      <p:bldP spid="20497" grpId="0" animBg="1"/>
      <p:bldP spid="20498" grpId="0" animBg="1"/>
      <p:bldP spid="20500" grpId="0" animBg="1"/>
      <p:bldP spid="20501" grpId="0" animBg="1"/>
      <p:bldP spid="20502" grpId="0" animBg="1"/>
      <p:bldP spid="20503" grpId="0" animBg="1"/>
      <p:bldP spid="20504" grpId="0" animBg="1"/>
      <p:bldP spid="20505" grpId="0" animBg="1"/>
      <p:bldP spid="20507" grpId="0" animBg="1"/>
      <p:bldP spid="20508" grpId="0" animBg="1"/>
      <p:bldP spid="20509" grpId="0" animBg="1"/>
      <p:bldP spid="20510" grpId="0" animBg="1"/>
      <p:bldP spid="20511" grpId="0" animBg="1"/>
      <p:bldP spid="20512" grpId="0" animBg="1"/>
      <p:bldP spid="20513" grpId="0" animBg="1"/>
      <p:bldP spid="20515" grpId="0" animBg="1"/>
      <p:bldP spid="20519" grpId="0" animBg="1"/>
      <p:bldP spid="20520" grpId="0" animBg="1"/>
      <p:bldP spid="20521" grpId="0" animBg="1"/>
      <p:bldP spid="20522" grpId="0" animBg="1"/>
      <p:bldP spid="20523" grpId="0" animBg="1"/>
      <p:bldP spid="20524" grpId="0" animBg="1"/>
      <p:bldP spid="20527" grpId="0" animBg="1"/>
      <p:bldP spid="20528" grpId="0" animBg="1"/>
      <p:bldP spid="20529" grpId="0" animBg="1"/>
      <p:bldP spid="20530" grpId="0" animBg="1"/>
      <p:bldP spid="20531" grpId="0" animBg="1"/>
      <p:bldP spid="20532" grpId="0" animBg="1"/>
      <p:bldP spid="20533" grpId="0" animBg="1"/>
      <p:bldP spid="20534" grpId="0" animBg="1"/>
      <p:bldP spid="205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fontScale="90000"/>
          </a:bodyPr>
          <a:lstStyle/>
          <a:p>
            <a:r>
              <a:rPr lang="hr-HR" sz="4000"/>
              <a:t>Odgovornost trgovačkog društva za obveze</a:t>
            </a:r>
          </a:p>
        </p:txBody>
      </p:sp>
      <p:sp>
        <p:nvSpPr>
          <p:cNvPr id="115715" name="Rectangle 3"/>
          <p:cNvSpPr>
            <a:spLocks noGrp="1" noChangeArrowheads="1"/>
          </p:cNvSpPr>
          <p:nvPr>
            <p:ph idx="1"/>
          </p:nvPr>
        </p:nvSpPr>
        <p:spPr/>
        <p:txBody>
          <a:bodyPr/>
          <a:lstStyle/>
          <a:p>
            <a:r>
              <a:rPr lang="hr-HR"/>
              <a:t>svako trgovačko društvo odgovara za svoje obveze cijelom svojom imovinom</a:t>
            </a:r>
          </a:p>
          <a:p>
            <a:r>
              <a:rPr lang="hr-HR"/>
              <a:t>članovi društava osoba odgovaraju za obveze društva</a:t>
            </a:r>
          </a:p>
          <a:p>
            <a:pPr lvl="1"/>
            <a:r>
              <a:rPr lang="hr-HR"/>
              <a:t>svi članovi j.t.d.</a:t>
            </a:r>
          </a:p>
          <a:p>
            <a:pPr lvl="2"/>
            <a:r>
              <a:rPr lang="hr-HR"/>
              <a:t>solidarna odgovornost</a:t>
            </a:r>
          </a:p>
          <a:p>
            <a:pPr lvl="1"/>
            <a:r>
              <a:rPr lang="hr-HR"/>
              <a:t>komplementari u k.d.</a:t>
            </a:r>
          </a:p>
          <a:p>
            <a:pPr lvl="1"/>
            <a:r>
              <a:rPr lang="hr-HR"/>
              <a:t>članovi g.i.u.</a:t>
            </a:r>
          </a:p>
          <a:p>
            <a:endParaRPr lang="hr-H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hr-HR" sz="4000"/>
              <a:t>Odgovornost članova društva kapitala za obveze</a:t>
            </a:r>
          </a:p>
        </p:txBody>
      </p:sp>
      <p:sp>
        <p:nvSpPr>
          <p:cNvPr id="107523" name="Rectangle 3"/>
          <p:cNvSpPr>
            <a:spLocks noGrp="1" noChangeArrowheads="1"/>
          </p:cNvSpPr>
          <p:nvPr>
            <p:ph idx="1"/>
          </p:nvPr>
        </p:nvSpPr>
        <p:spPr/>
        <p:txBody>
          <a:bodyPr/>
          <a:lstStyle/>
          <a:p>
            <a:r>
              <a:rPr lang="hr-HR"/>
              <a:t>članovi ne odgovaraju za obveze društva</a:t>
            </a:r>
          </a:p>
          <a:p>
            <a:pPr algn="ctr">
              <a:buFontTx/>
              <a:buNone/>
            </a:pPr>
            <a:r>
              <a:rPr lang="hr-HR" sz="4400"/>
              <a:t>≠</a:t>
            </a:r>
          </a:p>
          <a:p>
            <a:r>
              <a:rPr lang="hr-HR"/>
              <a:t>gospodarski rizik koji članovi snose za za unos uloga u društvo</a:t>
            </a:r>
          </a:p>
          <a:p>
            <a:r>
              <a:rPr lang="hr-HR"/>
              <a:t>iznimke – zlouporaba – proboj pravne osobnosti</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hr-HR"/>
              <a:t>Imovina</a:t>
            </a:r>
          </a:p>
        </p:txBody>
      </p:sp>
      <p:sp>
        <p:nvSpPr>
          <p:cNvPr id="62467" name="Rectangle 3"/>
          <p:cNvSpPr>
            <a:spLocks noGrp="1" noChangeArrowheads="1"/>
          </p:cNvSpPr>
          <p:nvPr>
            <p:ph idx="1"/>
          </p:nvPr>
        </p:nvSpPr>
        <p:spPr/>
        <p:txBody>
          <a:bodyPr/>
          <a:lstStyle/>
          <a:p>
            <a:pPr>
              <a:lnSpc>
                <a:spcPct val="80000"/>
              </a:lnSpc>
            </a:pPr>
            <a:r>
              <a:rPr lang="hr-HR" sz="2800"/>
              <a:t>ima ju svako trgovačko društvo</a:t>
            </a:r>
          </a:p>
          <a:p>
            <a:pPr>
              <a:lnSpc>
                <a:spcPct val="80000"/>
              </a:lnSpc>
            </a:pPr>
            <a:r>
              <a:rPr lang="hr-HR" sz="2800"/>
              <a:t>imovina – ukupnost prava koja pripadaju određenoj osobi</a:t>
            </a:r>
          </a:p>
          <a:p>
            <a:pPr>
              <a:lnSpc>
                <a:spcPct val="80000"/>
              </a:lnSpc>
            </a:pPr>
            <a:r>
              <a:rPr lang="hr-HR" sz="2800"/>
              <a:t>imovina je jedinstvena</a:t>
            </a:r>
          </a:p>
          <a:p>
            <a:pPr>
              <a:lnSpc>
                <a:spcPct val="80000"/>
              </a:lnSpc>
            </a:pPr>
            <a:r>
              <a:rPr lang="hr-HR" sz="2800"/>
              <a:t>obveze nisu dio imovine, nego njezin teret</a:t>
            </a:r>
          </a:p>
          <a:p>
            <a:pPr>
              <a:lnSpc>
                <a:spcPct val="80000"/>
              </a:lnSpc>
            </a:pPr>
            <a:r>
              <a:rPr lang="hr-HR" sz="2800"/>
              <a:t>aktiva i pasiva su kategorije imovinske mase, a ne imovine</a:t>
            </a:r>
          </a:p>
          <a:p>
            <a:pPr lvl="1">
              <a:lnSpc>
                <a:spcPct val="80000"/>
              </a:lnSpc>
            </a:pPr>
            <a:r>
              <a:rPr lang="hr-HR" sz="2400"/>
              <a:t>ako su obveze (tereti imovine) veće od prava (imovine) – prezaduženost</a:t>
            </a:r>
          </a:p>
          <a:p>
            <a:pPr lvl="1">
              <a:lnSpc>
                <a:spcPct val="80000"/>
              </a:lnSpc>
            </a:pPr>
            <a:r>
              <a:rPr lang="hr-HR" sz="2400"/>
              <a:t>ako nema likvidnih sredstava za podmirenje obveza - insolventnost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hr-HR"/>
              <a:t>Imovina</a:t>
            </a:r>
          </a:p>
        </p:txBody>
      </p:sp>
      <p:sp>
        <p:nvSpPr>
          <p:cNvPr id="69635" name="Rectangle 3"/>
          <p:cNvSpPr>
            <a:spLocks noGrp="1" noChangeArrowheads="1"/>
          </p:cNvSpPr>
          <p:nvPr>
            <p:ph idx="1"/>
          </p:nvPr>
        </p:nvSpPr>
        <p:spPr/>
        <p:txBody>
          <a:bodyPr/>
          <a:lstStyle/>
          <a:p>
            <a:pPr>
              <a:lnSpc>
                <a:spcPct val="90000"/>
              </a:lnSpc>
            </a:pPr>
            <a:r>
              <a:rPr lang="hr-HR"/>
              <a:t>nastanak imovine društva</a:t>
            </a:r>
          </a:p>
          <a:p>
            <a:pPr>
              <a:lnSpc>
                <a:spcPct val="90000"/>
              </a:lnSpc>
            </a:pPr>
            <a:r>
              <a:rPr lang="hr-HR"/>
              <a:t>uplata uloga</a:t>
            </a:r>
          </a:p>
          <a:p>
            <a:pPr>
              <a:lnSpc>
                <a:spcPct val="90000"/>
              </a:lnSpc>
            </a:pPr>
            <a:r>
              <a:rPr lang="hr-HR"/>
              <a:t>imovina društva i imovina člana društva su različite</a:t>
            </a:r>
          </a:p>
          <a:p>
            <a:pPr>
              <a:lnSpc>
                <a:spcPct val="90000"/>
              </a:lnSpc>
            </a:pPr>
            <a:r>
              <a:rPr lang="hr-HR"/>
              <a:t>član društva nije vlasnik imovine društva</a:t>
            </a:r>
          </a:p>
          <a:p>
            <a:pPr>
              <a:lnSpc>
                <a:spcPct val="90000"/>
              </a:lnSpc>
            </a:pPr>
            <a:r>
              <a:rPr lang="hr-HR"/>
              <a:t>član društva nije vlasnik društva</a:t>
            </a:r>
          </a:p>
          <a:p>
            <a:pPr>
              <a:lnSpc>
                <a:spcPct val="90000"/>
              </a:lnSpc>
            </a:pPr>
            <a:r>
              <a:rPr lang="hr-HR"/>
              <a:t>član nije vlasnik udjela u društvu</a:t>
            </a:r>
          </a:p>
          <a:p>
            <a:pPr>
              <a:lnSpc>
                <a:spcPct val="90000"/>
              </a:lnSpc>
            </a:pPr>
            <a:r>
              <a:rPr lang="hr-HR"/>
              <a:t>član može raspolagati svojim udjelom</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hr-HR"/>
              <a:t>Temeljni kapital</a:t>
            </a:r>
          </a:p>
        </p:txBody>
      </p:sp>
      <p:sp>
        <p:nvSpPr>
          <p:cNvPr id="70659" name="Rectangle 3"/>
          <p:cNvSpPr>
            <a:spLocks noGrp="1" noChangeArrowheads="1"/>
          </p:cNvSpPr>
          <p:nvPr>
            <p:ph idx="1"/>
          </p:nvPr>
        </p:nvSpPr>
        <p:spPr/>
        <p:txBody>
          <a:bodyPr/>
          <a:lstStyle/>
          <a:p>
            <a:pPr>
              <a:lnSpc>
                <a:spcPct val="90000"/>
              </a:lnSpc>
            </a:pPr>
            <a:r>
              <a:rPr lang="hr-HR"/>
              <a:t>imaju ga samo d.d. i d.o.o.</a:t>
            </a:r>
          </a:p>
          <a:p>
            <a:pPr>
              <a:lnSpc>
                <a:spcPct val="90000"/>
              </a:lnSpc>
            </a:pPr>
            <a:r>
              <a:rPr lang="hr-HR"/>
              <a:t>nije isto što i imovina</a:t>
            </a:r>
          </a:p>
          <a:p>
            <a:pPr>
              <a:lnSpc>
                <a:spcPct val="90000"/>
              </a:lnSpc>
            </a:pPr>
            <a:r>
              <a:rPr lang="hr-HR"/>
              <a:t>u novcu izražena vrijednost uloga u društvo</a:t>
            </a:r>
          </a:p>
          <a:p>
            <a:pPr>
              <a:lnSpc>
                <a:spcPct val="90000"/>
              </a:lnSpc>
            </a:pPr>
            <a:r>
              <a:rPr lang="hr-HR"/>
              <a:t>t.k. služi određenju odnosa u društvu</a:t>
            </a:r>
          </a:p>
          <a:p>
            <a:pPr>
              <a:lnSpc>
                <a:spcPct val="90000"/>
              </a:lnSpc>
            </a:pPr>
            <a:r>
              <a:rPr lang="hr-HR"/>
              <a:t>t.k. ne mijenja se raspolaganjem imovine društva</a:t>
            </a:r>
          </a:p>
          <a:p>
            <a:pPr>
              <a:lnSpc>
                <a:spcPct val="90000"/>
              </a:lnSpc>
            </a:pPr>
            <a:r>
              <a:rPr lang="hr-HR"/>
              <a:t>t.k. ne mijenja se raspolaganjem udjelima u društvu</a:t>
            </a:r>
          </a:p>
          <a:p>
            <a:pPr>
              <a:lnSpc>
                <a:spcPct val="90000"/>
              </a:lnSpc>
              <a:buFontTx/>
              <a:buNone/>
            </a:pPr>
            <a:endParaRPr lang="hr-H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hr-HR"/>
              <a:t>Temeljni kapital</a:t>
            </a:r>
          </a:p>
        </p:txBody>
      </p:sp>
      <p:sp>
        <p:nvSpPr>
          <p:cNvPr id="71683" name="Rectangle 3"/>
          <p:cNvSpPr>
            <a:spLocks noGrp="1" noChangeArrowheads="1"/>
          </p:cNvSpPr>
          <p:nvPr>
            <p:ph idx="1"/>
          </p:nvPr>
        </p:nvSpPr>
        <p:spPr/>
        <p:txBody>
          <a:bodyPr/>
          <a:lstStyle/>
          <a:p>
            <a:r>
              <a:rPr lang="hr-HR"/>
              <a:t>t.k. je računovodstvena kategorija</a:t>
            </a:r>
          </a:p>
          <a:p>
            <a:r>
              <a:rPr lang="hr-HR"/>
              <a:t>određuje se statutom ili društvenim ugovorom</a:t>
            </a:r>
          </a:p>
          <a:p>
            <a:r>
              <a:rPr lang="hr-HR"/>
              <a:t>tretira se kao pasiva društva</a:t>
            </a:r>
          </a:p>
          <a:p>
            <a:r>
              <a:rPr lang="hr-HR"/>
              <a:t>za promjenu t.k. potrebna je odluka ovlaštenog organa društva</a:t>
            </a:r>
          </a:p>
          <a:p>
            <a:pPr>
              <a:buFontTx/>
              <a:buNone/>
            </a:pPr>
            <a:endParaRPr lang="hr-H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hr-HR"/>
              <a:t>Temeljni kapital</a:t>
            </a:r>
          </a:p>
        </p:txBody>
      </p:sp>
      <p:sp>
        <p:nvSpPr>
          <p:cNvPr id="72707" name="Rectangle 3"/>
          <p:cNvSpPr>
            <a:spLocks noGrp="1" noChangeArrowheads="1"/>
          </p:cNvSpPr>
          <p:nvPr>
            <p:ph idx="1"/>
          </p:nvPr>
        </p:nvSpPr>
        <p:spPr/>
        <p:txBody>
          <a:bodyPr/>
          <a:lstStyle/>
          <a:p>
            <a:r>
              <a:rPr lang="hr-HR"/>
              <a:t>nije garancija da društvo ima imovinu</a:t>
            </a:r>
          </a:p>
          <a:p>
            <a:r>
              <a:rPr lang="hr-HR"/>
              <a:t>nije garancija da društvo može podmiriti svoje obveze</a:t>
            </a:r>
          </a:p>
          <a:p>
            <a:r>
              <a:rPr lang="hr-HR"/>
              <a:t>ipak, pokazuje stanje imovine društva u određenom trenutku</a:t>
            </a:r>
          </a:p>
          <a:p>
            <a:r>
              <a:rPr lang="hr-HR"/>
              <a:t>načelo unosa t.k.</a:t>
            </a:r>
          </a:p>
          <a:p>
            <a:r>
              <a:rPr lang="hr-HR"/>
              <a:t>načelo održanja t.k.</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hr-HR"/>
              <a:t>Proboj pravne osobnosti</a:t>
            </a:r>
          </a:p>
        </p:txBody>
      </p:sp>
      <p:sp>
        <p:nvSpPr>
          <p:cNvPr id="109571" name="Rectangle 3"/>
          <p:cNvSpPr>
            <a:spLocks noGrp="1" noChangeArrowheads="1"/>
          </p:cNvSpPr>
          <p:nvPr>
            <p:ph idx="1"/>
          </p:nvPr>
        </p:nvSpPr>
        <p:spPr/>
        <p:txBody>
          <a:bodyPr/>
          <a:lstStyle/>
          <a:p>
            <a:r>
              <a:rPr lang="hr-HR"/>
              <a:t>proboj zida pravnog subjektiviteta</a:t>
            </a:r>
          </a:p>
          <a:p>
            <a:r>
              <a:rPr lang="hr-HR"/>
              <a:t>proizlazi iz </a:t>
            </a:r>
          </a:p>
          <a:p>
            <a:pPr lvl="1"/>
            <a:r>
              <a:rPr lang="hr-HR"/>
              <a:t>obveze postupanja u skladu s načelom savjesnosti i poštenja (čl. 12. ZOO)</a:t>
            </a:r>
          </a:p>
          <a:p>
            <a:pPr lvl="1"/>
            <a:r>
              <a:rPr lang="hr-HR"/>
              <a:t>zabrane zlouporabe prava (čl. 13. ZOO)</a:t>
            </a:r>
          </a:p>
          <a:p>
            <a:r>
              <a:rPr lang="hr-HR"/>
              <a:t>članovi odgovoraju za obveze društva ako zloupotrebljavaju okolnost za za obveze društva ne odgovaraju</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hr-HR" sz="4000"/>
              <a:t>Proboj pravne osobnosti</a:t>
            </a:r>
          </a:p>
        </p:txBody>
      </p:sp>
      <p:sp>
        <p:nvSpPr>
          <p:cNvPr id="110595" name="Rectangle 3"/>
          <p:cNvSpPr>
            <a:spLocks noGrp="1" noChangeArrowheads="1"/>
          </p:cNvSpPr>
          <p:nvPr>
            <p:ph idx="1"/>
          </p:nvPr>
        </p:nvSpPr>
        <p:spPr/>
        <p:txBody>
          <a:bodyPr/>
          <a:lstStyle/>
          <a:p>
            <a:r>
              <a:rPr lang="hr-HR"/>
              <a:t>odgovornost ne postoji samo zato što društvo ne može podmiriti svoje obveze - moraju postojati i druge okolnosti</a:t>
            </a:r>
          </a:p>
          <a:p>
            <a:r>
              <a:rPr lang="hr-HR"/>
              <a:t>ako postoiji odgovornost članova, ona je neograničena i solidarna </a:t>
            </a:r>
          </a:p>
          <a:p>
            <a:pPr lvl="1"/>
            <a:r>
              <a:rPr lang="hr-HR"/>
              <a:t>solidarna međusobno</a:t>
            </a:r>
          </a:p>
          <a:p>
            <a:pPr lvl="1"/>
            <a:r>
              <a:rPr lang="hr-HR"/>
              <a:t>solidarna između društva i članova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hr-HR" sz="4000"/>
              <a:t>Koji pravni oblik trgovačkog društva?</a:t>
            </a:r>
          </a:p>
        </p:txBody>
      </p:sp>
      <p:sp>
        <p:nvSpPr>
          <p:cNvPr id="24579" name="Rectangle 3"/>
          <p:cNvSpPr>
            <a:spLocks noGrp="1" noChangeArrowheads="1"/>
          </p:cNvSpPr>
          <p:nvPr>
            <p:ph idx="1"/>
          </p:nvPr>
        </p:nvSpPr>
        <p:spPr/>
        <p:txBody>
          <a:bodyPr>
            <a:normAutofit/>
          </a:bodyPr>
          <a:lstStyle/>
          <a:p>
            <a:pPr>
              <a:lnSpc>
                <a:spcPct val="90000"/>
              </a:lnSpc>
            </a:pPr>
            <a:r>
              <a:rPr lang="hr-HR" i="1"/>
              <a:t>numerus clausus</a:t>
            </a:r>
          </a:p>
          <a:p>
            <a:pPr>
              <a:lnSpc>
                <a:spcPct val="90000"/>
              </a:lnSpc>
            </a:pPr>
            <a:r>
              <a:rPr lang="hr-HR"/>
              <a:t>određena razina autonomije volje u  uređenju društva</a:t>
            </a:r>
          </a:p>
          <a:p>
            <a:pPr>
              <a:lnSpc>
                <a:spcPct val="90000"/>
              </a:lnSpc>
            </a:pPr>
            <a:r>
              <a:rPr lang="hr-HR"/>
              <a:t>veća je autonomija u unutarnjem uređenju, nego li u uređenju odnosa društva prema trećima</a:t>
            </a:r>
          </a:p>
          <a:p>
            <a:pPr>
              <a:lnSpc>
                <a:spcPct val="90000"/>
              </a:lnSpc>
            </a:pPr>
            <a:r>
              <a:rPr lang="hr-HR"/>
              <a:t>gospodarski razlozi, pravni razlozi</a:t>
            </a:r>
          </a:p>
          <a:p>
            <a:pPr>
              <a:lnSpc>
                <a:spcPct val="90000"/>
              </a:lnSpc>
            </a:pPr>
            <a:r>
              <a:rPr lang="hr-HR"/>
              <a:t>odgovornost za obveze</a:t>
            </a:r>
          </a:p>
          <a:p>
            <a:pPr>
              <a:lnSpc>
                <a:spcPct val="90000"/>
              </a:lnSpc>
            </a:pPr>
            <a:r>
              <a:rPr lang="hr-HR"/>
              <a:t>volja članova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Effect transition="in" filter="fade">
                                      <p:cBhvr>
                                        <p:cTn id="28" dur="1000"/>
                                        <p:tgtEl>
                                          <p:spTgt spid="24579">
                                            <p:txEl>
                                              <p:pRg st="3" end="3"/>
                                            </p:txEl>
                                          </p:spTgt>
                                        </p:tgtEl>
                                      </p:cBhvr>
                                    </p:animEffect>
                                    <p:anim calcmode="lin" valueType="num">
                                      <p:cBhvr>
                                        <p:cTn id="29"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fade">
                                      <p:cBhvr>
                                        <p:cTn id="35" dur="1000"/>
                                        <p:tgtEl>
                                          <p:spTgt spid="24579">
                                            <p:txEl>
                                              <p:pRg st="4" end="4"/>
                                            </p:txEl>
                                          </p:spTgt>
                                        </p:tgtEl>
                                      </p:cBhvr>
                                    </p:animEffect>
                                    <p:anim calcmode="lin" valueType="num">
                                      <p:cBhvr>
                                        <p:cTn id="36"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Effect transition="in" filter="fade">
                                      <p:cBhvr>
                                        <p:cTn id="42" dur="1000"/>
                                        <p:tgtEl>
                                          <p:spTgt spid="24579">
                                            <p:txEl>
                                              <p:pRg st="5" end="5"/>
                                            </p:txEl>
                                          </p:spTgt>
                                        </p:tgtEl>
                                      </p:cBhvr>
                                    </p:animEffect>
                                    <p:anim calcmode="lin" valueType="num">
                                      <p:cBhvr>
                                        <p:cTn id="43"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45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hr-HR"/>
              <a:t>Proboj pravne osobnosti</a:t>
            </a:r>
          </a:p>
        </p:txBody>
      </p:sp>
      <p:sp>
        <p:nvSpPr>
          <p:cNvPr id="111619" name="Rectangle 3"/>
          <p:cNvSpPr>
            <a:spLocks noGrp="1" noChangeArrowheads="1"/>
          </p:cNvSpPr>
          <p:nvPr>
            <p:ph idx="1"/>
          </p:nvPr>
        </p:nvSpPr>
        <p:spPr/>
        <p:txBody>
          <a:bodyPr/>
          <a:lstStyle/>
          <a:p>
            <a:r>
              <a:rPr lang="hr-HR"/>
              <a:t>odgovornost članova je odgovornost za tuđu obvezu </a:t>
            </a:r>
          </a:p>
          <a:p>
            <a:r>
              <a:rPr lang="hr-HR"/>
              <a:t>odgovornost je akcesorna</a:t>
            </a:r>
          </a:p>
          <a:p>
            <a:r>
              <a:rPr lang="hr-HR"/>
              <a:t>prigovori koje član može staviti vjerovniku</a:t>
            </a:r>
          </a:p>
          <a:p>
            <a:pPr lvl="1"/>
            <a:r>
              <a:rPr lang="hr-HR"/>
              <a:t>svi prigovori društva, osim strogo osobnih</a:t>
            </a:r>
          </a:p>
          <a:p>
            <a:pPr lvl="1"/>
            <a:r>
              <a:rPr lang="hr-HR"/>
              <a:t>osobni prigovori članova</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hr-HR"/>
              <a:t>Proboj pravne osobnosti</a:t>
            </a:r>
          </a:p>
        </p:txBody>
      </p:sp>
      <p:sp>
        <p:nvSpPr>
          <p:cNvPr id="112643" name="Rectangle 3"/>
          <p:cNvSpPr>
            <a:spLocks noGrp="1" noChangeArrowheads="1"/>
          </p:cNvSpPr>
          <p:nvPr>
            <p:ph idx="1"/>
          </p:nvPr>
        </p:nvSpPr>
        <p:spPr/>
        <p:txBody>
          <a:bodyPr/>
          <a:lstStyle/>
          <a:p>
            <a:pPr>
              <a:lnSpc>
                <a:spcPct val="90000"/>
              </a:lnSpc>
            </a:pPr>
            <a:r>
              <a:rPr lang="hr-HR" sz="2800"/>
              <a:t>čl. 10. st. 3. i 4. ZTD</a:t>
            </a:r>
          </a:p>
          <a:p>
            <a:pPr>
              <a:lnSpc>
                <a:spcPct val="90000"/>
              </a:lnSpc>
            </a:pPr>
            <a:r>
              <a:rPr lang="hr-HR" sz="2800"/>
              <a:t>st. 3. - općenito zlouporaba - dokazana krivnja</a:t>
            </a:r>
          </a:p>
          <a:p>
            <a:pPr>
              <a:lnSpc>
                <a:spcPct val="90000"/>
              </a:lnSpc>
            </a:pPr>
            <a:r>
              <a:rPr lang="hr-HR" sz="2800"/>
              <a:t>st. 4. primjeri zloporabe -pretpostavljena krivnja</a:t>
            </a:r>
          </a:p>
          <a:p>
            <a:pPr lvl="1">
              <a:lnSpc>
                <a:spcPct val="90000"/>
              </a:lnSpc>
            </a:pPr>
            <a:r>
              <a:rPr lang="hr-HR" sz="2400"/>
              <a:t>član se koristi društvom da bi postigao cilj koji mu je inače zabranjen</a:t>
            </a:r>
          </a:p>
          <a:p>
            <a:pPr lvl="1">
              <a:lnSpc>
                <a:spcPct val="90000"/>
              </a:lnSpc>
            </a:pPr>
            <a:r>
              <a:rPr lang="hr-HR" sz="2400"/>
              <a:t>član koristi društvo da bi oštetio vjerovnike</a:t>
            </a:r>
          </a:p>
          <a:p>
            <a:pPr lvl="1">
              <a:lnSpc>
                <a:spcPct val="90000"/>
              </a:lnSpc>
            </a:pPr>
            <a:r>
              <a:rPr lang="hr-HR" sz="2400"/>
              <a:t>član protivno zakonu upravlja imovinom društva kao da je njegova</a:t>
            </a:r>
          </a:p>
          <a:p>
            <a:pPr lvl="1">
              <a:lnSpc>
                <a:spcPct val="90000"/>
              </a:lnSpc>
            </a:pPr>
            <a:r>
              <a:rPr lang="hr-HR" sz="2400"/>
              <a:t>član u svoju ili tuđu korist umanji imovinu društva, a zna ili mora znati da društvo obvezu ne može podmiriti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Predmet poslovanja</a:t>
            </a:r>
            <a:endParaRPr lang="hr-HR" dirty="0"/>
          </a:p>
        </p:txBody>
      </p:sp>
      <p:sp>
        <p:nvSpPr>
          <p:cNvPr id="3" name="Content Placeholder 2"/>
          <p:cNvSpPr>
            <a:spLocks noGrp="1"/>
          </p:cNvSpPr>
          <p:nvPr>
            <p:ph idx="1"/>
          </p:nvPr>
        </p:nvSpPr>
        <p:spPr/>
        <p:txBody>
          <a:bodyPr/>
          <a:lstStyle/>
          <a:p>
            <a:r>
              <a:rPr lang="hr-HR" dirty="0" smtClean="0"/>
              <a:t>Važnost za statusno pravo</a:t>
            </a:r>
          </a:p>
          <a:p>
            <a:r>
              <a:rPr lang="hr-HR" dirty="0" smtClean="0"/>
              <a:t>Važnost za ugovorno pravo (ZOO)</a:t>
            </a:r>
          </a:p>
          <a:p>
            <a:r>
              <a:rPr lang="hr-HR" dirty="0" smtClean="0"/>
              <a:t>Što je dopušteno</a:t>
            </a:r>
          </a:p>
          <a:p>
            <a:r>
              <a:rPr lang="hr-HR" dirty="0" smtClean="0"/>
              <a:t>Koje se djelatnosti mogu obavljati</a:t>
            </a:r>
          </a:p>
          <a:p>
            <a:r>
              <a:rPr lang="hr-HR" dirty="0" smtClean="0"/>
              <a:t>Početak obavljanja djelatnosti – ZTD i ZSR, posebni propisi</a:t>
            </a:r>
            <a:endParaRPr lang="hr-H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Podružnica</a:t>
            </a:r>
            <a:endParaRPr lang="hr-HR" dirty="0"/>
          </a:p>
        </p:txBody>
      </p:sp>
      <p:sp>
        <p:nvSpPr>
          <p:cNvPr id="3" name="Content Placeholder 2"/>
          <p:cNvSpPr>
            <a:spLocks noGrp="1"/>
          </p:cNvSpPr>
          <p:nvPr>
            <p:ph idx="1"/>
          </p:nvPr>
        </p:nvSpPr>
        <p:spPr/>
        <p:txBody>
          <a:bodyPr/>
          <a:lstStyle/>
          <a:p>
            <a:r>
              <a:rPr lang="hr-HR" dirty="0" smtClean="0"/>
              <a:t>Opće uređenje</a:t>
            </a:r>
          </a:p>
          <a:p>
            <a:r>
              <a:rPr lang="hr-HR" dirty="0" smtClean="0"/>
              <a:t>Podružnica inozemne osobe</a:t>
            </a:r>
          </a:p>
          <a:p>
            <a:r>
              <a:rPr lang="hr-HR" dirty="0" smtClean="0"/>
              <a:t>Europski i prekogranični kontekst </a:t>
            </a:r>
          </a:p>
          <a:p>
            <a:r>
              <a:rPr lang="hr-HR" dirty="0" smtClean="0"/>
              <a:t>Poslovni </a:t>
            </a:r>
            <a:r>
              <a:rPr lang="hr-HR" dirty="0" err="1" smtClean="0"/>
              <a:t>nastan</a:t>
            </a:r>
            <a:r>
              <a:rPr lang="hr-HR" dirty="0" smtClean="0"/>
              <a:t> – pojam</a:t>
            </a:r>
          </a:p>
          <a:p>
            <a:r>
              <a:rPr lang="hr-HR" dirty="0" smtClean="0"/>
              <a:t>Sloboda pružanja usluga</a:t>
            </a:r>
            <a:endParaRPr lang="hr-H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Poduzeće</a:t>
            </a:r>
            <a:endParaRPr lang="hr-HR" dirty="0"/>
          </a:p>
        </p:txBody>
      </p:sp>
      <p:sp>
        <p:nvSpPr>
          <p:cNvPr id="3" name="Content Placeholder 2"/>
          <p:cNvSpPr>
            <a:spLocks noGrp="1"/>
          </p:cNvSpPr>
          <p:nvPr>
            <p:ph idx="1"/>
          </p:nvPr>
        </p:nvSpPr>
        <p:spPr/>
        <p:txBody>
          <a:bodyPr/>
          <a:lstStyle/>
          <a:p>
            <a:r>
              <a:rPr lang="hr-HR" dirty="0" smtClean="0"/>
              <a:t>Poduzeće u ZTD-u</a:t>
            </a:r>
          </a:p>
          <a:p>
            <a:pPr lvl="1"/>
            <a:r>
              <a:rPr lang="hr-HR" dirty="0" smtClean="0"/>
              <a:t>Tvrtka i prijenos</a:t>
            </a:r>
          </a:p>
          <a:p>
            <a:pPr lvl="1"/>
            <a:r>
              <a:rPr lang="hr-HR" dirty="0" smtClean="0"/>
              <a:t>Zastupanje (prokura)</a:t>
            </a:r>
          </a:p>
          <a:p>
            <a:pPr lvl="1"/>
            <a:r>
              <a:rPr lang="hr-HR" dirty="0" smtClean="0"/>
              <a:t>Tajno društvo</a:t>
            </a:r>
          </a:p>
          <a:p>
            <a:pPr lvl="1"/>
            <a:r>
              <a:rPr lang="hr-HR" dirty="0" smtClean="0"/>
              <a:t>Ulog u trgovačko društvo</a:t>
            </a:r>
          </a:p>
          <a:p>
            <a:pPr lvl="1"/>
            <a:r>
              <a:rPr lang="hr-HR" dirty="0" smtClean="0"/>
              <a:t>Poduzetnički ugovori</a:t>
            </a:r>
          </a:p>
          <a:p>
            <a:r>
              <a:rPr lang="hr-HR" dirty="0" smtClean="0"/>
              <a:t>Povijesno određenje</a:t>
            </a:r>
            <a:endParaRPr lang="hr-H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Prijenos poduzeća</a:t>
            </a:r>
            <a:endParaRPr lang="hr-HR" dirty="0"/>
          </a:p>
        </p:txBody>
      </p:sp>
      <p:sp>
        <p:nvSpPr>
          <p:cNvPr id="3" name="Content Placeholder 2"/>
          <p:cNvSpPr>
            <a:spLocks noGrp="1"/>
          </p:cNvSpPr>
          <p:nvPr>
            <p:ph idx="1"/>
          </p:nvPr>
        </p:nvSpPr>
        <p:spPr/>
        <p:txBody>
          <a:bodyPr/>
          <a:lstStyle/>
          <a:p>
            <a:r>
              <a:rPr lang="hr-HR" dirty="0" smtClean="0"/>
              <a:t>Pojedinačni prijenos</a:t>
            </a:r>
          </a:p>
          <a:p>
            <a:r>
              <a:rPr lang="hr-HR" dirty="0" smtClean="0"/>
              <a:t>Univerzalni prijenos</a:t>
            </a:r>
          </a:p>
          <a:p>
            <a:r>
              <a:rPr lang="hr-HR" dirty="0" smtClean="0"/>
              <a:t>Stjecanje kontrole nad društvom</a:t>
            </a:r>
          </a:p>
          <a:p>
            <a:r>
              <a:rPr lang="hr-HR" dirty="0" smtClean="0"/>
              <a:t>Stjecanje udjela u društvu</a:t>
            </a:r>
          </a:p>
          <a:p>
            <a:r>
              <a:rPr lang="hr-HR" dirty="0" err="1" smtClean="0"/>
              <a:t>Due</a:t>
            </a:r>
            <a:r>
              <a:rPr lang="hr-HR" dirty="0" smtClean="0"/>
              <a:t> </a:t>
            </a:r>
            <a:r>
              <a:rPr lang="hr-HR" dirty="0" err="1" smtClean="0"/>
              <a:t>dilligence</a:t>
            </a:r>
            <a:endParaRPr lang="hr-H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Sudski registar</a:t>
            </a:r>
            <a:endParaRPr lang="hr-HR" dirty="0"/>
          </a:p>
        </p:txBody>
      </p:sp>
      <p:sp>
        <p:nvSpPr>
          <p:cNvPr id="3" name="Content Placeholder 2"/>
          <p:cNvSpPr>
            <a:spLocks noGrp="1"/>
          </p:cNvSpPr>
          <p:nvPr>
            <p:ph idx="1"/>
          </p:nvPr>
        </p:nvSpPr>
        <p:spPr/>
        <p:txBody>
          <a:bodyPr/>
          <a:lstStyle/>
          <a:p>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fontScale="90000"/>
          </a:bodyPr>
          <a:lstStyle/>
          <a:p>
            <a:r>
              <a:rPr lang="hr-HR" sz="4000"/>
              <a:t>Važnost izbora pravnog oblika trgovačkog društva</a:t>
            </a:r>
          </a:p>
        </p:txBody>
      </p:sp>
      <p:sp>
        <p:nvSpPr>
          <p:cNvPr id="134147" name="Rectangle 3"/>
          <p:cNvSpPr>
            <a:spLocks noGrp="1" noChangeArrowheads="1"/>
          </p:cNvSpPr>
          <p:nvPr>
            <p:ph idx="1"/>
          </p:nvPr>
        </p:nvSpPr>
        <p:spPr/>
        <p:txBody>
          <a:bodyPr/>
          <a:lstStyle/>
          <a:p>
            <a:r>
              <a:rPr lang="hr-HR" sz="2800"/>
              <a:t>“a corporation is an abstraction. -It has no mind of its own any more than it has a body of its own; its active and directing will must consequently be sought in the person of somebody who for some purposes may be called an agent, but who is really the directing mind and will of the corporation, the very ego and centre of the personality of the corporation” (Lord Haldane, 1915)</a:t>
            </a:r>
          </a:p>
          <a:p>
            <a:r>
              <a:rPr lang="hr-HR" sz="2800"/>
              <a:t>corporate governance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hr-HR"/>
              <a:t>Corporate governance</a:t>
            </a:r>
          </a:p>
        </p:txBody>
      </p:sp>
      <p:sp>
        <p:nvSpPr>
          <p:cNvPr id="135171" name="Rectangle 3"/>
          <p:cNvSpPr>
            <a:spLocks noGrp="1" noChangeArrowheads="1"/>
          </p:cNvSpPr>
          <p:nvPr>
            <p:ph idx="1"/>
          </p:nvPr>
        </p:nvSpPr>
        <p:spPr/>
        <p:txBody>
          <a:bodyPr/>
          <a:lstStyle/>
          <a:p>
            <a:pPr>
              <a:lnSpc>
                <a:spcPct val="80000"/>
              </a:lnSpc>
            </a:pPr>
            <a:r>
              <a:rPr lang="hr-HR" sz="2800"/>
              <a:t>“…the set of processes, customs, policies, laws and institutions affecting the way a corporation is directed, administered or controlled. Corporate governance also includes the relationships among the many players involved (the stakeholders) and the goals for which the corporation is governed. The principal players are the shareholders, management and theboard of directors. Other stakeholders include employees, suppliers, customers, banks and other lenders, regulators, the environment and the community at large.” (Wikipedia)</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hr-HR" sz="4000"/>
              <a:t>Pojam korporacijskog upravljanja</a:t>
            </a:r>
          </a:p>
        </p:txBody>
      </p:sp>
      <p:sp>
        <p:nvSpPr>
          <p:cNvPr id="121859" name="Rectangle 3"/>
          <p:cNvSpPr>
            <a:spLocks noGrp="1" noChangeArrowheads="1"/>
          </p:cNvSpPr>
          <p:nvPr>
            <p:ph idx="1"/>
          </p:nvPr>
        </p:nvSpPr>
        <p:spPr/>
        <p:txBody>
          <a:bodyPr/>
          <a:lstStyle/>
          <a:p>
            <a:pPr>
              <a:lnSpc>
                <a:spcPct val="80000"/>
              </a:lnSpc>
            </a:pPr>
            <a:r>
              <a:rPr lang="hr-HR" sz="2800"/>
              <a:t>pravni i faktični okvir vođenja poslova društva i nadzora </a:t>
            </a:r>
          </a:p>
          <a:p>
            <a:pPr>
              <a:lnSpc>
                <a:spcPct val="80000"/>
              </a:lnSpc>
            </a:pPr>
            <a:r>
              <a:rPr lang="hr-HR" sz="2800"/>
              <a:t>unutarnji i vanjski okvir</a:t>
            </a:r>
          </a:p>
          <a:p>
            <a:pPr>
              <a:lnSpc>
                <a:spcPct val="80000"/>
              </a:lnSpc>
            </a:pPr>
            <a:r>
              <a:rPr lang="hr-HR" sz="2800"/>
              <a:t>unutarnji okvir </a:t>
            </a:r>
          </a:p>
          <a:p>
            <a:pPr lvl="1">
              <a:lnSpc>
                <a:spcPct val="80000"/>
              </a:lnSpc>
            </a:pPr>
            <a:r>
              <a:rPr lang="hr-HR" sz="2400"/>
              <a:t>ustroj, uloga, ovlasti i zadaće organa koji sudjeluju u vođenju poslova društva (uprave i nadzornog odbora) te njihov međusobni odnos</a:t>
            </a:r>
          </a:p>
          <a:p>
            <a:pPr>
              <a:lnSpc>
                <a:spcPct val="80000"/>
              </a:lnSpc>
            </a:pPr>
            <a:r>
              <a:rPr lang="hr-HR" sz="2800"/>
              <a:t>vanjski okvir </a:t>
            </a:r>
          </a:p>
          <a:p>
            <a:pPr lvl="1">
              <a:lnSpc>
                <a:spcPct val="80000"/>
              </a:lnSpc>
            </a:pPr>
            <a:r>
              <a:rPr lang="hr-HR" sz="2400"/>
              <a:t>odnos organa vođenja poslova društva prema svim zainteresiranim skupinama (stakeholders); dioničari su vrlo važna, ali su samo jedna od zainteresiranih skupina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1000"/>
                                        <p:tgtEl>
                                          <p:spTgt spid="121859">
                                            <p:txEl>
                                              <p:pRg st="0" end="0"/>
                                            </p:txEl>
                                          </p:spTgt>
                                        </p:tgtEl>
                                      </p:cBhvr>
                                    </p:animEffect>
                                    <p:anim calcmode="lin" valueType="num">
                                      <p:cBhvr>
                                        <p:cTn id="8" dur="10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18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1000"/>
                                        <p:tgtEl>
                                          <p:spTgt spid="121859">
                                            <p:txEl>
                                              <p:pRg st="1" end="1"/>
                                            </p:txEl>
                                          </p:spTgt>
                                        </p:tgtEl>
                                      </p:cBhvr>
                                    </p:animEffect>
                                    <p:anim calcmode="lin" valueType="num">
                                      <p:cBhvr>
                                        <p:cTn id="15" dur="10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1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1000"/>
                                        <p:tgtEl>
                                          <p:spTgt spid="121859">
                                            <p:txEl>
                                              <p:pRg st="2" end="2"/>
                                            </p:txEl>
                                          </p:spTgt>
                                        </p:tgtEl>
                                      </p:cBhvr>
                                    </p:animEffect>
                                    <p:anim calcmode="lin" valueType="num">
                                      <p:cBhvr>
                                        <p:cTn id="22" dur="10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18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1000"/>
                                        <p:tgtEl>
                                          <p:spTgt spid="121859">
                                            <p:txEl>
                                              <p:pRg st="3" end="3"/>
                                            </p:txEl>
                                          </p:spTgt>
                                        </p:tgtEl>
                                      </p:cBhvr>
                                    </p:animEffect>
                                    <p:anim calcmode="lin" valueType="num">
                                      <p:cBhvr>
                                        <p:cTn id="29" dur="1000" fill="hold"/>
                                        <p:tgtEl>
                                          <p:spTgt spid="1218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18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1000"/>
                                        <p:tgtEl>
                                          <p:spTgt spid="121859">
                                            <p:txEl>
                                              <p:pRg st="4" end="4"/>
                                            </p:txEl>
                                          </p:spTgt>
                                        </p:tgtEl>
                                      </p:cBhvr>
                                    </p:animEffect>
                                    <p:anim calcmode="lin" valueType="num">
                                      <p:cBhvr>
                                        <p:cTn id="36" dur="1000" fill="hold"/>
                                        <p:tgtEl>
                                          <p:spTgt spid="1218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18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1859">
                                            <p:txEl>
                                              <p:pRg st="5" end="5"/>
                                            </p:txEl>
                                          </p:spTgt>
                                        </p:tgtEl>
                                        <p:attrNameLst>
                                          <p:attrName>style.visibility</p:attrName>
                                        </p:attrNameLst>
                                      </p:cBhvr>
                                      <p:to>
                                        <p:strVal val="visible"/>
                                      </p:to>
                                    </p:set>
                                    <p:animEffect transition="in" filter="fade">
                                      <p:cBhvr>
                                        <p:cTn id="42" dur="1000"/>
                                        <p:tgtEl>
                                          <p:spTgt spid="121859">
                                            <p:txEl>
                                              <p:pRg st="5" end="5"/>
                                            </p:txEl>
                                          </p:spTgt>
                                        </p:tgtEl>
                                      </p:cBhvr>
                                    </p:animEffect>
                                    <p:anim calcmode="lin" valueType="num">
                                      <p:cBhvr>
                                        <p:cTn id="43" dur="1000" fill="hold"/>
                                        <p:tgtEl>
                                          <p:spTgt spid="1218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18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Sjedište</a:t>
            </a:r>
            <a:endParaRPr lang="hr-HR" dirty="0"/>
          </a:p>
        </p:txBody>
      </p:sp>
      <p:sp>
        <p:nvSpPr>
          <p:cNvPr id="3" name="Content Placeholder 2"/>
          <p:cNvSpPr>
            <a:spLocks noGrp="1"/>
          </p:cNvSpPr>
          <p:nvPr>
            <p:ph idx="1"/>
          </p:nvPr>
        </p:nvSpPr>
        <p:spPr/>
        <p:txBody>
          <a:bodyPr/>
          <a:lstStyle/>
          <a:p>
            <a:r>
              <a:rPr lang="hr-HR" dirty="0" smtClean="0"/>
              <a:t>Teorija registracije (inkorporacije)</a:t>
            </a:r>
          </a:p>
          <a:p>
            <a:r>
              <a:rPr lang="hr-HR" dirty="0" smtClean="0"/>
              <a:t>Teorija stvarnog sjedišta</a:t>
            </a:r>
          </a:p>
          <a:p>
            <a:r>
              <a:rPr lang="hr-HR" dirty="0" smtClean="0"/>
              <a:t>Povijesni razlozi</a:t>
            </a:r>
          </a:p>
          <a:p>
            <a:r>
              <a:rPr lang="hr-HR" dirty="0" smtClean="0"/>
              <a:t>Komparativna rješenja</a:t>
            </a:r>
          </a:p>
          <a:p>
            <a:r>
              <a:rPr lang="hr-HR" dirty="0" smtClean="0"/>
              <a:t>RH – teorija registracije, ali zaštita dobre vjere</a:t>
            </a:r>
          </a:p>
          <a:p>
            <a:r>
              <a:rPr lang="hr-HR" dirty="0" smtClean="0"/>
              <a:t>EU</a:t>
            </a: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hr-HR"/>
              <a:t>EU</a:t>
            </a:r>
          </a:p>
        </p:txBody>
      </p:sp>
      <p:sp>
        <p:nvSpPr>
          <p:cNvPr id="5123" name="Rectangle 3"/>
          <p:cNvSpPr>
            <a:spLocks noGrp="1" noChangeArrowheads="1"/>
          </p:cNvSpPr>
          <p:nvPr>
            <p:ph idx="1"/>
          </p:nvPr>
        </p:nvSpPr>
        <p:spPr/>
        <p:txBody>
          <a:bodyPr/>
          <a:lstStyle/>
          <a:p>
            <a:pPr>
              <a:lnSpc>
                <a:spcPct val="90000"/>
              </a:lnSpc>
            </a:pPr>
            <a:r>
              <a:rPr lang="hr-HR"/>
              <a:t>stajalište ES: </a:t>
            </a:r>
          </a:p>
          <a:p>
            <a:pPr lvl="1">
              <a:lnSpc>
                <a:spcPct val="90000"/>
              </a:lnSpc>
            </a:pPr>
            <a:r>
              <a:rPr lang="hr-HR"/>
              <a:t>obveza država članica da priznaju društva i podružnice društava, osnovanih po pravu države članice</a:t>
            </a:r>
          </a:p>
          <a:p>
            <a:pPr lvl="1">
              <a:lnSpc>
                <a:spcPct val="90000"/>
              </a:lnSpc>
            </a:pPr>
            <a:r>
              <a:rPr lang="hr-HR"/>
              <a:t>izbor mjesta osnivanja (države osnivanja, pravnog poretka po kojem će se osnovati) ne znači prijevarno zaobilaženje i zlouporabu prava</a:t>
            </a:r>
          </a:p>
          <a:p>
            <a:pPr lvl="1">
              <a:lnSpc>
                <a:spcPct val="90000"/>
              </a:lnSpc>
            </a:pPr>
            <a:r>
              <a:rPr lang="hr-HR"/>
              <a:t>ograničenja su moguća samo ako bi to bilo u interesu javnog poretka</a:t>
            </a:r>
          </a:p>
          <a:p>
            <a:pPr>
              <a:lnSpc>
                <a:spcPct val="90000"/>
              </a:lnSpc>
              <a:buFontTx/>
              <a:buNone/>
            </a:pPr>
            <a:endParaRPr lang="hr-H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a:t>EU</a:t>
            </a:r>
          </a:p>
        </p:txBody>
      </p:sp>
      <p:sp>
        <p:nvSpPr>
          <p:cNvPr id="6147" name="Rectangle 3"/>
          <p:cNvSpPr>
            <a:spLocks noGrp="1" noChangeArrowheads="1"/>
          </p:cNvSpPr>
          <p:nvPr>
            <p:ph idx="1"/>
          </p:nvPr>
        </p:nvSpPr>
        <p:spPr/>
        <p:txBody>
          <a:bodyPr/>
          <a:lstStyle/>
          <a:p>
            <a:r>
              <a:rPr lang="hr-HR"/>
              <a:t>posljedice</a:t>
            </a:r>
          </a:p>
          <a:p>
            <a:pPr lvl="1"/>
            <a:r>
              <a:rPr lang="hr-HR"/>
              <a:t>sloboda izbora ‘najpovoljnijeg prava’</a:t>
            </a:r>
          </a:p>
          <a:p>
            <a:pPr lvl="1"/>
            <a:r>
              <a:rPr lang="hr-HR"/>
              <a:t>niti država koje primjenjuje teoriju stvarnog sjedišta ne mogu osigurati primjenu vlastitog prava na društva koja suštinski posluju na njenom terotoriju</a:t>
            </a:r>
          </a:p>
          <a:p>
            <a:pPr lvl="1"/>
            <a:r>
              <a:rPr lang="hr-HR"/>
              <a:t>konkurencija pravnih poredaka</a:t>
            </a:r>
          </a:p>
          <a:p>
            <a:pPr lvl="1"/>
            <a:endParaRPr lang="hr-H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421</TotalTime>
  <Words>1362</Words>
  <Application>Microsoft Office PowerPoint</Application>
  <PresentationFormat>Prikaz na zaslonu (4:3)</PresentationFormat>
  <Paragraphs>266</Paragraphs>
  <Slides>36</Slides>
  <Notes>1</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36</vt:i4>
      </vt:variant>
    </vt:vector>
  </HeadingPairs>
  <TitlesOfParts>
    <vt:vector size="40" baseType="lpstr">
      <vt:lpstr>Calibri</vt:lpstr>
      <vt:lpstr>Rockwell</vt:lpstr>
      <vt:lpstr>Wingdings 2</vt:lpstr>
      <vt:lpstr>Livnica</vt:lpstr>
      <vt:lpstr>Zašto osnovati trgovačko društvo?</vt:lpstr>
      <vt:lpstr>Vrste trgovačkih društava (HR)</vt:lpstr>
      <vt:lpstr>Koji pravni oblik trgovačkog društva?</vt:lpstr>
      <vt:lpstr>Važnost izbora pravnog oblika trgovačkog društva</vt:lpstr>
      <vt:lpstr>Corporate governance</vt:lpstr>
      <vt:lpstr>Pojam korporacijskog upravljanja</vt:lpstr>
      <vt:lpstr>Sjedište</vt:lpstr>
      <vt:lpstr>EU</vt:lpstr>
      <vt:lpstr>EU</vt:lpstr>
      <vt:lpstr>EU</vt:lpstr>
      <vt:lpstr>EU</vt:lpstr>
      <vt:lpstr>SAD</vt:lpstr>
      <vt:lpstr>SAD</vt:lpstr>
      <vt:lpstr>SAD</vt:lpstr>
      <vt:lpstr>Delaware</vt:lpstr>
      <vt:lpstr>Delaware</vt:lpstr>
      <vt:lpstr>Sindrom Delawarea/ Delaware effect</vt:lpstr>
      <vt:lpstr>Race to the bottom</vt:lpstr>
      <vt:lpstr>Race to the bottom</vt:lpstr>
      <vt:lpstr>PowerPointova prezentacija</vt:lpstr>
      <vt:lpstr>Odgovornost trgovačkog društva za obveze</vt:lpstr>
      <vt:lpstr>Odgovornost članova društva kapitala za obveze</vt:lpstr>
      <vt:lpstr>Imovina</vt:lpstr>
      <vt:lpstr>Imovina</vt:lpstr>
      <vt:lpstr>Temeljni kapital</vt:lpstr>
      <vt:lpstr>Temeljni kapital</vt:lpstr>
      <vt:lpstr>Temeljni kapital</vt:lpstr>
      <vt:lpstr>Proboj pravne osobnosti</vt:lpstr>
      <vt:lpstr>Proboj pravne osobnosti</vt:lpstr>
      <vt:lpstr>Proboj pravne osobnosti</vt:lpstr>
      <vt:lpstr>Proboj pravne osobnosti</vt:lpstr>
      <vt:lpstr>Predmet poslovanja</vt:lpstr>
      <vt:lpstr>Podružnica</vt:lpstr>
      <vt:lpstr>Poduzeće</vt:lpstr>
      <vt:lpstr>Prijenos poduzeća</vt:lpstr>
      <vt:lpstr>Sudski registar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dc:creator>
  <cp:lastModifiedBy>Admin</cp:lastModifiedBy>
  <cp:revision>10</cp:revision>
  <dcterms:created xsi:type="dcterms:W3CDTF">2011-02-24T11:19:54Z</dcterms:created>
  <dcterms:modified xsi:type="dcterms:W3CDTF">2015-02-05T09:37:44Z</dcterms:modified>
</cp:coreProperties>
</file>