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66" r:id="rId5"/>
    <p:sldId id="267" r:id="rId6"/>
    <p:sldId id="263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816955-5C3A-40BA-A2FE-E8FF164F56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BBB09C-7F6C-461A-847E-3F0E62EB7B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5413B-B2FB-4E50-A07D-48B5C06D14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828B3-EBAB-4142-8BBB-B8DFBD6575B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E33E6D-CDCC-445D-88E2-24258F3307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20ED13-7FE0-4E5A-A653-4E27EF1B312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68CE68E-CF11-479D-AD19-F0A9D6DE58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C9F2C-752F-4047-8A5C-5E56823C058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46BC-EE26-4627-9D71-7D66BAF98EB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6C7538-3AD0-4484-A723-CCF10530F3D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D9257-42D3-4801-8B13-B750A5A789B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27862C-DA8D-4C0A-B3E4-27C64C64C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Vrste trgovačkih društava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društva osoba </a:t>
            </a:r>
          </a:p>
          <a:p>
            <a:pPr lvl="1"/>
            <a:r>
              <a:rPr lang="hr-HR"/>
              <a:t>javno trgovačko društvo</a:t>
            </a:r>
          </a:p>
          <a:p>
            <a:pPr lvl="1"/>
            <a:r>
              <a:rPr lang="hr-HR"/>
              <a:t>komanditno društvo</a:t>
            </a:r>
          </a:p>
          <a:p>
            <a:pPr lvl="1"/>
            <a:r>
              <a:rPr lang="hr-HR"/>
              <a:t>gospodarsko interesno udruženje</a:t>
            </a:r>
          </a:p>
          <a:p>
            <a:r>
              <a:rPr lang="hr-HR"/>
              <a:t>društva kapitala</a:t>
            </a:r>
          </a:p>
          <a:p>
            <a:pPr lvl="1"/>
            <a:r>
              <a:rPr lang="hr-HR"/>
              <a:t>dioničko društvo</a:t>
            </a:r>
          </a:p>
          <a:p>
            <a:pPr lvl="1"/>
            <a:r>
              <a:rPr lang="hr-HR"/>
              <a:t>društvo s ograničenom odgovornošću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Temeljni kapital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nije garancija da društvo ima imovinu</a:t>
            </a:r>
          </a:p>
          <a:p>
            <a:r>
              <a:rPr lang="hr-HR"/>
              <a:t>nije garancija da društvo može podmiriti svoje obveze</a:t>
            </a:r>
          </a:p>
          <a:p>
            <a:r>
              <a:rPr lang="hr-HR"/>
              <a:t>ipak, pokazuje stanje imovine društva u određenom trenutku</a:t>
            </a:r>
          </a:p>
          <a:p>
            <a:r>
              <a:rPr lang="hr-HR"/>
              <a:t>načelo unosa t.k.</a:t>
            </a:r>
          </a:p>
          <a:p>
            <a:r>
              <a:rPr lang="hr-HR"/>
              <a:t>načelo održanja t.k.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Trgovačko društvo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trgovac</a:t>
            </a:r>
          </a:p>
          <a:p>
            <a:r>
              <a:rPr lang="hr-HR"/>
              <a:t>važnost pojma trgovca</a:t>
            </a:r>
          </a:p>
          <a:p>
            <a:r>
              <a:rPr lang="hr-HR"/>
              <a:t>trgovac pojedinac</a:t>
            </a:r>
          </a:p>
          <a:p>
            <a:pPr lvl="1"/>
            <a:r>
              <a:rPr lang="hr-HR"/>
              <a:t>obrtnik čiji opseg poslovanja omogućava (traži) status trgovca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Pravna osobnost trgovačkog društva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poseban pravni subjekt</a:t>
            </a:r>
          </a:p>
          <a:p>
            <a:r>
              <a:rPr lang="hr-HR"/>
              <a:t>stjecanje pravne osobnosti</a:t>
            </a:r>
          </a:p>
          <a:p>
            <a:r>
              <a:rPr lang="hr-HR"/>
              <a:t>gubitak pravne osobnosti</a:t>
            </a:r>
          </a:p>
          <a:p>
            <a:r>
              <a:rPr lang="hr-HR"/>
              <a:t>preddruštvo</a:t>
            </a:r>
          </a:p>
          <a:p>
            <a:r>
              <a:rPr lang="hr-HR"/>
              <a:t>pravna sposobnost i poslovna sposobnost</a:t>
            </a:r>
          </a:p>
          <a:p>
            <a:r>
              <a:rPr lang="hr-HR"/>
              <a:t>podružnica</a:t>
            </a:r>
          </a:p>
          <a:p>
            <a:r>
              <a:rPr lang="hr-HR"/>
              <a:t>predstavništvo</a:t>
            </a:r>
          </a:p>
          <a:p>
            <a:endParaRPr lang="hr-HR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Odgovornost trgovačkog društva za obveze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svako trgovačko društvo odgovara za svoje obveze cijelom svojom imovinom</a:t>
            </a:r>
          </a:p>
          <a:p>
            <a:r>
              <a:rPr lang="hr-HR"/>
              <a:t>članovi društava osoba odgovaraju za obveze društva</a:t>
            </a:r>
          </a:p>
          <a:p>
            <a:pPr lvl="1"/>
            <a:r>
              <a:rPr lang="hr-HR"/>
              <a:t>svi članovi j.t.d.</a:t>
            </a:r>
          </a:p>
          <a:p>
            <a:pPr lvl="2"/>
            <a:r>
              <a:rPr lang="hr-HR"/>
              <a:t>solidarna odgovornost</a:t>
            </a:r>
          </a:p>
          <a:p>
            <a:pPr lvl="1"/>
            <a:r>
              <a:rPr lang="hr-HR"/>
              <a:t>komplementari u k.d.</a:t>
            </a:r>
          </a:p>
          <a:p>
            <a:pPr lvl="1"/>
            <a:r>
              <a:rPr lang="hr-HR"/>
              <a:t>članovi g.i.u.</a:t>
            </a:r>
          </a:p>
          <a:p>
            <a:endParaRPr lang="hr-HR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Odgovornost trgovačkog društva za obveze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članovi društava kapitala ne odgovaraju za obveze društva</a:t>
            </a:r>
          </a:p>
          <a:p>
            <a:r>
              <a:rPr lang="hr-HR"/>
              <a:t>iznimke – zlouporaba</a:t>
            </a:r>
          </a:p>
          <a:p>
            <a:endParaRPr lang="hr-HR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Imovina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/>
              <a:t>ima ju svako trgovačko društvo</a:t>
            </a:r>
          </a:p>
          <a:p>
            <a:pPr>
              <a:lnSpc>
                <a:spcPct val="80000"/>
              </a:lnSpc>
            </a:pPr>
            <a:r>
              <a:rPr lang="hr-HR" sz="2800"/>
              <a:t>imovina – ukupnost prava koja pripadaju određenoj osobi</a:t>
            </a:r>
          </a:p>
          <a:p>
            <a:pPr>
              <a:lnSpc>
                <a:spcPct val="80000"/>
              </a:lnSpc>
            </a:pPr>
            <a:r>
              <a:rPr lang="hr-HR" sz="2800"/>
              <a:t>imovina je jedinstvena</a:t>
            </a:r>
          </a:p>
          <a:p>
            <a:pPr>
              <a:lnSpc>
                <a:spcPct val="80000"/>
              </a:lnSpc>
            </a:pPr>
            <a:r>
              <a:rPr lang="hr-HR" sz="2800"/>
              <a:t>obveze nisu dio imovine, nego njezin teret</a:t>
            </a:r>
          </a:p>
          <a:p>
            <a:pPr>
              <a:lnSpc>
                <a:spcPct val="80000"/>
              </a:lnSpc>
            </a:pPr>
            <a:r>
              <a:rPr lang="hr-HR" sz="2800"/>
              <a:t>aktiva i pasiva su kategorije imovinske mase, a ne imovine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ako su obveze (tereti imovine) veće od prava (imovine) – prezaduženost</a:t>
            </a:r>
          </a:p>
          <a:p>
            <a:pPr lvl="1">
              <a:lnSpc>
                <a:spcPct val="80000"/>
              </a:lnSpc>
            </a:pPr>
            <a:r>
              <a:rPr lang="hr-HR" sz="2400"/>
              <a:t>ako nema likvidnih sredstava za podmirenje obveza - insolventnost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Imovina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nastanak imovine društva</a:t>
            </a:r>
          </a:p>
          <a:p>
            <a:pPr>
              <a:lnSpc>
                <a:spcPct val="90000"/>
              </a:lnSpc>
            </a:pPr>
            <a:r>
              <a:rPr lang="hr-HR"/>
              <a:t>uplata uloga</a:t>
            </a:r>
          </a:p>
          <a:p>
            <a:pPr>
              <a:lnSpc>
                <a:spcPct val="90000"/>
              </a:lnSpc>
            </a:pPr>
            <a:r>
              <a:rPr lang="hr-HR"/>
              <a:t>imovina društva i imovina člana društva su različite</a:t>
            </a:r>
          </a:p>
          <a:p>
            <a:pPr>
              <a:lnSpc>
                <a:spcPct val="90000"/>
              </a:lnSpc>
            </a:pPr>
            <a:r>
              <a:rPr lang="hr-HR"/>
              <a:t>član društva nije vlasnik imovine društva</a:t>
            </a:r>
          </a:p>
          <a:p>
            <a:pPr>
              <a:lnSpc>
                <a:spcPct val="90000"/>
              </a:lnSpc>
            </a:pPr>
            <a:r>
              <a:rPr lang="hr-HR"/>
              <a:t>član društva nije vlasnik društva</a:t>
            </a:r>
          </a:p>
          <a:p>
            <a:pPr>
              <a:lnSpc>
                <a:spcPct val="90000"/>
              </a:lnSpc>
            </a:pPr>
            <a:r>
              <a:rPr lang="hr-HR"/>
              <a:t>član nije vlasnik udjela u društvu</a:t>
            </a:r>
          </a:p>
          <a:p>
            <a:pPr>
              <a:lnSpc>
                <a:spcPct val="90000"/>
              </a:lnSpc>
            </a:pPr>
            <a:r>
              <a:rPr lang="hr-HR"/>
              <a:t>član može raspolagati svojim udjelom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Temeljni kapital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imaju ga samo d.d. i d.o.o.</a:t>
            </a:r>
          </a:p>
          <a:p>
            <a:pPr>
              <a:lnSpc>
                <a:spcPct val="90000"/>
              </a:lnSpc>
            </a:pPr>
            <a:r>
              <a:rPr lang="hr-HR"/>
              <a:t>nije isto što i imovina</a:t>
            </a:r>
          </a:p>
          <a:p>
            <a:pPr>
              <a:lnSpc>
                <a:spcPct val="90000"/>
              </a:lnSpc>
            </a:pPr>
            <a:r>
              <a:rPr lang="hr-HR"/>
              <a:t>u novcu izražena vrijednost uloga u društvo</a:t>
            </a:r>
          </a:p>
          <a:p>
            <a:pPr>
              <a:lnSpc>
                <a:spcPct val="90000"/>
              </a:lnSpc>
            </a:pPr>
            <a:r>
              <a:rPr lang="hr-HR"/>
              <a:t>t.k. služi određenju odnosa u društvu</a:t>
            </a:r>
          </a:p>
          <a:p>
            <a:pPr>
              <a:lnSpc>
                <a:spcPct val="90000"/>
              </a:lnSpc>
            </a:pPr>
            <a:r>
              <a:rPr lang="hr-HR"/>
              <a:t>t.k. ne mijenja se raspolaganjem imovine društva</a:t>
            </a:r>
          </a:p>
          <a:p>
            <a:pPr>
              <a:lnSpc>
                <a:spcPct val="90000"/>
              </a:lnSpc>
            </a:pPr>
            <a:r>
              <a:rPr lang="hr-HR"/>
              <a:t>t.k. ne mijenja se raspolaganjem udjelima u društvu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Temeljni kapital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t.k. je računovodstvena kategorija</a:t>
            </a:r>
          </a:p>
          <a:p>
            <a:r>
              <a:rPr lang="hr-HR"/>
              <a:t>određuje se statutom ili društvenim ugovorom</a:t>
            </a:r>
          </a:p>
          <a:p>
            <a:r>
              <a:rPr lang="hr-HR"/>
              <a:t>tretira se kao pasiva društva</a:t>
            </a:r>
          </a:p>
          <a:p>
            <a:r>
              <a:rPr lang="hr-HR"/>
              <a:t>za promjenu t.k. potrebna je odluka ovlaštenog organa društva</a:t>
            </a:r>
          </a:p>
          <a:p>
            <a:pPr>
              <a:buFontTx/>
              <a:buNone/>
            </a:pPr>
            <a:endParaRPr lang="hr-HR"/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245</TotalTime>
  <Words>314</Words>
  <Application>Microsoft Office PowerPoint</Application>
  <PresentationFormat>Prikaz na zaslonu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Rockwell</vt:lpstr>
      <vt:lpstr>Wingdings 2</vt:lpstr>
      <vt:lpstr>Livnica</vt:lpstr>
      <vt:lpstr>Vrste trgovačkih društava</vt:lpstr>
      <vt:lpstr>Trgovačko društvo </vt:lpstr>
      <vt:lpstr>Pravna osobnost trgovačkog društva</vt:lpstr>
      <vt:lpstr>Odgovornost trgovačkog društva za obveze</vt:lpstr>
      <vt:lpstr>Odgovornost trgovačkog društva za obveze</vt:lpstr>
      <vt:lpstr>Imovina</vt:lpstr>
      <vt:lpstr>Imovina</vt:lpstr>
      <vt:lpstr>Temeljni kapital</vt:lpstr>
      <vt:lpstr>Temeljni kapital</vt:lpstr>
      <vt:lpstr>Temeljni kapital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 Petrovic</dc:creator>
  <cp:lastModifiedBy>Admin</cp:lastModifiedBy>
  <cp:revision>21</cp:revision>
  <dcterms:created xsi:type="dcterms:W3CDTF">2004-11-02T10:57:54Z</dcterms:created>
  <dcterms:modified xsi:type="dcterms:W3CDTF">2015-02-05T09:37:17Z</dcterms:modified>
</cp:coreProperties>
</file>