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96" r:id="rId9"/>
    <p:sldId id="297" r:id="rId10"/>
    <p:sldId id="298" r:id="rId11"/>
    <p:sldId id="299" r:id="rId12"/>
    <p:sldId id="300" r:id="rId13"/>
    <p:sldId id="295" r:id="rId14"/>
    <p:sldId id="294"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92" r:id="rId33"/>
    <p:sldId id="280" r:id="rId34"/>
    <p:sldId id="291" r:id="rId35"/>
    <p:sldId id="293" r:id="rId36"/>
    <p:sldId id="301" r:id="rId37"/>
    <p:sldId id="282" r:id="rId38"/>
    <p:sldId id="283" r:id="rId39"/>
    <p:sldId id="290" r:id="rId40"/>
    <p:sldId id="284" r:id="rId41"/>
    <p:sldId id="285" r:id="rId42"/>
    <p:sldId id="286" r:id="rId43"/>
    <p:sldId id="287" r:id="rId44"/>
    <p:sldId id="288" r:id="rId45"/>
    <p:sldId id="289" r:id="rId46"/>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hr-HR"/>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13DB9FA5-CDFE-4DFD-AE98-1BAF468DA9BB}" type="datetimeFigureOut">
              <a:rPr lang="hr-HR"/>
              <a:pPr>
                <a:defRPr/>
              </a:pPr>
              <a:t>5.2.2015.</a:t>
            </a:fld>
            <a:endParaRPr lang="hr-HR"/>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hr-HR"/>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7B76EA8E-7AA2-4A94-B22B-18D5A63E9C63}" type="slidenum">
              <a:rPr lang="hr-HR"/>
              <a:pPr>
                <a:defRPr/>
              </a:pPr>
              <a:t>‹#›</a:t>
            </a:fld>
            <a:endParaRPr lang="hr-HR"/>
          </a:p>
        </p:txBody>
      </p:sp>
    </p:spTree>
    <p:extLst>
      <p:ext uri="{BB962C8B-B14F-4D97-AF65-F5344CB8AC3E}">
        <p14:creationId xmlns:p14="http://schemas.microsoft.com/office/powerpoint/2010/main" val="181410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510B9B3-066F-463F-880B-17FBDCA112A3}" type="slidenum">
              <a:rPr lang="hr-HR"/>
              <a:pPr>
                <a:defRPr/>
              </a:pPr>
              <a:t>‹#›</a:t>
            </a:fld>
            <a:endParaRPr lang="hr-HR"/>
          </a:p>
        </p:txBody>
      </p:sp>
    </p:spTree>
    <p:extLst>
      <p:ext uri="{BB962C8B-B14F-4D97-AF65-F5344CB8AC3E}">
        <p14:creationId xmlns:p14="http://schemas.microsoft.com/office/powerpoint/2010/main" val="173497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BDDCCA3-80AA-41FA-8C42-F0759718AEC5}" type="slidenum">
              <a:rPr lang="hr-HR" smtClean="0"/>
              <a:pPr/>
              <a:t>1</a:t>
            </a:fld>
            <a:endParaRPr lang="hr-HR"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77154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090939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061697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724350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814375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551520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4010589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555902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038156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921958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87939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747388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4027032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4288033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539133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505306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494224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4251993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493036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0685296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6577616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311242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7422922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791957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6218197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872485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5205441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1186593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099014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8710136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9062275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8072279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3343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589968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8485981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8023411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4385540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1972559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9231929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866296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465295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805002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854248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077279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100212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fld id="{B51B480E-B233-43C9-9168-AE271BF6D9CD}" type="datetime1">
              <a:rPr lang="sr-Latn-CS" smtClean="0"/>
              <a:pPr/>
              <a:t>5.2.2015.</a:t>
            </a:fld>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10B05411-DC3C-438B-8F87-029A71A75D72}" type="slidenum">
              <a:rPr lang="hr-HR" smtClean="0"/>
              <a:pPr>
                <a:defRPr/>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51B480E-B233-43C9-9168-AE271BF6D9CD}" type="datetime1">
              <a:rPr lang="sr-Latn-CS"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pPr>
              <a:defRPr/>
            </a:pPr>
            <a:fld id="{10B05411-DC3C-438B-8F87-029A71A75D72}" type="slidenum">
              <a:rPr lang="hr-HR" smtClean="0"/>
              <a:pPr>
                <a:defRPr/>
              </a:pPr>
              <a:t>‹#›</a:t>
            </a:fld>
            <a:endParaRPr lang="hr-H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51B480E-B233-43C9-9168-AE271BF6D9CD}" type="datetime1">
              <a:rPr lang="sr-Latn-CS"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pPr>
              <a:defRPr/>
            </a:pPr>
            <a:fld id="{10B05411-DC3C-438B-8F87-029A71A75D72}" type="slidenum">
              <a:rPr lang="hr-HR" smtClean="0"/>
              <a:pPr>
                <a:defRPr/>
              </a:pPr>
              <a:t>‹#›</a:t>
            </a:fld>
            <a:endParaRPr lang="hr-H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51B480E-B233-43C9-9168-AE271BF6D9CD}" type="datetime1">
              <a:rPr lang="sr-Latn-CS"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pPr>
              <a:defRPr/>
            </a:pPr>
            <a:fld id="{10B05411-DC3C-438B-8F87-029A71A75D72}" type="slidenum">
              <a:rPr lang="hr-HR" smtClean="0"/>
              <a:pPr>
                <a:defRPr/>
              </a:pPr>
              <a:t>‹#›</a:t>
            </a:fld>
            <a:endParaRPr lang="hr-H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fld id="{B51B480E-B233-43C9-9168-AE271BF6D9CD}" type="datetime1">
              <a:rPr lang="sr-Latn-CS" smtClean="0"/>
              <a:pPr/>
              <a:t>5.2.2015.</a:t>
            </a:fld>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10B05411-DC3C-438B-8F87-029A71A75D72}" type="slidenum">
              <a:rPr lang="hr-HR" smtClean="0"/>
              <a:pPr>
                <a:defRPr/>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B51B480E-B233-43C9-9168-AE271BF6D9CD}" type="datetime1">
              <a:rPr lang="sr-Latn-CS" smtClean="0"/>
              <a:pPr/>
              <a:t>5.2.2015.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pPr>
              <a:defRPr/>
            </a:pPr>
            <a:fld id="{10B05411-DC3C-438B-8F87-029A71A75D72}" type="slidenum">
              <a:rPr lang="hr-HR" smtClean="0"/>
              <a:pPr>
                <a:defRPr/>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B51B480E-B233-43C9-9168-AE271BF6D9CD}" type="datetime1">
              <a:rPr lang="sr-Latn-CS" smtClean="0"/>
              <a:pPr/>
              <a:t>5.2.2015.</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pPr>
              <a:defRPr/>
            </a:pPr>
            <a:fld id="{10B05411-DC3C-438B-8F87-029A71A75D72}" type="slidenum">
              <a:rPr lang="hr-HR" smtClean="0"/>
              <a:pPr>
                <a:defRPr/>
              </a:pPr>
              <a:t>‹#›</a:t>
            </a:fld>
            <a:endParaRPr lang="hr-H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B51B480E-B233-43C9-9168-AE271BF6D9CD}" type="datetime1">
              <a:rPr lang="sr-Latn-CS" smtClean="0"/>
              <a:pPr/>
              <a:t>5.2.2015.</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pPr>
              <a:defRPr/>
            </a:pPr>
            <a:fld id="{10B05411-DC3C-438B-8F87-029A71A75D72}" type="slidenum">
              <a:rPr lang="hr-HR" smtClean="0"/>
              <a:pPr>
                <a:defRPr/>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B51B480E-B233-43C9-9168-AE271BF6D9CD}" type="datetime1">
              <a:rPr lang="sr-Latn-CS" smtClean="0"/>
              <a:pPr/>
              <a:t>5.2.2015.</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pPr>
              <a:defRPr/>
            </a:pPr>
            <a:fld id="{10B05411-DC3C-438B-8F87-029A71A75D72}" type="slidenum">
              <a:rPr lang="hr-HR" smtClean="0"/>
              <a:pPr>
                <a:defRPr/>
              </a:pPr>
              <a:t>‹#›</a:t>
            </a:fld>
            <a:endParaRPr lang="hr-H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fld id="{B51B480E-B233-43C9-9168-AE271BF6D9CD}" type="datetime1">
              <a:rPr lang="sr-Latn-CS" smtClean="0"/>
              <a:pPr/>
              <a:t>5.2.2015.</a:t>
            </a:fld>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10B05411-DC3C-438B-8F87-029A71A75D72}" type="slidenum">
              <a:rPr lang="hr-HR" smtClean="0"/>
              <a:pPr>
                <a:defRPr/>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fld id="{B51B480E-B233-43C9-9168-AE271BF6D9CD}" type="datetime1">
              <a:rPr lang="sr-Latn-CS" smtClean="0"/>
              <a:pPr/>
              <a:t>5.2.2015.</a:t>
            </a:fld>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10B05411-DC3C-438B-8F87-029A71A75D72}" type="slidenum">
              <a:rPr lang="hr-HR" smtClean="0"/>
              <a:pPr>
                <a:defRPr/>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51B480E-B233-43C9-9168-AE271BF6D9CD}" type="datetime1">
              <a:rPr lang="sr-Latn-CS" smtClean="0"/>
              <a:pPr/>
              <a:t>5.2.2015.</a:t>
            </a:fld>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10B05411-DC3C-438B-8F87-029A71A75D72}" type="slidenum">
              <a:rPr lang="hr-HR" smtClean="0"/>
              <a:pPr>
                <a:defRPr/>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hr-HR" smtClean="0"/>
              <a:t>DIONIČKO DRUŠTVO</a:t>
            </a:r>
          </a:p>
        </p:txBody>
      </p:sp>
      <p:sp>
        <p:nvSpPr>
          <p:cNvPr id="3075" name="Rectangle 3"/>
          <p:cNvSpPr>
            <a:spLocks noGrp="1" noChangeArrowheads="1"/>
          </p:cNvSpPr>
          <p:nvPr>
            <p:ph type="subTitle" idx="1"/>
          </p:nvPr>
        </p:nvSpPr>
        <p:spPr>
          <a:xfrm>
            <a:off x="714375" y="3643313"/>
            <a:ext cx="7696200" cy="2057400"/>
          </a:xfrm>
        </p:spPr>
        <p:txBody>
          <a:bodyPr>
            <a:normAutofit lnSpcReduction="10000"/>
          </a:bodyPr>
          <a:lstStyle/>
          <a:p>
            <a:pPr lvl="1" eaLnBrk="1" hangingPunct="1">
              <a:buFontTx/>
              <a:buChar char="-"/>
            </a:pPr>
            <a:r>
              <a:rPr lang="hr-HR" sz="3200" smtClean="0"/>
              <a:t>odgovornost dioničara</a:t>
            </a:r>
          </a:p>
          <a:p>
            <a:pPr lvl="1" eaLnBrk="1" hangingPunct="1">
              <a:buFontTx/>
              <a:buChar char="-"/>
            </a:pPr>
            <a:r>
              <a:rPr lang="hr-HR" sz="3200" smtClean="0"/>
              <a:t> temeljni kapital</a:t>
            </a:r>
          </a:p>
          <a:p>
            <a:pPr lvl="1" eaLnBrk="1" hangingPunct="1">
              <a:buFontTx/>
              <a:buChar char="-"/>
            </a:pPr>
            <a:r>
              <a:rPr lang="hr-HR" sz="3200" smtClean="0"/>
              <a:t> dionice</a:t>
            </a:r>
          </a:p>
          <a:p>
            <a:pPr lvl="1" eaLnBrk="1" hangingPunct="1">
              <a:buFontTx/>
              <a:buChar char="-"/>
            </a:pPr>
            <a:r>
              <a:rPr lang="hr-HR" sz="3200" smtClean="0"/>
              <a:t> statut</a:t>
            </a:r>
          </a:p>
        </p:txBody>
      </p:sp>
      <p:sp>
        <p:nvSpPr>
          <p:cNvPr id="4" name="Rectangle 7"/>
          <p:cNvSpPr>
            <a:spLocks noGrp="1" noChangeArrowheads="1"/>
          </p:cNvSpPr>
          <p:nvPr>
            <p:ph type="sldNum" sz="quarter" idx="11"/>
          </p:nvPr>
        </p:nvSpPr>
        <p:spPr/>
        <p:txBody>
          <a:bodyPr/>
          <a:lstStyle/>
          <a:p>
            <a:pPr>
              <a:defRPr/>
            </a:pPr>
            <a:fld id="{B611729C-7B3F-492B-A697-8799D8BF061C}" type="slidenum">
              <a:rPr lang="hr-HR"/>
              <a:pPr>
                <a:defRPr/>
              </a:pPr>
              <a:t>1</a:t>
            </a:fld>
            <a:endParaRPr lang="hr-H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728C5351-53CC-4D17-8F77-3BE477C5E3F5}" type="slidenum">
              <a:rPr lang="hr-HR"/>
              <a:pPr>
                <a:defRPr/>
              </a:pPr>
              <a:t>10</a:t>
            </a:fld>
            <a:endParaRPr lang="hr-HR"/>
          </a:p>
        </p:txBody>
      </p:sp>
      <p:sp>
        <p:nvSpPr>
          <p:cNvPr id="104450" name="Title 1"/>
          <p:cNvSpPr>
            <a:spLocks noGrp="1"/>
          </p:cNvSpPr>
          <p:nvPr>
            <p:ph type="title" idx="4294967295"/>
          </p:nvPr>
        </p:nvSpPr>
        <p:spPr>
          <a:xfrm>
            <a:off x="0" y="533400"/>
            <a:ext cx="8229600" cy="1143000"/>
          </a:xfrm>
        </p:spPr>
        <p:txBody>
          <a:bodyPr>
            <a:normAutofit fontScale="90000"/>
          </a:bodyPr>
          <a:lstStyle/>
          <a:p>
            <a:r>
              <a:rPr lang="hr-HR" sz="3600" smtClean="0"/>
              <a:t>VTS RH, Pž-636/03 od 18. studenog 2003.</a:t>
            </a:r>
            <a:endParaRPr lang="en-US" sz="3600" smtClean="0"/>
          </a:p>
        </p:txBody>
      </p:sp>
      <p:sp>
        <p:nvSpPr>
          <p:cNvPr id="104451" name="Content Placeholder 2"/>
          <p:cNvSpPr>
            <a:spLocks noGrp="1"/>
          </p:cNvSpPr>
          <p:nvPr>
            <p:ph idx="4294967295"/>
          </p:nvPr>
        </p:nvSpPr>
        <p:spPr>
          <a:xfrm>
            <a:off x="251520" y="1844824"/>
            <a:ext cx="8229600" cy="4302125"/>
          </a:xfrm>
        </p:spPr>
        <p:txBody>
          <a:bodyPr/>
          <a:lstStyle/>
          <a:p>
            <a:r>
              <a:rPr lang="hr-HR" dirty="0" smtClean="0"/>
              <a:t>U smislu odredbe članka 10. stavak 3. Zakona o trgovačkim društvima (Narodne novine broj 111/93, 34/99, 52/00 i 118/03) onaj tko zloupotrebljava okolnost da kao član trgovačkog društva ne odgovara za obveze društva ne može se pozvati na to da po zakonu ne odgovara za te obveze. </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22F28942-81D9-48EB-8A2E-E4D90CC1B5D8}" type="slidenum">
              <a:rPr lang="hr-HR"/>
              <a:pPr>
                <a:defRPr/>
              </a:pPr>
              <a:t>11</a:t>
            </a:fld>
            <a:endParaRPr lang="hr-HR"/>
          </a:p>
        </p:txBody>
      </p:sp>
      <p:sp>
        <p:nvSpPr>
          <p:cNvPr id="106498" name="Title 1"/>
          <p:cNvSpPr>
            <a:spLocks noGrp="1"/>
          </p:cNvSpPr>
          <p:nvPr>
            <p:ph type="title" idx="4294967295"/>
          </p:nvPr>
        </p:nvSpPr>
        <p:spPr>
          <a:xfrm>
            <a:off x="0" y="533400"/>
            <a:ext cx="8229600" cy="1143000"/>
          </a:xfrm>
        </p:spPr>
        <p:txBody>
          <a:bodyPr>
            <a:normAutofit fontScale="90000"/>
          </a:bodyPr>
          <a:lstStyle/>
          <a:p>
            <a:r>
              <a:rPr lang="hr-HR" sz="3600" smtClean="0"/>
              <a:t>VTS RH, Pž-636/03 od 18. studenog 2003.</a:t>
            </a:r>
            <a:endParaRPr lang="en-US" sz="3600" smtClean="0"/>
          </a:p>
        </p:txBody>
      </p:sp>
      <p:sp>
        <p:nvSpPr>
          <p:cNvPr id="106499" name="Content Placeholder 2"/>
          <p:cNvSpPr>
            <a:spLocks noGrp="1"/>
          </p:cNvSpPr>
          <p:nvPr>
            <p:ph idx="4294967295"/>
          </p:nvPr>
        </p:nvSpPr>
        <p:spPr>
          <a:xfrm>
            <a:off x="251520" y="1844824"/>
            <a:ext cx="8229600" cy="4302125"/>
          </a:xfrm>
        </p:spPr>
        <p:txBody>
          <a:bodyPr>
            <a:normAutofit fontScale="92500" lnSpcReduction="20000"/>
          </a:bodyPr>
          <a:lstStyle/>
          <a:p>
            <a:r>
              <a:rPr lang="hr-HR" sz="3000" dirty="0" smtClean="0"/>
              <a:t>Iz cjelokupnog stanja spisa proizlazi da je došlo do proboja pravne osobnosti, na način da tuženik kao jedini član i osnivač društva L. C. d.o.o. odgovara za obveze društva prema tužiteljici.</a:t>
            </a:r>
          </a:p>
          <a:p>
            <a:r>
              <a:rPr lang="hr-HR" sz="3000" dirty="0" smtClean="0"/>
              <a:t>Zapošljavanje radnika u društvu kćerima osnovanim sa skromnim temeljnim kapitalom uz istovremeno zadržavanje znatne imovine u temeljnom kapitalu društva majke poznat je i nerijetko korišten obrazac rješavanja viška radnika.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18445552-30AA-4116-BCB9-09705ACBB550}" type="slidenum">
              <a:rPr lang="hr-HR"/>
              <a:pPr>
                <a:defRPr/>
              </a:pPr>
              <a:t>12</a:t>
            </a:fld>
            <a:endParaRPr lang="hr-HR"/>
          </a:p>
        </p:txBody>
      </p:sp>
      <p:sp>
        <p:nvSpPr>
          <p:cNvPr id="108546" name="Title 1"/>
          <p:cNvSpPr>
            <a:spLocks noGrp="1"/>
          </p:cNvSpPr>
          <p:nvPr>
            <p:ph type="title" idx="4294967295"/>
          </p:nvPr>
        </p:nvSpPr>
        <p:spPr>
          <a:xfrm>
            <a:off x="0" y="533400"/>
            <a:ext cx="8229600" cy="1143000"/>
          </a:xfrm>
        </p:spPr>
        <p:txBody>
          <a:bodyPr>
            <a:normAutofit fontScale="90000"/>
          </a:bodyPr>
          <a:lstStyle/>
          <a:p>
            <a:r>
              <a:rPr lang="hr-HR" sz="3600" smtClean="0"/>
              <a:t>VTS RH, Pž-636/03 od 18. studenog 2003.</a:t>
            </a:r>
            <a:endParaRPr lang="en-US" sz="3600" smtClean="0"/>
          </a:p>
        </p:txBody>
      </p:sp>
      <p:sp>
        <p:nvSpPr>
          <p:cNvPr id="108547" name="Content Placeholder 2"/>
          <p:cNvSpPr>
            <a:spLocks noGrp="1"/>
          </p:cNvSpPr>
          <p:nvPr>
            <p:ph idx="4294967295"/>
          </p:nvPr>
        </p:nvSpPr>
        <p:spPr>
          <a:xfrm>
            <a:off x="251520" y="1844824"/>
            <a:ext cx="8229600" cy="4302125"/>
          </a:xfrm>
        </p:spPr>
        <p:txBody>
          <a:bodyPr/>
          <a:lstStyle/>
          <a:p>
            <a:pPr>
              <a:buFont typeface="Wingdings" pitchFamily="2" charset="2"/>
              <a:buNone/>
            </a:pPr>
            <a:endParaRPr lang="hr-HR" dirty="0" smtClean="0"/>
          </a:p>
          <a:p>
            <a:r>
              <a:rPr lang="hr-HR" dirty="0" smtClean="0"/>
              <a:t>U ovom konkretnom slučaju tako je postupio i tuženik pa je stoga prvostupanjski sud osnovano zaključio da postoji solidarna odgovornost tuženika za obveze L. C. u odnosu prema tužiteljici, a na temelju zakonskih odredbi navedenih u obrazloženju pobijane presude.</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B8807AB9-1384-4115-8C3C-A615CFC4A7A7}" type="slidenum">
              <a:rPr lang="hr-HR"/>
              <a:pPr>
                <a:defRPr/>
              </a:pPr>
              <a:t>13</a:t>
            </a:fld>
            <a:endParaRPr lang="hr-HR"/>
          </a:p>
        </p:txBody>
      </p:sp>
      <p:sp>
        <p:nvSpPr>
          <p:cNvPr id="98306" name="Title 1"/>
          <p:cNvSpPr>
            <a:spLocks noGrp="1"/>
          </p:cNvSpPr>
          <p:nvPr>
            <p:ph type="title" idx="4294967295"/>
          </p:nvPr>
        </p:nvSpPr>
        <p:spPr>
          <a:xfrm>
            <a:off x="0" y="533400"/>
            <a:ext cx="8229600" cy="1143000"/>
          </a:xfrm>
        </p:spPr>
        <p:txBody>
          <a:bodyPr>
            <a:normAutofit fontScale="90000"/>
          </a:bodyPr>
          <a:lstStyle/>
          <a:p>
            <a:r>
              <a:rPr lang="hr-HR" sz="3600" smtClean="0"/>
              <a:t>PROBOJ ODGOVORNOSTI KOD DRUŠTAVA KAPITALA</a:t>
            </a:r>
            <a:endParaRPr lang="en-US" sz="3600" smtClean="0"/>
          </a:p>
        </p:txBody>
      </p:sp>
      <p:sp>
        <p:nvSpPr>
          <p:cNvPr id="98307" name="Content Placeholder 2"/>
          <p:cNvSpPr>
            <a:spLocks noGrp="1"/>
          </p:cNvSpPr>
          <p:nvPr>
            <p:ph idx="4294967295"/>
          </p:nvPr>
        </p:nvSpPr>
        <p:spPr>
          <a:xfrm>
            <a:off x="251520" y="1844824"/>
            <a:ext cx="8229600" cy="4302125"/>
          </a:xfrm>
        </p:spPr>
        <p:txBody>
          <a:bodyPr/>
          <a:lstStyle/>
          <a:p>
            <a:r>
              <a:rPr lang="hr-HR" dirty="0" smtClean="0"/>
              <a:t>za obveze odgovara član društva (dioničar; član d.o.o.-a, komanditor) koji zloporabi okolnost da po zakonu ne odgovara za obveze društva</a:t>
            </a:r>
          </a:p>
          <a:p>
            <a:r>
              <a:rPr lang="hr-HR" dirty="0" smtClean="0"/>
              <a:t>teret dokaza je na vjerovniku</a:t>
            </a:r>
          </a:p>
          <a:p>
            <a:r>
              <a:rPr lang="hr-HR" dirty="0" smtClean="0"/>
              <a:t>mogu li se slučajevi proboja odgovornosti (osobito s obzirom na teret dokazivanja) više očekivati kod </a:t>
            </a:r>
            <a:r>
              <a:rPr lang="hr-HR" dirty="0" err="1" smtClean="0"/>
              <a:t>d.d</a:t>
            </a:r>
            <a:r>
              <a:rPr lang="hr-HR" dirty="0" smtClean="0"/>
              <a:t>.-a ili d.o.o.-a?</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6B231362-E8BD-49F1-AB3F-CF4D7F9D0B86}" type="slidenum">
              <a:rPr lang="hr-HR"/>
              <a:pPr>
                <a:defRPr/>
              </a:pPr>
              <a:t>14</a:t>
            </a:fld>
            <a:endParaRPr lang="hr-HR"/>
          </a:p>
        </p:txBody>
      </p:sp>
      <p:sp>
        <p:nvSpPr>
          <p:cNvPr id="96258" name="Title 1"/>
          <p:cNvSpPr>
            <a:spLocks noGrp="1"/>
          </p:cNvSpPr>
          <p:nvPr>
            <p:ph type="title" idx="4294967295"/>
          </p:nvPr>
        </p:nvSpPr>
        <p:spPr>
          <a:xfrm>
            <a:off x="0" y="533400"/>
            <a:ext cx="8229600" cy="1143000"/>
          </a:xfrm>
        </p:spPr>
        <p:txBody>
          <a:bodyPr/>
          <a:lstStyle/>
          <a:p>
            <a:r>
              <a:rPr lang="hr-HR" smtClean="0"/>
              <a:t>TEMELJNI KAPITAL</a:t>
            </a:r>
            <a:endParaRPr lang="en-US" smtClean="0"/>
          </a:p>
        </p:txBody>
      </p:sp>
      <p:sp>
        <p:nvSpPr>
          <p:cNvPr id="96259" name="Content Placeholder 2"/>
          <p:cNvSpPr>
            <a:spLocks noGrp="1"/>
          </p:cNvSpPr>
          <p:nvPr>
            <p:ph idx="4294967295"/>
          </p:nvPr>
        </p:nvSpPr>
        <p:spPr>
          <a:xfrm>
            <a:off x="251520" y="1844824"/>
            <a:ext cx="8229600" cy="4302125"/>
          </a:xfrm>
        </p:spPr>
        <p:txBody>
          <a:bodyPr>
            <a:normAutofit lnSpcReduction="10000"/>
          </a:bodyPr>
          <a:lstStyle/>
          <a:p>
            <a:r>
              <a:rPr lang="hr-HR" dirty="0" smtClean="0"/>
              <a:t>u novcu izražena vrijednost onoga što članovi društva (dioničari) moraju unijeti u društvo na ime uplate dijelova tog kapitala koji se odnose na sve izdane dionice</a:t>
            </a:r>
          </a:p>
          <a:p>
            <a:endParaRPr lang="hr-HR" dirty="0" smtClean="0"/>
          </a:p>
          <a:p>
            <a:r>
              <a:rPr lang="hr-HR" dirty="0" smtClean="0"/>
              <a:t>temeljni kapital podijeljen je na dionice, određen u statutu društva, upisan u sudskom registru i vodi se u poslovnim knjigama društva kao upisani kapital</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hr-HR" smtClean="0"/>
              <a:t>TEMELJNI KAPITAL</a:t>
            </a:r>
            <a:endParaRPr lang="en-US" smtClean="0"/>
          </a:p>
        </p:txBody>
      </p:sp>
      <p:sp>
        <p:nvSpPr>
          <p:cNvPr id="10243" name="Content Placeholder 2"/>
          <p:cNvSpPr>
            <a:spLocks noGrp="1"/>
          </p:cNvSpPr>
          <p:nvPr>
            <p:ph idx="1"/>
          </p:nvPr>
        </p:nvSpPr>
        <p:spPr/>
        <p:txBody>
          <a:bodyPr/>
          <a:lstStyle/>
          <a:p>
            <a:r>
              <a:rPr lang="hr-HR" dirty="0" smtClean="0"/>
              <a:t>mora se izraziti u kunama</a:t>
            </a:r>
          </a:p>
          <a:p>
            <a:endParaRPr lang="hr-HR" dirty="0" smtClean="0"/>
          </a:p>
          <a:p>
            <a:r>
              <a:rPr lang="hr-HR" dirty="0" err="1" smtClean="0"/>
              <a:t>čl</a:t>
            </a:r>
            <a:r>
              <a:rPr lang="hr-HR" dirty="0" smtClean="0"/>
              <a:t>. 162 ZTD-a → najniži iznos temeljnog kapitala je 200.000,00 kn</a:t>
            </a:r>
          </a:p>
          <a:p>
            <a:endParaRPr lang="hr-HR" dirty="0" smtClean="0"/>
          </a:p>
          <a:p>
            <a:r>
              <a:rPr lang="hr-HR" dirty="0" smtClean="0"/>
              <a:t>sud mora odbiti upis u sudski registar društva čiji je temeljni kapital manji od 200.000,00 kn</a:t>
            </a:r>
            <a:endParaRPr lang="en-US" dirty="0" smtClean="0"/>
          </a:p>
        </p:txBody>
      </p:sp>
      <p:sp>
        <p:nvSpPr>
          <p:cNvPr id="4" name="Rectangle 6"/>
          <p:cNvSpPr>
            <a:spLocks noGrp="1" noChangeArrowheads="1"/>
          </p:cNvSpPr>
          <p:nvPr>
            <p:ph type="sldNum" sz="quarter" idx="12"/>
          </p:nvPr>
        </p:nvSpPr>
        <p:spPr>
          <a:ln/>
        </p:spPr>
        <p:txBody>
          <a:bodyPr/>
          <a:lstStyle/>
          <a:p>
            <a:pPr>
              <a:defRPr/>
            </a:pPr>
            <a:fld id="{5B775C63-D3C8-4189-8AE9-562A8BC4401C}" type="slidenum">
              <a:rPr lang="hr-HR"/>
              <a:pPr>
                <a:defRPr/>
              </a:pPr>
              <a:t>15</a:t>
            </a:fld>
            <a:endParaRPr lang="hr-H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hr-HR" smtClean="0"/>
              <a:t>TEMELJNI KAPITAL</a:t>
            </a:r>
            <a:endParaRPr lang="en-US" smtClean="0"/>
          </a:p>
        </p:txBody>
      </p:sp>
      <p:sp>
        <p:nvSpPr>
          <p:cNvPr id="11267" name="Content Placeholder 2"/>
          <p:cNvSpPr>
            <a:spLocks noGrp="1"/>
          </p:cNvSpPr>
          <p:nvPr>
            <p:ph idx="1"/>
          </p:nvPr>
        </p:nvSpPr>
        <p:spPr/>
        <p:txBody>
          <a:bodyPr>
            <a:normAutofit lnSpcReduction="10000"/>
          </a:bodyPr>
          <a:lstStyle/>
          <a:p>
            <a:r>
              <a:rPr lang="hr-HR" sz="3000" smtClean="0"/>
              <a:t>protuteža okolnosti da članovi društva ne odgovaraju za obveze društva</a:t>
            </a:r>
          </a:p>
          <a:p>
            <a:r>
              <a:rPr lang="hr-HR" sz="3000" smtClean="0"/>
              <a:t>pokazatelj vjerovnicima kolika jest odnosno kolika je bila u nekom trenutku imovina društva</a:t>
            </a:r>
          </a:p>
          <a:p>
            <a:r>
              <a:rPr lang="hr-HR" sz="3000" smtClean="0"/>
              <a:t>TEMELJNI KAPITAL NE PRUŽA SIGURNOST VJEROVNICIMA DA ĆE MOĆI SVOJE TRAŽBINE PODMIRITI OD DRUŠTVA → razlika između temeljnog kapitala i imovine društva</a:t>
            </a:r>
            <a:endParaRPr lang="en-US" sz="3000" smtClean="0"/>
          </a:p>
        </p:txBody>
      </p:sp>
      <p:sp>
        <p:nvSpPr>
          <p:cNvPr id="4" name="Rectangle 6"/>
          <p:cNvSpPr>
            <a:spLocks noGrp="1" noChangeArrowheads="1"/>
          </p:cNvSpPr>
          <p:nvPr>
            <p:ph type="sldNum" sz="quarter" idx="12"/>
          </p:nvPr>
        </p:nvSpPr>
        <p:spPr>
          <a:ln/>
        </p:spPr>
        <p:txBody>
          <a:bodyPr/>
          <a:lstStyle/>
          <a:p>
            <a:pPr>
              <a:defRPr/>
            </a:pPr>
            <a:fld id="{B9F2DD75-09C4-47ED-A1D7-C5201BA14B6D}" type="slidenum">
              <a:rPr lang="hr-HR"/>
              <a:pPr>
                <a:defRPr/>
              </a:pPr>
              <a:t>16</a:t>
            </a:fld>
            <a:endParaRPr lang="hr-H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hr-HR" smtClean="0"/>
              <a:t>TEMELJNI KAPITAL</a:t>
            </a:r>
            <a:endParaRPr lang="en-US" smtClean="0"/>
          </a:p>
        </p:txBody>
      </p:sp>
      <p:sp>
        <p:nvSpPr>
          <p:cNvPr id="12291" name="Content Placeholder 2"/>
          <p:cNvSpPr>
            <a:spLocks noGrp="1"/>
          </p:cNvSpPr>
          <p:nvPr>
            <p:ph idx="1"/>
          </p:nvPr>
        </p:nvSpPr>
        <p:spPr/>
        <p:txBody>
          <a:bodyPr/>
          <a:lstStyle/>
          <a:p>
            <a:r>
              <a:rPr lang="hr-HR" smtClean="0"/>
              <a:t>čl. 251. st. 1.</a:t>
            </a:r>
          </a:p>
          <a:p>
            <a:pPr lvl="1"/>
            <a:endParaRPr lang="hr-HR" smtClean="0"/>
          </a:p>
          <a:p>
            <a:pPr lvl="1"/>
            <a:r>
              <a:rPr lang="hr-HR" smtClean="0"/>
              <a:t>Ako se kod izrade godišnjih ili drugih financijskih izvješća ili inače ustanovi da u društvu postoji gubitak u visini polovine temeljnoga kapitala društva, uprava mora odmah sazvati glavnu skupštinu društva i o tome je izvijestiti.</a:t>
            </a:r>
            <a:endParaRPr lang="en-US" smtClean="0"/>
          </a:p>
        </p:txBody>
      </p:sp>
      <p:sp>
        <p:nvSpPr>
          <p:cNvPr id="4" name="Rectangle 6"/>
          <p:cNvSpPr>
            <a:spLocks noGrp="1" noChangeArrowheads="1"/>
          </p:cNvSpPr>
          <p:nvPr>
            <p:ph type="sldNum" sz="quarter" idx="12"/>
          </p:nvPr>
        </p:nvSpPr>
        <p:spPr>
          <a:ln/>
        </p:spPr>
        <p:txBody>
          <a:bodyPr/>
          <a:lstStyle/>
          <a:p>
            <a:pPr>
              <a:defRPr/>
            </a:pPr>
            <a:fld id="{B67232DB-090D-4217-9687-22265BCAF882}" type="slidenum">
              <a:rPr lang="hr-HR"/>
              <a:pPr>
                <a:defRPr/>
              </a:pPr>
              <a:t>17</a:t>
            </a:fld>
            <a:endParaRPr lang="hr-H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hr-HR" smtClean="0"/>
              <a:t>TEMELJNI KAPITAL</a:t>
            </a:r>
            <a:endParaRPr lang="en-US" smtClean="0"/>
          </a:p>
        </p:txBody>
      </p:sp>
      <p:sp>
        <p:nvSpPr>
          <p:cNvPr id="13315" name="Content Placeholder 2"/>
          <p:cNvSpPr>
            <a:spLocks noGrp="1"/>
          </p:cNvSpPr>
          <p:nvPr>
            <p:ph idx="1"/>
          </p:nvPr>
        </p:nvSpPr>
        <p:spPr/>
        <p:txBody>
          <a:bodyPr/>
          <a:lstStyle/>
          <a:p>
            <a:r>
              <a:rPr lang="hr-HR" smtClean="0"/>
              <a:t>čl. 251. st. 2.</a:t>
            </a:r>
          </a:p>
          <a:p>
            <a:pPr lvl="1"/>
            <a:endParaRPr lang="hr-HR" smtClean="0"/>
          </a:p>
          <a:p>
            <a:pPr lvl="1"/>
            <a:r>
              <a:rPr lang="hr-HR" smtClean="0"/>
              <a:t>Ako je društvo nesposobno za plaćanje ili prezaduženo, uprava mora bez odgađanja a najkasnije tri tjedna po nastanku razloga kojega poseban zakon određuje kao razlog za pokretanje stečajnog postupka zatražiti da se otvori taj postupak.</a:t>
            </a:r>
            <a:endParaRPr lang="en-US" smtClean="0"/>
          </a:p>
        </p:txBody>
      </p:sp>
      <p:sp>
        <p:nvSpPr>
          <p:cNvPr id="4" name="Rectangle 6"/>
          <p:cNvSpPr>
            <a:spLocks noGrp="1" noChangeArrowheads="1"/>
          </p:cNvSpPr>
          <p:nvPr>
            <p:ph type="sldNum" sz="quarter" idx="12"/>
          </p:nvPr>
        </p:nvSpPr>
        <p:spPr>
          <a:ln/>
        </p:spPr>
        <p:txBody>
          <a:bodyPr/>
          <a:lstStyle/>
          <a:p>
            <a:pPr>
              <a:defRPr/>
            </a:pPr>
            <a:fld id="{23BBA098-1199-4D8A-B5F2-557D21B6244E}" type="slidenum">
              <a:rPr lang="hr-HR"/>
              <a:pPr>
                <a:defRPr/>
              </a:pPr>
              <a:t>18</a:t>
            </a:fld>
            <a:endParaRPr lang="hr-H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hr-HR" smtClean="0"/>
              <a:t>TEMELJNI KAPITAL</a:t>
            </a:r>
            <a:endParaRPr lang="en-US" smtClean="0"/>
          </a:p>
        </p:txBody>
      </p:sp>
      <p:sp>
        <p:nvSpPr>
          <p:cNvPr id="14339" name="Content Placeholder 2"/>
          <p:cNvSpPr>
            <a:spLocks noGrp="1"/>
          </p:cNvSpPr>
          <p:nvPr>
            <p:ph idx="1"/>
          </p:nvPr>
        </p:nvSpPr>
        <p:spPr/>
        <p:txBody>
          <a:bodyPr/>
          <a:lstStyle/>
          <a:p>
            <a:r>
              <a:rPr lang="hr-HR" smtClean="0"/>
              <a:t>čl. 251. st. 3.</a:t>
            </a:r>
          </a:p>
          <a:p>
            <a:pPr lvl="1"/>
            <a:endParaRPr lang="hr-HR" smtClean="0"/>
          </a:p>
          <a:p>
            <a:pPr lvl="1"/>
            <a:r>
              <a:rPr lang="hr-HR" smtClean="0"/>
              <a:t>Nakon što nastane nesposobnost za plaćanje, odnosno nakon što dođe do prezaduženosti uprava ne smije obavljati plaćanja. To ne vrijedi za plaćanja koja se i nakon toga obave s pozornošću urednog i savjesnog gospodarstvenika.</a:t>
            </a:r>
            <a:endParaRPr lang="en-US" smtClean="0"/>
          </a:p>
        </p:txBody>
      </p:sp>
      <p:sp>
        <p:nvSpPr>
          <p:cNvPr id="4" name="Rectangle 6"/>
          <p:cNvSpPr>
            <a:spLocks noGrp="1" noChangeArrowheads="1"/>
          </p:cNvSpPr>
          <p:nvPr>
            <p:ph type="sldNum" sz="quarter" idx="12"/>
          </p:nvPr>
        </p:nvSpPr>
        <p:spPr>
          <a:ln/>
        </p:spPr>
        <p:txBody>
          <a:bodyPr/>
          <a:lstStyle/>
          <a:p>
            <a:pPr>
              <a:defRPr/>
            </a:pPr>
            <a:fld id="{F2D7E273-C669-4392-923E-D69C22212F21}" type="slidenum">
              <a:rPr lang="hr-HR"/>
              <a:pPr>
                <a:defRPr/>
              </a:pPr>
              <a:t>19</a:t>
            </a:fld>
            <a:endParaRPr lang="hr-H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hr-HR" smtClean="0"/>
              <a:t>Dioničko društvo - pojam i obilježja -</a:t>
            </a:r>
          </a:p>
        </p:txBody>
      </p:sp>
      <p:sp>
        <p:nvSpPr>
          <p:cNvPr id="4099" name="Content Placeholder 2"/>
          <p:cNvSpPr>
            <a:spLocks noGrp="1"/>
          </p:cNvSpPr>
          <p:nvPr>
            <p:ph idx="1"/>
          </p:nvPr>
        </p:nvSpPr>
        <p:spPr/>
        <p:txBody>
          <a:bodyPr/>
          <a:lstStyle/>
          <a:p>
            <a:pPr eaLnBrk="1" hangingPunct="1"/>
            <a:r>
              <a:rPr lang="hr-HR" smtClean="0"/>
              <a:t>Dioničko društvo je trgovačko društvo u kojemu članovi (dioničari) sudjeluju s ulozima u temeljnom kapitalu podijeljenom na dionice</a:t>
            </a:r>
          </a:p>
          <a:p>
            <a:pPr eaLnBrk="1" hangingPunct="1"/>
            <a:endParaRPr lang="hr-HR" smtClean="0"/>
          </a:p>
          <a:p>
            <a:pPr eaLnBrk="1" hangingPunct="1"/>
            <a:r>
              <a:rPr lang="hr-HR" smtClean="0"/>
              <a:t>Dioničko društvo je pravna osoba koja pravnu osobnost stječe upisom u sudski registar a gubi je brisanjem iz njega</a:t>
            </a:r>
          </a:p>
        </p:txBody>
      </p:sp>
      <p:sp>
        <p:nvSpPr>
          <p:cNvPr id="4" name="Rectangle 6"/>
          <p:cNvSpPr>
            <a:spLocks noGrp="1" noChangeArrowheads="1"/>
          </p:cNvSpPr>
          <p:nvPr>
            <p:ph type="sldNum" sz="quarter" idx="12"/>
          </p:nvPr>
        </p:nvSpPr>
        <p:spPr>
          <a:ln/>
        </p:spPr>
        <p:txBody>
          <a:bodyPr/>
          <a:lstStyle/>
          <a:p>
            <a:pPr>
              <a:defRPr/>
            </a:pPr>
            <a:fld id="{9E20D3B1-4F8C-4E0B-85BE-339D375E5CB1}" type="slidenum">
              <a:rPr lang="hr-HR"/>
              <a:pPr>
                <a:defRPr/>
              </a:pPr>
              <a:t>2</a:t>
            </a:fld>
            <a:endParaRPr lang="hr-H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hr-HR" smtClean="0"/>
              <a:t>TEMELJNI KAPITAL</a:t>
            </a:r>
            <a:endParaRPr lang="en-US" smtClean="0"/>
          </a:p>
        </p:txBody>
      </p:sp>
      <p:sp>
        <p:nvSpPr>
          <p:cNvPr id="15363" name="Content Placeholder 2"/>
          <p:cNvSpPr>
            <a:spLocks noGrp="1"/>
          </p:cNvSpPr>
          <p:nvPr>
            <p:ph idx="1"/>
          </p:nvPr>
        </p:nvSpPr>
        <p:spPr/>
        <p:txBody>
          <a:bodyPr/>
          <a:lstStyle/>
          <a:p>
            <a:r>
              <a:rPr lang="hr-HR" smtClean="0"/>
              <a:t>preko temeljnog kapitala određuju se odnosi u društvu</a:t>
            </a:r>
          </a:p>
          <a:p>
            <a:pPr lvl="1"/>
            <a:r>
              <a:rPr lang="hr-HR" smtClean="0"/>
              <a:t>temeljni kapital je podijeljen na dionice</a:t>
            </a:r>
          </a:p>
          <a:p>
            <a:pPr lvl="1"/>
            <a:r>
              <a:rPr lang="hr-HR" smtClean="0"/>
              <a:t>u dionicama su utjelovljena prava i obveze dioničara</a:t>
            </a:r>
          </a:p>
          <a:p>
            <a:endParaRPr lang="hr-HR" smtClean="0"/>
          </a:p>
          <a:p>
            <a:r>
              <a:rPr lang="hr-HR" smtClean="0"/>
              <a:t>pod jednakim uvjetima dioničari imaju jednaki položaj u društvu (čl. 211 ZTD-a)</a:t>
            </a:r>
          </a:p>
          <a:p>
            <a:pPr lvl="1"/>
            <a:endParaRPr lang="en-US" smtClean="0"/>
          </a:p>
        </p:txBody>
      </p:sp>
      <p:sp>
        <p:nvSpPr>
          <p:cNvPr id="4" name="Rectangle 6"/>
          <p:cNvSpPr>
            <a:spLocks noGrp="1" noChangeArrowheads="1"/>
          </p:cNvSpPr>
          <p:nvPr>
            <p:ph type="sldNum" sz="quarter" idx="12"/>
          </p:nvPr>
        </p:nvSpPr>
        <p:spPr>
          <a:ln/>
        </p:spPr>
        <p:txBody>
          <a:bodyPr/>
          <a:lstStyle/>
          <a:p>
            <a:pPr>
              <a:defRPr/>
            </a:pPr>
            <a:fld id="{99A618E9-58DF-46D8-A6C7-C9C3BE1FDE11}" type="slidenum">
              <a:rPr lang="hr-HR"/>
              <a:pPr>
                <a:defRPr/>
              </a:pPr>
              <a:t>20</a:t>
            </a:fld>
            <a:endParaRPr lang="hr-H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r-HR" smtClean="0"/>
              <a:t>DIONICA</a:t>
            </a:r>
            <a:endParaRPr lang="en-US" smtClean="0"/>
          </a:p>
        </p:txBody>
      </p:sp>
      <p:sp>
        <p:nvSpPr>
          <p:cNvPr id="16387" name="Content Placeholder 2"/>
          <p:cNvSpPr>
            <a:spLocks noGrp="1"/>
          </p:cNvSpPr>
          <p:nvPr>
            <p:ph idx="1"/>
          </p:nvPr>
        </p:nvSpPr>
        <p:spPr/>
        <p:txBody>
          <a:bodyPr>
            <a:normAutofit lnSpcReduction="10000"/>
          </a:bodyPr>
          <a:lstStyle/>
          <a:p>
            <a:r>
              <a:rPr lang="hr-HR" smtClean="0"/>
              <a:t>dionica je vrijednosni papir koji izdaje d.d., a glasi na dio temeljnog kapitala društva i imatelju daje pravo članstva u društvu, tj. prava i obveze koji iz toga članstva proizlaze</a:t>
            </a:r>
          </a:p>
          <a:p>
            <a:pPr lvl="1"/>
            <a:endParaRPr lang="hr-HR" smtClean="0"/>
          </a:p>
          <a:p>
            <a:pPr lvl="1"/>
            <a:r>
              <a:rPr lang="hr-HR" smtClean="0"/>
              <a:t>DIO TEMELJNOG KAPITALA DRUŠTVA</a:t>
            </a:r>
          </a:p>
          <a:p>
            <a:pPr lvl="1"/>
            <a:r>
              <a:rPr lang="hr-HR" smtClean="0"/>
              <a:t>SKUP ČLANSKIH PRAVA I OBVEZA IMATELJA DIONICE</a:t>
            </a:r>
          </a:p>
          <a:p>
            <a:pPr lvl="1"/>
            <a:r>
              <a:rPr lang="hr-HR" smtClean="0"/>
              <a:t>VRIJEDNOSNI PAPIR</a:t>
            </a:r>
            <a:endParaRPr lang="en-US" smtClean="0"/>
          </a:p>
        </p:txBody>
      </p:sp>
      <p:sp>
        <p:nvSpPr>
          <p:cNvPr id="4" name="Rectangle 6"/>
          <p:cNvSpPr>
            <a:spLocks noGrp="1" noChangeArrowheads="1"/>
          </p:cNvSpPr>
          <p:nvPr>
            <p:ph type="sldNum" sz="quarter" idx="12"/>
          </p:nvPr>
        </p:nvSpPr>
        <p:spPr>
          <a:ln/>
        </p:spPr>
        <p:txBody>
          <a:bodyPr/>
          <a:lstStyle/>
          <a:p>
            <a:pPr>
              <a:defRPr/>
            </a:pPr>
            <a:fld id="{7C9281D0-80C3-478E-9EF0-454B4681751C}" type="slidenum">
              <a:rPr lang="hr-HR"/>
              <a:pPr>
                <a:defRPr/>
              </a:pPr>
              <a:t>21</a:t>
            </a:fld>
            <a:endParaRPr lang="hr-H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hr-HR" sz="3600" smtClean="0"/>
              <a:t>DIONICA KAO DIO TEMELJNOG KAPITALA</a:t>
            </a:r>
            <a:endParaRPr lang="en-US" sz="3600" smtClean="0"/>
          </a:p>
        </p:txBody>
      </p:sp>
      <p:sp>
        <p:nvSpPr>
          <p:cNvPr id="17411" name="Content Placeholder 2"/>
          <p:cNvSpPr>
            <a:spLocks noGrp="1"/>
          </p:cNvSpPr>
          <p:nvPr>
            <p:ph idx="1"/>
          </p:nvPr>
        </p:nvSpPr>
        <p:spPr/>
        <p:txBody>
          <a:bodyPr/>
          <a:lstStyle/>
          <a:p>
            <a:r>
              <a:rPr lang="hr-HR" smtClean="0"/>
              <a:t>TEMELJNI KAPITAL D.D.-A PODIJELJEN JE NA DIONICE (čl. 159. st. 1. ZTD-a)</a:t>
            </a:r>
          </a:p>
          <a:p>
            <a:r>
              <a:rPr lang="hr-HR" smtClean="0"/>
              <a:t>SVAKA DIONICA JE RAZMJERAN DIO TEMELJNOG KAPITALA</a:t>
            </a:r>
          </a:p>
          <a:p>
            <a:endParaRPr lang="hr-HR" smtClean="0"/>
          </a:p>
          <a:p>
            <a:r>
              <a:rPr lang="hr-HR" smtClean="0"/>
              <a:t>Društvo može izdati dionice s nominalnim iznosom ili dionice bez tog iznosa (čl. 163. st. 1. ZTD-a)</a:t>
            </a:r>
          </a:p>
        </p:txBody>
      </p:sp>
      <p:sp>
        <p:nvSpPr>
          <p:cNvPr id="4" name="Rectangle 6"/>
          <p:cNvSpPr>
            <a:spLocks noGrp="1" noChangeArrowheads="1"/>
          </p:cNvSpPr>
          <p:nvPr>
            <p:ph type="sldNum" sz="quarter" idx="12"/>
          </p:nvPr>
        </p:nvSpPr>
        <p:spPr>
          <a:ln/>
        </p:spPr>
        <p:txBody>
          <a:bodyPr/>
          <a:lstStyle/>
          <a:p>
            <a:pPr>
              <a:defRPr/>
            </a:pPr>
            <a:fld id="{A91DC8D7-9D97-494D-B27A-8247E2692B24}" type="slidenum">
              <a:rPr lang="hr-HR"/>
              <a:pPr>
                <a:defRPr/>
              </a:pPr>
              <a:t>22</a:t>
            </a:fld>
            <a:endParaRPr lang="hr-H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hr-HR" sz="3800" smtClean="0"/>
              <a:t>DIONICE S NOMINALNIM IZNOSOM</a:t>
            </a:r>
            <a:endParaRPr lang="en-US" sz="3800" smtClean="0"/>
          </a:p>
        </p:txBody>
      </p:sp>
      <p:sp>
        <p:nvSpPr>
          <p:cNvPr id="18435" name="Content Placeholder 2"/>
          <p:cNvSpPr>
            <a:spLocks noGrp="1"/>
          </p:cNvSpPr>
          <p:nvPr>
            <p:ph idx="1"/>
          </p:nvPr>
        </p:nvSpPr>
        <p:spPr/>
        <p:txBody>
          <a:bodyPr/>
          <a:lstStyle/>
          <a:p>
            <a:r>
              <a:rPr lang="hr-HR" sz="3000" smtClean="0"/>
              <a:t>ČL. 163 ZTD-a</a:t>
            </a:r>
          </a:p>
          <a:p>
            <a:pPr lvl="1"/>
            <a:r>
              <a:rPr lang="hr-HR" sz="2600" smtClean="0"/>
              <a:t>nominalni iznos dionice ne može biti manji od 10,00 kuna</a:t>
            </a:r>
          </a:p>
          <a:p>
            <a:pPr lvl="1"/>
            <a:r>
              <a:rPr lang="hr-HR" sz="2600" smtClean="0"/>
              <a:t>nominalni iznosi dionica koji su veći od 10,00 kuna moraju glasiti na iznose koji su višekratnici iznosa od 10,00 kuna</a:t>
            </a:r>
          </a:p>
          <a:p>
            <a:pPr lvl="1"/>
            <a:r>
              <a:rPr lang="hr-HR" sz="2600" smtClean="0"/>
              <a:t>ništetna je dionica čiji je nominalni iznos manji od 10,00 kuna, a izdavatelji takvih dionica solidarno odgovaraju imateljima za štetu koja im je pričinjena izdavanjem dionica</a:t>
            </a:r>
            <a:endParaRPr lang="en-US" sz="2600" smtClean="0"/>
          </a:p>
        </p:txBody>
      </p:sp>
      <p:sp>
        <p:nvSpPr>
          <p:cNvPr id="4" name="Rectangle 6"/>
          <p:cNvSpPr>
            <a:spLocks noGrp="1" noChangeArrowheads="1"/>
          </p:cNvSpPr>
          <p:nvPr>
            <p:ph type="sldNum" sz="quarter" idx="12"/>
          </p:nvPr>
        </p:nvSpPr>
        <p:spPr>
          <a:ln/>
        </p:spPr>
        <p:txBody>
          <a:bodyPr/>
          <a:lstStyle/>
          <a:p>
            <a:pPr>
              <a:defRPr/>
            </a:pPr>
            <a:fld id="{86AE0BDD-6AE9-4C52-A155-EEFC76D58B28}" type="slidenum">
              <a:rPr lang="hr-HR"/>
              <a:pPr>
                <a:defRPr/>
              </a:pPr>
              <a:t>23</a:t>
            </a:fld>
            <a:endParaRPr lang="hr-H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hr-HR" sz="3800" smtClean="0"/>
              <a:t>DIONICE S NOMINALNIM IZNOSOM</a:t>
            </a:r>
            <a:endParaRPr lang="en-US" sz="3800" smtClean="0"/>
          </a:p>
        </p:txBody>
      </p:sp>
      <p:sp>
        <p:nvSpPr>
          <p:cNvPr id="19459" name="Content Placeholder 2"/>
          <p:cNvSpPr>
            <a:spLocks noGrp="1"/>
          </p:cNvSpPr>
          <p:nvPr>
            <p:ph idx="1"/>
          </p:nvPr>
        </p:nvSpPr>
        <p:spPr/>
        <p:txBody>
          <a:bodyPr/>
          <a:lstStyle/>
          <a:p>
            <a:r>
              <a:rPr lang="hr-HR" smtClean="0"/>
              <a:t>nominalni iznosi dionica ne moraju biti jednaki, ali se moraju poštivati pravila o najmanjem iznosu na koji one mogu glasiti</a:t>
            </a:r>
          </a:p>
          <a:p>
            <a:endParaRPr lang="hr-HR" smtClean="0"/>
          </a:p>
          <a:p>
            <a:pPr lvl="1"/>
            <a:r>
              <a:rPr lang="hr-HR" smtClean="0"/>
              <a:t>nominalni iznos dionice </a:t>
            </a:r>
          </a:p>
          <a:p>
            <a:pPr lvl="1"/>
            <a:r>
              <a:rPr lang="hr-HR" smtClean="0"/>
              <a:t>iznos za koji se dionica izdaje </a:t>
            </a:r>
          </a:p>
          <a:p>
            <a:pPr lvl="1"/>
            <a:r>
              <a:rPr lang="hr-HR" smtClean="0"/>
              <a:t>vrijednost dionice</a:t>
            </a:r>
            <a:endParaRPr lang="en-US" smtClean="0"/>
          </a:p>
        </p:txBody>
      </p:sp>
      <p:sp>
        <p:nvSpPr>
          <p:cNvPr id="4" name="Rectangle 6"/>
          <p:cNvSpPr>
            <a:spLocks noGrp="1" noChangeArrowheads="1"/>
          </p:cNvSpPr>
          <p:nvPr>
            <p:ph type="sldNum" sz="quarter" idx="12"/>
          </p:nvPr>
        </p:nvSpPr>
        <p:spPr>
          <a:ln/>
        </p:spPr>
        <p:txBody>
          <a:bodyPr/>
          <a:lstStyle/>
          <a:p>
            <a:pPr>
              <a:defRPr/>
            </a:pPr>
            <a:fld id="{F4F9150A-7B7C-4DC5-B4BC-0FF6867A5E14}" type="slidenum">
              <a:rPr lang="hr-HR"/>
              <a:pPr>
                <a:defRPr/>
              </a:pPr>
              <a:t>24</a:t>
            </a:fld>
            <a:endParaRPr lang="hr-H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hr-HR" sz="3800" smtClean="0"/>
              <a:t>DIONICE BEZ NOMINALNOG IZNOSA</a:t>
            </a:r>
            <a:endParaRPr lang="en-US" sz="3800" smtClean="0"/>
          </a:p>
        </p:txBody>
      </p:sp>
      <p:sp>
        <p:nvSpPr>
          <p:cNvPr id="20483" name="Content Placeholder 2"/>
          <p:cNvSpPr>
            <a:spLocks noGrp="1"/>
          </p:cNvSpPr>
          <p:nvPr>
            <p:ph idx="1"/>
          </p:nvPr>
        </p:nvSpPr>
        <p:spPr/>
        <p:txBody>
          <a:bodyPr/>
          <a:lstStyle/>
          <a:p>
            <a:r>
              <a:rPr lang="hr-HR" smtClean="0"/>
              <a:t>to su dionice koje ne glase na neki u njima navedeni iznos novca (kao što su to dionice sa nominalnim iznosom), ali to NE ZNAČI da se ne odnose na određeni dio temeljnog kapitala društva </a:t>
            </a:r>
          </a:p>
          <a:p>
            <a:pPr lvl="1"/>
            <a:r>
              <a:rPr lang="hr-HR" smtClean="0"/>
              <a:t>prave dionice bez nominalnog iznosa</a:t>
            </a:r>
          </a:p>
          <a:p>
            <a:pPr lvl="1"/>
            <a:r>
              <a:rPr lang="hr-HR" smtClean="0"/>
              <a:t>neprave dionice bez nominalnog iznosa (</a:t>
            </a:r>
            <a:r>
              <a:rPr lang="en-US" smtClean="0"/>
              <a:t>tzv. </a:t>
            </a:r>
            <a:r>
              <a:rPr lang="en-US" i="1" smtClean="0"/>
              <a:t>kvota dionice</a:t>
            </a:r>
            <a:r>
              <a:rPr lang="en-US" smtClean="0"/>
              <a:t> i dionice izražene samo njihovim brojem)</a:t>
            </a:r>
          </a:p>
        </p:txBody>
      </p:sp>
      <p:sp>
        <p:nvSpPr>
          <p:cNvPr id="4" name="Rectangle 6"/>
          <p:cNvSpPr>
            <a:spLocks noGrp="1" noChangeArrowheads="1"/>
          </p:cNvSpPr>
          <p:nvPr>
            <p:ph type="sldNum" sz="quarter" idx="12"/>
          </p:nvPr>
        </p:nvSpPr>
        <p:spPr>
          <a:ln/>
        </p:spPr>
        <p:txBody>
          <a:bodyPr/>
          <a:lstStyle/>
          <a:p>
            <a:pPr>
              <a:defRPr/>
            </a:pPr>
            <a:fld id="{267883C2-DCEA-4602-94B9-4F987EA4F4BF}" type="slidenum">
              <a:rPr lang="hr-HR"/>
              <a:pPr>
                <a:defRPr/>
              </a:pPr>
              <a:t>25</a:t>
            </a:fld>
            <a:endParaRPr lang="hr-H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hr-HR" sz="3800" smtClean="0"/>
              <a:t>DIONICE BEZ NOMINALNOG IZNOSA</a:t>
            </a:r>
            <a:endParaRPr lang="en-US" sz="3800" smtClean="0"/>
          </a:p>
        </p:txBody>
      </p:sp>
      <p:sp>
        <p:nvSpPr>
          <p:cNvPr id="21507" name="Content Placeholder 2"/>
          <p:cNvSpPr>
            <a:spLocks noGrp="1"/>
          </p:cNvSpPr>
          <p:nvPr>
            <p:ph idx="1"/>
          </p:nvPr>
        </p:nvSpPr>
        <p:spPr/>
        <p:txBody>
          <a:bodyPr/>
          <a:lstStyle/>
          <a:p>
            <a:r>
              <a:rPr lang="hr-HR" smtClean="0"/>
              <a:t>Čl. 163. st. 5. i st. 6. ZTD-a</a:t>
            </a:r>
          </a:p>
          <a:p>
            <a:pPr lvl="1"/>
            <a:r>
              <a:rPr lang="hr-HR" smtClean="0"/>
              <a:t>Dionice bez nominalnog iznosa sudjeluju u temeljnom kapitalu društva u jednakome dijelu. Iznos temeljnog kapitala koji otpada na jednu dionicu ne može biti manji od 10,00 kuna.</a:t>
            </a:r>
          </a:p>
          <a:p>
            <a:pPr lvl="1"/>
            <a:r>
              <a:rPr lang="hr-HR" smtClean="0"/>
              <a:t>Udio u temeljnom kapitalu određuje se kod dionica s nominalnim iznosom odnosom njihova nominalnog iznosa i nominalnog iznosa tog kapitala, a kod dionica bez nominalnog iznosa brojem dionica.</a:t>
            </a:r>
          </a:p>
          <a:p>
            <a:pPr lvl="1">
              <a:buFont typeface="Arial" charset="0"/>
              <a:buNone/>
            </a:pPr>
            <a:endParaRPr lang="hr-HR" smtClean="0"/>
          </a:p>
        </p:txBody>
      </p:sp>
      <p:sp>
        <p:nvSpPr>
          <p:cNvPr id="4" name="Rectangle 6"/>
          <p:cNvSpPr>
            <a:spLocks noGrp="1" noChangeArrowheads="1"/>
          </p:cNvSpPr>
          <p:nvPr>
            <p:ph type="sldNum" sz="quarter" idx="12"/>
          </p:nvPr>
        </p:nvSpPr>
        <p:spPr>
          <a:ln/>
        </p:spPr>
        <p:txBody>
          <a:bodyPr/>
          <a:lstStyle/>
          <a:p>
            <a:pPr>
              <a:defRPr/>
            </a:pPr>
            <a:fld id="{AC9D8118-397D-4BD4-AA36-28F1DB97FBFE}" type="slidenum">
              <a:rPr lang="hr-HR"/>
              <a:pPr>
                <a:defRPr/>
              </a:pPr>
              <a:t>26</a:t>
            </a:fld>
            <a:endParaRPr lang="hr-H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hr-HR" sz="3800" smtClean="0"/>
              <a:t>DIONICA KAO DIO TEMELJNOG KAPITALA</a:t>
            </a:r>
            <a:endParaRPr lang="en-US" sz="3800" smtClean="0"/>
          </a:p>
        </p:txBody>
      </p:sp>
      <p:sp>
        <p:nvSpPr>
          <p:cNvPr id="22531" name="Content Placeholder 2"/>
          <p:cNvSpPr>
            <a:spLocks noGrp="1"/>
          </p:cNvSpPr>
          <p:nvPr>
            <p:ph idx="1"/>
          </p:nvPr>
        </p:nvSpPr>
        <p:spPr/>
        <p:txBody>
          <a:bodyPr/>
          <a:lstStyle/>
          <a:p>
            <a:r>
              <a:rPr lang="hr-HR" smtClean="0"/>
              <a:t>ako se izdaju dionice sa nominalnim iznosom, zbroj nominalnih iznosa mora odgovarati temeljnom kapitalu</a:t>
            </a:r>
          </a:p>
          <a:p>
            <a:endParaRPr lang="hr-HR" smtClean="0"/>
          </a:p>
          <a:p>
            <a:r>
              <a:rPr lang="hr-HR" smtClean="0"/>
              <a:t>ako se izdaju dionice bez nominalnog iznosa, zbroj iznosa temeljnog kapitala koji otpada na sve izdane dionice bez nominalnog iznosa, mora odgovarati iznosu temeljnog kapitala</a:t>
            </a:r>
            <a:endParaRPr lang="en-US" smtClean="0"/>
          </a:p>
        </p:txBody>
      </p:sp>
      <p:sp>
        <p:nvSpPr>
          <p:cNvPr id="4" name="Rectangle 6"/>
          <p:cNvSpPr>
            <a:spLocks noGrp="1" noChangeArrowheads="1"/>
          </p:cNvSpPr>
          <p:nvPr>
            <p:ph type="sldNum" sz="quarter" idx="12"/>
          </p:nvPr>
        </p:nvSpPr>
        <p:spPr>
          <a:ln/>
        </p:spPr>
        <p:txBody>
          <a:bodyPr/>
          <a:lstStyle/>
          <a:p>
            <a:pPr>
              <a:defRPr/>
            </a:pPr>
            <a:fld id="{01ACC506-E433-4C2F-94B5-1F1E9007BBB6}" type="slidenum">
              <a:rPr lang="hr-HR"/>
              <a:pPr>
                <a:defRPr/>
              </a:pPr>
              <a:t>27</a:t>
            </a:fld>
            <a:endParaRPr lang="hr-H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hr-HR" sz="3800" smtClean="0"/>
              <a:t>DIONICA KAO SKUP ČLANSKIH PRAVA I OBVEZA</a:t>
            </a:r>
            <a:endParaRPr lang="en-US" sz="3800" smtClean="0"/>
          </a:p>
        </p:txBody>
      </p:sp>
      <p:sp>
        <p:nvSpPr>
          <p:cNvPr id="23555" name="Content Placeholder 2"/>
          <p:cNvSpPr>
            <a:spLocks noGrp="1"/>
          </p:cNvSpPr>
          <p:nvPr>
            <p:ph idx="1"/>
          </p:nvPr>
        </p:nvSpPr>
        <p:spPr/>
        <p:txBody>
          <a:bodyPr/>
          <a:lstStyle/>
          <a:p>
            <a:pPr>
              <a:buFont typeface="Arial" charset="0"/>
              <a:buNone/>
            </a:pPr>
            <a:endParaRPr lang="hr-HR" smtClean="0"/>
          </a:p>
          <a:p>
            <a:pPr>
              <a:buFont typeface="Arial" charset="0"/>
              <a:buNone/>
            </a:pPr>
            <a:r>
              <a:rPr lang="hr-HR" smtClean="0"/>
              <a:t>	Ulagatelj uloži dio SVOJE IMOVINE (stvari, prava ili novac) u društvo → </a:t>
            </a:r>
          </a:p>
          <a:p>
            <a:pPr>
              <a:buFont typeface="Arial" charset="0"/>
              <a:buNone/>
            </a:pPr>
            <a:r>
              <a:rPr lang="hr-HR" smtClean="0"/>
              <a:t>	Tako uložena imovina postaje IMOVINOM DRUŠTVA → </a:t>
            </a:r>
          </a:p>
          <a:p>
            <a:pPr>
              <a:buFont typeface="Arial" charset="0"/>
              <a:buNone/>
            </a:pPr>
            <a:r>
              <a:rPr lang="hr-HR" smtClean="0"/>
              <a:t>	U zamjenu za uloženu imovinu ulagatelj dobiva ČLANSTVO U DRUŠTVU koje se izražava DIONICOM</a:t>
            </a:r>
          </a:p>
          <a:p>
            <a:endParaRPr lang="en-US" smtClean="0"/>
          </a:p>
        </p:txBody>
      </p:sp>
      <p:sp>
        <p:nvSpPr>
          <p:cNvPr id="4" name="Rectangle 6"/>
          <p:cNvSpPr>
            <a:spLocks noGrp="1" noChangeArrowheads="1"/>
          </p:cNvSpPr>
          <p:nvPr>
            <p:ph type="sldNum" sz="quarter" idx="12"/>
          </p:nvPr>
        </p:nvSpPr>
        <p:spPr>
          <a:ln/>
        </p:spPr>
        <p:txBody>
          <a:bodyPr/>
          <a:lstStyle/>
          <a:p>
            <a:pPr>
              <a:defRPr/>
            </a:pPr>
            <a:fld id="{19081076-48FE-4387-AE1C-5056A35F8A12}" type="slidenum">
              <a:rPr lang="hr-HR"/>
              <a:pPr>
                <a:defRPr/>
              </a:pPr>
              <a:t>28</a:t>
            </a:fld>
            <a:endParaRPr lang="hr-H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r-HR" smtClean="0"/>
              <a:t>PRAVA DIONIČARA</a:t>
            </a:r>
          </a:p>
        </p:txBody>
      </p:sp>
      <p:sp>
        <p:nvSpPr>
          <p:cNvPr id="24579" name="Text Placeholder 2"/>
          <p:cNvSpPr>
            <a:spLocks noGrp="1"/>
          </p:cNvSpPr>
          <p:nvPr>
            <p:ph type="body" idx="1"/>
          </p:nvPr>
        </p:nvSpPr>
        <p:spPr/>
        <p:txBody>
          <a:bodyPr/>
          <a:lstStyle/>
          <a:p>
            <a:r>
              <a:rPr lang="hr-HR" smtClean="0"/>
              <a:t>UPRAVLJAČKA PRAVA</a:t>
            </a:r>
          </a:p>
        </p:txBody>
      </p:sp>
      <p:sp>
        <p:nvSpPr>
          <p:cNvPr id="24581" name="Text Placeholder 4"/>
          <p:cNvSpPr>
            <a:spLocks noGrp="1"/>
          </p:cNvSpPr>
          <p:nvPr>
            <p:ph type="body" sz="half" idx="3"/>
          </p:nvPr>
        </p:nvSpPr>
        <p:spPr/>
        <p:txBody>
          <a:bodyPr/>
          <a:lstStyle/>
          <a:p>
            <a:r>
              <a:rPr lang="hr-HR" smtClean="0"/>
              <a:t>IMOVINSKA PRAVA</a:t>
            </a:r>
          </a:p>
        </p:txBody>
      </p:sp>
      <p:sp>
        <p:nvSpPr>
          <p:cNvPr id="24580" name="Content Placeholder 3"/>
          <p:cNvSpPr>
            <a:spLocks noGrp="1"/>
          </p:cNvSpPr>
          <p:nvPr>
            <p:ph sz="quarter" idx="2"/>
          </p:nvPr>
        </p:nvSpPr>
        <p:spPr/>
        <p:txBody>
          <a:bodyPr/>
          <a:lstStyle/>
          <a:p>
            <a:r>
              <a:rPr lang="hr-HR" smtClean="0"/>
              <a:t>pravo na sudjelovanje  u glavnoj skupštini uključujući i pravo na rasporavljanje</a:t>
            </a:r>
          </a:p>
          <a:p>
            <a:r>
              <a:rPr lang="hr-HR" smtClean="0"/>
              <a:t>pravo na obaviještenost</a:t>
            </a:r>
          </a:p>
          <a:p>
            <a:r>
              <a:rPr lang="hr-HR" smtClean="0"/>
              <a:t>pravo glasa</a:t>
            </a:r>
          </a:p>
          <a:p>
            <a:r>
              <a:rPr lang="hr-HR" smtClean="0"/>
              <a:t>pravo na pobijanje odluka glavne skupštine</a:t>
            </a:r>
          </a:p>
          <a:p>
            <a:r>
              <a:rPr lang="hr-HR" smtClean="0"/>
              <a:t>…</a:t>
            </a:r>
          </a:p>
        </p:txBody>
      </p:sp>
      <p:sp>
        <p:nvSpPr>
          <p:cNvPr id="24582" name="Content Placeholder 5"/>
          <p:cNvSpPr>
            <a:spLocks noGrp="1"/>
          </p:cNvSpPr>
          <p:nvPr>
            <p:ph sz="quarter" idx="4"/>
          </p:nvPr>
        </p:nvSpPr>
        <p:spPr/>
        <p:txBody>
          <a:bodyPr/>
          <a:lstStyle/>
          <a:p>
            <a:r>
              <a:rPr lang="hr-HR" smtClean="0"/>
              <a:t>pravo na isplatu dividende</a:t>
            </a:r>
          </a:p>
          <a:p>
            <a:r>
              <a:rPr lang="hr-HR" smtClean="0"/>
              <a:t>prvenstveno pravo upisa novih dionica društva</a:t>
            </a:r>
          </a:p>
          <a:p>
            <a:r>
              <a:rPr lang="hr-HR" smtClean="0"/>
              <a:t>pravo na isplatu dijela sudjelovanja u tem. kap. u slučaju njegova smanjenja</a:t>
            </a:r>
          </a:p>
          <a:p>
            <a:r>
              <a:rPr lang="hr-HR" smtClean="0"/>
              <a:t>pravo na isplatu ostatka likvidacijske i stečajne mase</a:t>
            </a:r>
          </a:p>
          <a:p>
            <a:r>
              <a:rPr lang="hr-HR" smtClean="0"/>
              <a:t>…</a:t>
            </a:r>
          </a:p>
        </p:txBody>
      </p:sp>
      <p:sp>
        <p:nvSpPr>
          <p:cNvPr id="7" name="Rectangle 6"/>
          <p:cNvSpPr>
            <a:spLocks noGrp="1" noChangeArrowheads="1"/>
          </p:cNvSpPr>
          <p:nvPr>
            <p:ph type="sldNum" sz="quarter" idx="12"/>
          </p:nvPr>
        </p:nvSpPr>
        <p:spPr>
          <a:ln/>
        </p:spPr>
        <p:txBody>
          <a:bodyPr/>
          <a:lstStyle/>
          <a:p>
            <a:pPr>
              <a:defRPr/>
            </a:pPr>
            <a:fld id="{50BD0996-BF0E-43FB-AEA8-C7608EA0AE2F}" type="slidenum">
              <a:rPr lang="hr-HR"/>
              <a:pPr>
                <a:defRPr/>
              </a:pPr>
              <a:t>29</a:t>
            </a:fld>
            <a:endParaRPr lang="hr-H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hr-HR" smtClean="0"/>
              <a:t>Dioničko društvo - pojam i obilježja -</a:t>
            </a:r>
          </a:p>
        </p:txBody>
      </p:sp>
      <p:sp>
        <p:nvSpPr>
          <p:cNvPr id="5123" name="Content Placeholder 2"/>
          <p:cNvSpPr>
            <a:spLocks noGrp="1"/>
          </p:cNvSpPr>
          <p:nvPr>
            <p:ph idx="1"/>
          </p:nvPr>
        </p:nvSpPr>
        <p:spPr/>
        <p:txBody>
          <a:bodyPr/>
          <a:lstStyle/>
          <a:p>
            <a:pPr eaLnBrk="1" hangingPunct="1"/>
            <a:r>
              <a:rPr lang="hr-HR" smtClean="0"/>
              <a:t>Dioničko društvo je:</a:t>
            </a:r>
          </a:p>
          <a:p>
            <a:pPr lvl="1" eaLnBrk="1" hangingPunct="1"/>
            <a:endParaRPr lang="hr-HR" smtClean="0"/>
          </a:p>
          <a:p>
            <a:pPr lvl="1" eaLnBrk="1" hangingPunct="1"/>
            <a:r>
              <a:rPr lang="hr-HR" smtClean="0"/>
              <a:t>pravna osoba</a:t>
            </a:r>
          </a:p>
          <a:p>
            <a:pPr lvl="1" eaLnBrk="1" hangingPunct="1"/>
            <a:r>
              <a:rPr lang="hr-HR" smtClean="0"/>
              <a:t>trgovačko društvo</a:t>
            </a:r>
          </a:p>
          <a:p>
            <a:pPr lvl="1" eaLnBrk="1" hangingPunct="1"/>
            <a:r>
              <a:rPr lang="hr-HR" smtClean="0"/>
              <a:t>društvo kapitala</a:t>
            </a:r>
          </a:p>
          <a:p>
            <a:pPr lvl="1" eaLnBrk="1" hangingPunct="1"/>
            <a:r>
              <a:rPr lang="hr-HR" smtClean="0"/>
              <a:t>ima temeljni kapital podijeljen na dionice</a:t>
            </a:r>
          </a:p>
          <a:p>
            <a:pPr lvl="1" eaLnBrk="1" hangingPunct="1"/>
            <a:r>
              <a:rPr lang="hr-HR" smtClean="0"/>
              <a:t>dioničari ne odgovaraju za obveze društva</a:t>
            </a:r>
          </a:p>
          <a:p>
            <a:pPr lvl="1" eaLnBrk="1" hangingPunct="1"/>
            <a:r>
              <a:rPr lang="hr-HR" smtClean="0"/>
              <a:t>statut je temeljni ustrojbeni akt društva</a:t>
            </a:r>
          </a:p>
        </p:txBody>
      </p:sp>
      <p:sp>
        <p:nvSpPr>
          <p:cNvPr id="4" name="Rectangle 6"/>
          <p:cNvSpPr>
            <a:spLocks noGrp="1" noChangeArrowheads="1"/>
          </p:cNvSpPr>
          <p:nvPr>
            <p:ph type="sldNum" sz="quarter" idx="12"/>
          </p:nvPr>
        </p:nvSpPr>
        <p:spPr>
          <a:ln/>
        </p:spPr>
        <p:txBody>
          <a:bodyPr/>
          <a:lstStyle/>
          <a:p>
            <a:pPr>
              <a:defRPr/>
            </a:pPr>
            <a:fld id="{242B9C0B-C3BC-43E2-BB41-341EDDE5439F}" type="slidenum">
              <a:rPr lang="hr-HR"/>
              <a:pPr>
                <a:defRPr/>
              </a:pPr>
              <a:t>3</a:t>
            </a:fld>
            <a:endParaRPr lang="hr-H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hr-HR" smtClean="0"/>
              <a:t>OBVEZE DIONIČARA</a:t>
            </a:r>
          </a:p>
        </p:txBody>
      </p:sp>
      <p:sp>
        <p:nvSpPr>
          <p:cNvPr id="25603" name="Content Placeholder 2"/>
          <p:cNvSpPr>
            <a:spLocks noGrp="1"/>
          </p:cNvSpPr>
          <p:nvPr>
            <p:ph idx="1"/>
          </p:nvPr>
        </p:nvSpPr>
        <p:spPr/>
        <p:txBody>
          <a:bodyPr/>
          <a:lstStyle/>
          <a:p>
            <a:r>
              <a:rPr lang="hr-HR" smtClean="0"/>
              <a:t>Čl. 212 ZTD-a: GLAVNA OBVEZA DIONIČARA</a:t>
            </a:r>
          </a:p>
          <a:p>
            <a:pPr lvl="1"/>
            <a:endParaRPr lang="hr-HR" smtClean="0"/>
          </a:p>
          <a:p>
            <a:pPr lvl="1"/>
            <a:r>
              <a:rPr lang="hr-HR" smtClean="0"/>
              <a:t>Obveza dioničara je da na račun društva uplate iznos za koji su dionice izdane ili da mu prenesu stvar ili pravo ako uplaćuju dionicu ulaganjem stvari ili prava.</a:t>
            </a:r>
          </a:p>
        </p:txBody>
      </p:sp>
      <p:sp>
        <p:nvSpPr>
          <p:cNvPr id="4" name="Rectangle 6"/>
          <p:cNvSpPr>
            <a:spLocks noGrp="1" noChangeArrowheads="1"/>
          </p:cNvSpPr>
          <p:nvPr>
            <p:ph type="sldNum" sz="quarter" idx="12"/>
          </p:nvPr>
        </p:nvSpPr>
        <p:spPr>
          <a:ln/>
        </p:spPr>
        <p:txBody>
          <a:bodyPr/>
          <a:lstStyle/>
          <a:p>
            <a:pPr>
              <a:defRPr/>
            </a:pPr>
            <a:fld id="{25CEC60E-A008-4E6F-A868-7455E1B4620A}" type="slidenum">
              <a:rPr lang="hr-HR"/>
              <a:pPr>
                <a:defRPr/>
              </a:pPr>
              <a:t>30</a:t>
            </a:fld>
            <a:endParaRPr lang="hr-H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hr-HR" smtClean="0"/>
              <a:t>NEDJELJIVOST DIONICE</a:t>
            </a:r>
          </a:p>
        </p:txBody>
      </p:sp>
      <p:sp>
        <p:nvSpPr>
          <p:cNvPr id="26627" name="Content Placeholder 2"/>
          <p:cNvSpPr>
            <a:spLocks noGrp="1"/>
          </p:cNvSpPr>
          <p:nvPr>
            <p:ph idx="1"/>
          </p:nvPr>
        </p:nvSpPr>
        <p:spPr/>
        <p:txBody>
          <a:bodyPr>
            <a:normAutofit lnSpcReduction="10000"/>
          </a:bodyPr>
          <a:lstStyle/>
          <a:p>
            <a:r>
              <a:rPr lang="hr-HR" sz="2800" smtClean="0"/>
              <a:t>čl. 163. st. 7 ZTD-a: DIONICA JE NEDJELJIVA</a:t>
            </a:r>
          </a:p>
          <a:p>
            <a:endParaRPr lang="hr-HR" sz="2800" smtClean="0">
              <a:latin typeface="Arial" charset="0"/>
            </a:endParaRPr>
          </a:p>
          <a:p>
            <a:r>
              <a:rPr lang="hr-HR" sz="2800" smtClean="0"/>
              <a:t>čl. 228. ZTD-a</a:t>
            </a:r>
          </a:p>
          <a:p>
            <a:pPr lvl="1"/>
            <a:r>
              <a:rPr lang="hr-HR" sz="2600" smtClean="0"/>
              <a:t>Ako na dionici ima više ovlaštenika, za obveze iz dionice odgovaraju kao solidarni dužnici, a prava iz dionice mogu ostvarivati samo preko zajedničkog zastupnika</a:t>
            </a:r>
          </a:p>
          <a:p>
            <a:pPr lvl="1"/>
            <a:r>
              <a:rPr lang="hr-HR" sz="2600" smtClean="0"/>
              <a:t>Ako ovlaštenici na dionici ne odrede zajedničkog zastupnika, smatra se da je društvo očitovalo svoju volju ako je to učinilo jednome od ovlaštenika.</a:t>
            </a:r>
          </a:p>
        </p:txBody>
      </p:sp>
      <p:sp>
        <p:nvSpPr>
          <p:cNvPr id="4" name="Rectangle 6"/>
          <p:cNvSpPr>
            <a:spLocks noGrp="1" noChangeArrowheads="1"/>
          </p:cNvSpPr>
          <p:nvPr>
            <p:ph type="sldNum" sz="quarter" idx="12"/>
          </p:nvPr>
        </p:nvSpPr>
        <p:spPr>
          <a:ln/>
        </p:spPr>
        <p:txBody>
          <a:bodyPr/>
          <a:lstStyle/>
          <a:p>
            <a:pPr>
              <a:defRPr/>
            </a:pPr>
            <a:fld id="{7E35A379-1327-4ABF-AF62-BE5F2F857F01}" type="slidenum">
              <a:rPr lang="hr-HR"/>
              <a:pPr>
                <a:defRPr/>
              </a:pPr>
              <a:t>31</a:t>
            </a:fld>
            <a:endParaRPr lang="hr-H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FF494817-702F-46BE-AC46-6AE5333DAF6B}" type="slidenum">
              <a:rPr lang="hr-HR"/>
              <a:pPr>
                <a:defRPr/>
              </a:pPr>
              <a:t>32</a:t>
            </a:fld>
            <a:endParaRPr lang="hr-HR"/>
          </a:p>
        </p:txBody>
      </p:sp>
      <p:sp>
        <p:nvSpPr>
          <p:cNvPr id="90114" name="Title 1"/>
          <p:cNvSpPr>
            <a:spLocks noGrp="1"/>
          </p:cNvSpPr>
          <p:nvPr>
            <p:ph type="title" idx="4294967295"/>
          </p:nvPr>
        </p:nvSpPr>
        <p:spPr>
          <a:xfrm>
            <a:off x="0" y="533400"/>
            <a:ext cx="8229600" cy="1143000"/>
          </a:xfrm>
        </p:spPr>
        <p:txBody>
          <a:bodyPr>
            <a:normAutofit fontScale="90000"/>
          </a:bodyPr>
          <a:lstStyle/>
          <a:p>
            <a:r>
              <a:rPr lang="hr-HR" sz="3800" smtClean="0"/>
              <a:t>DIONICA KAO VRIJEDNOSNI PAPIR</a:t>
            </a:r>
            <a:endParaRPr lang="en-US" sz="3800" smtClean="0"/>
          </a:p>
        </p:txBody>
      </p:sp>
      <p:sp>
        <p:nvSpPr>
          <p:cNvPr id="90115" name="Content Placeholder 2"/>
          <p:cNvSpPr>
            <a:spLocks noGrp="1"/>
          </p:cNvSpPr>
          <p:nvPr>
            <p:ph idx="4294967295"/>
          </p:nvPr>
        </p:nvSpPr>
        <p:spPr>
          <a:xfrm>
            <a:off x="323528" y="1844824"/>
            <a:ext cx="8229600" cy="4302125"/>
          </a:xfrm>
        </p:spPr>
        <p:txBody>
          <a:bodyPr/>
          <a:lstStyle/>
          <a:p>
            <a:r>
              <a:rPr lang="hr-HR" sz="3000" dirty="0" smtClean="0"/>
              <a:t>ZTK</a:t>
            </a:r>
          </a:p>
          <a:p>
            <a:pPr lvl="1"/>
            <a:r>
              <a:rPr lang="hr-HR" sz="2600" dirty="0" smtClean="0"/>
              <a:t>ne određuje pojam vrijednosnog papira</a:t>
            </a:r>
          </a:p>
          <a:p>
            <a:r>
              <a:rPr lang="hr-HR" sz="3000" dirty="0" err="1" smtClean="0"/>
              <a:t>čl</a:t>
            </a:r>
            <a:r>
              <a:rPr lang="hr-HR" sz="3000" dirty="0" smtClean="0"/>
              <a:t>. 3. st. 1. t. 3 (a) ZTK</a:t>
            </a:r>
          </a:p>
          <a:p>
            <a:pPr lvl="1"/>
            <a:r>
              <a:rPr lang="pl-PL" dirty="0" smtClean="0"/>
              <a:t>Prenosivi vrijednosni papiri su one vrste vrijednosnih papira koji su prenosivi na tržištu kapitala, kao što su:</a:t>
            </a:r>
          </a:p>
          <a:p>
            <a:pPr marL="1143000" lvl="2" indent="-228600"/>
            <a:r>
              <a:rPr lang="pl-PL" dirty="0" smtClean="0"/>
              <a:t>dionice ili drugi vrijednosni papiri istog značaja koji predstavljaju udio u kapitalu ili članskim pravima u društvu, kao i potvrde o deponiranim dionicama</a:t>
            </a:r>
            <a:r>
              <a:rPr lang="hr-HR" dirty="0" smtClean="0"/>
              <a:t> </a:t>
            </a:r>
            <a:endParaRPr lang="hr-HR" sz="2100" dirty="0" smtClean="0"/>
          </a:p>
          <a:p>
            <a:pPr lvl="1"/>
            <a:endParaRPr lang="hr-HR" sz="2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hr-HR" sz="3800" smtClean="0"/>
              <a:t>DIONICA KAO VRIJEDNOSNI PAPIR</a:t>
            </a:r>
            <a:endParaRPr lang="en-US" sz="3800" smtClean="0"/>
          </a:p>
        </p:txBody>
      </p:sp>
      <p:sp>
        <p:nvSpPr>
          <p:cNvPr id="27651" name="Content Placeholder 2"/>
          <p:cNvSpPr>
            <a:spLocks noGrp="1"/>
          </p:cNvSpPr>
          <p:nvPr>
            <p:ph idx="1"/>
          </p:nvPr>
        </p:nvSpPr>
        <p:spPr/>
        <p:txBody>
          <a:bodyPr/>
          <a:lstStyle/>
          <a:p>
            <a:r>
              <a:rPr lang="hr-HR" sz="3000" smtClean="0"/>
              <a:t>ZOO (čl. 1135)</a:t>
            </a:r>
          </a:p>
          <a:p>
            <a:pPr lvl="1"/>
            <a:r>
              <a:rPr lang="hr-HR" sz="2400" smtClean="0"/>
              <a:t>Vrijednosni papir je isprava kojom se njezin izdavatelj obvezuje ispuniti obvezu upisanu u toj ispravi njezinu zakonitom imatelju.</a:t>
            </a:r>
          </a:p>
          <a:p>
            <a:pPr lvl="1"/>
            <a:r>
              <a:rPr lang="hr-HR" sz="2400" smtClean="0"/>
              <a:t>Vrijednosni papir može imati oblik elektroničkog zapisa određenog zakonom.</a:t>
            </a:r>
            <a:endParaRPr lang="en-US" sz="2400" smtClean="0"/>
          </a:p>
          <a:p>
            <a:pPr lvl="1"/>
            <a:r>
              <a:rPr lang="en-US" sz="2400" smtClean="0"/>
              <a:t>Odredbe ovoga Zakona koje se odnose na vrijednosne pa pire izdane u obliku pisane isprave primjenjuju se na odgovarajući način i na vrijednosne papire u obliku elektroničkog zapisa, ako posebnim propisom nije drukčije određeno</a:t>
            </a:r>
            <a:r>
              <a:rPr lang="hr-HR" sz="2400" smtClean="0"/>
              <a:t> </a:t>
            </a:r>
          </a:p>
        </p:txBody>
      </p:sp>
      <p:sp>
        <p:nvSpPr>
          <p:cNvPr id="4" name="Rectangle 6"/>
          <p:cNvSpPr>
            <a:spLocks noGrp="1" noChangeArrowheads="1"/>
          </p:cNvSpPr>
          <p:nvPr>
            <p:ph type="sldNum" sz="quarter" idx="12"/>
          </p:nvPr>
        </p:nvSpPr>
        <p:spPr>
          <a:ln/>
        </p:spPr>
        <p:txBody>
          <a:bodyPr/>
          <a:lstStyle/>
          <a:p>
            <a:pPr>
              <a:defRPr/>
            </a:pPr>
            <a:fld id="{425B9A8B-0776-44CB-8513-FF1DF3320F9B}" type="slidenum">
              <a:rPr lang="hr-HR"/>
              <a:pPr>
                <a:defRPr/>
              </a:pPr>
              <a:t>33</a:t>
            </a:fld>
            <a:endParaRPr lang="hr-H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8EB66CBB-C0F1-4947-817A-58277F37A010}" type="slidenum">
              <a:rPr lang="hr-HR"/>
              <a:pPr>
                <a:defRPr/>
              </a:pPr>
              <a:t>34</a:t>
            </a:fld>
            <a:endParaRPr lang="hr-HR"/>
          </a:p>
        </p:txBody>
      </p:sp>
      <p:sp>
        <p:nvSpPr>
          <p:cNvPr id="88066" name="Title 1"/>
          <p:cNvSpPr>
            <a:spLocks noGrp="1"/>
          </p:cNvSpPr>
          <p:nvPr>
            <p:ph type="title" idx="4294967295"/>
          </p:nvPr>
        </p:nvSpPr>
        <p:spPr>
          <a:xfrm>
            <a:off x="0" y="533400"/>
            <a:ext cx="8229600" cy="1143000"/>
          </a:xfrm>
        </p:spPr>
        <p:txBody>
          <a:bodyPr>
            <a:normAutofit fontScale="90000"/>
          </a:bodyPr>
          <a:lstStyle/>
          <a:p>
            <a:r>
              <a:rPr lang="hr-HR" sz="3800" smtClean="0"/>
              <a:t>DIONICA KAO VRIJEDNOSNI PAPIR</a:t>
            </a:r>
            <a:endParaRPr lang="en-US" sz="3800" smtClean="0"/>
          </a:p>
        </p:txBody>
      </p:sp>
      <p:sp>
        <p:nvSpPr>
          <p:cNvPr id="88067" name="Content Placeholder 2"/>
          <p:cNvSpPr>
            <a:spLocks noGrp="1"/>
          </p:cNvSpPr>
          <p:nvPr>
            <p:ph idx="4294967295"/>
          </p:nvPr>
        </p:nvSpPr>
        <p:spPr>
          <a:xfrm>
            <a:off x="251520" y="1844824"/>
            <a:ext cx="8229600" cy="4302125"/>
          </a:xfrm>
        </p:spPr>
        <p:txBody>
          <a:bodyPr/>
          <a:lstStyle/>
          <a:p>
            <a:r>
              <a:rPr lang="hr-HR" dirty="0" smtClean="0"/>
              <a:t>prava i obveze utjelovljeni u vrijednosnom papiru vezani su uz postojanje propisanog medija na kojemu su izraženi</a:t>
            </a:r>
          </a:p>
          <a:p>
            <a:pPr lvl="1"/>
            <a:r>
              <a:rPr lang="hr-HR" dirty="0" smtClean="0"/>
              <a:t>materijalizirani vrijednosni papiri</a:t>
            </a:r>
          </a:p>
          <a:p>
            <a:pPr marL="1143000" lvl="2" indent="-228600"/>
            <a:r>
              <a:rPr lang="hr-HR" dirty="0" smtClean="0"/>
              <a:t>isprava o dionici</a:t>
            </a:r>
          </a:p>
          <a:p>
            <a:pPr lvl="1"/>
            <a:r>
              <a:rPr lang="hr-HR" dirty="0" smtClean="0"/>
              <a:t>nematerijalizirani vrijednosni papiri</a:t>
            </a:r>
          </a:p>
          <a:p>
            <a:pPr marL="1143000" lvl="2" indent="-228600"/>
            <a:r>
              <a:rPr lang="hr-HR" dirty="0" smtClean="0"/>
              <a:t>elektronički zapis u kompjutorskom sustavu Središnjeg klirinškog depozitarnog društva </a:t>
            </a:r>
            <a:r>
              <a:rPr lang="hr-HR" dirty="0" err="1" smtClean="0"/>
              <a:t>d.d</a:t>
            </a:r>
            <a:r>
              <a:rPr lang="hr-HR" dirty="0" smtClean="0"/>
              <a:t>. (bivša Središnja depozitarna agencija)</a:t>
            </a:r>
          </a:p>
          <a:p>
            <a:pPr lvl="1"/>
            <a:endParaRPr lang="hr-H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86F19666-77FD-4DFC-9F97-BFB1818FED39}" type="slidenum">
              <a:rPr lang="hr-HR"/>
              <a:pPr>
                <a:defRPr/>
              </a:pPr>
              <a:t>35</a:t>
            </a:fld>
            <a:endParaRPr lang="hr-HR"/>
          </a:p>
        </p:txBody>
      </p:sp>
      <p:sp>
        <p:nvSpPr>
          <p:cNvPr id="92162" name="Title 1"/>
          <p:cNvSpPr>
            <a:spLocks noGrp="1"/>
          </p:cNvSpPr>
          <p:nvPr>
            <p:ph type="title" idx="4294967295"/>
          </p:nvPr>
        </p:nvSpPr>
        <p:spPr>
          <a:xfrm>
            <a:off x="0" y="533400"/>
            <a:ext cx="8229600" cy="1143000"/>
          </a:xfrm>
        </p:spPr>
        <p:txBody>
          <a:bodyPr>
            <a:normAutofit fontScale="90000"/>
          </a:bodyPr>
          <a:lstStyle/>
          <a:p>
            <a:r>
              <a:rPr lang="hr-HR" sz="3800" smtClean="0"/>
              <a:t>DIONICA KAO VRIJEDNOSNI PAPIR</a:t>
            </a:r>
            <a:endParaRPr lang="en-US" sz="3800" smtClean="0"/>
          </a:p>
        </p:txBody>
      </p:sp>
      <p:sp>
        <p:nvSpPr>
          <p:cNvPr id="92163" name="Content Placeholder 2"/>
          <p:cNvSpPr>
            <a:spLocks noGrp="1"/>
          </p:cNvSpPr>
          <p:nvPr>
            <p:ph idx="4294967295"/>
          </p:nvPr>
        </p:nvSpPr>
        <p:spPr>
          <a:xfrm>
            <a:off x="251520" y="1844824"/>
            <a:ext cx="8229600" cy="4302125"/>
          </a:xfrm>
        </p:spPr>
        <p:txBody>
          <a:bodyPr/>
          <a:lstStyle/>
          <a:p>
            <a:r>
              <a:rPr lang="hr-HR" dirty="0" smtClean="0"/>
              <a:t>ZTK – </a:t>
            </a:r>
            <a:r>
              <a:rPr lang="hr-HR" dirty="0" err="1" smtClean="0"/>
              <a:t>čl</a:t>
            </a:r>
            <a:r>
              <a:rPr lang="hr-HR" dirty="0" smtClean="0"/>
              <a:t>. 490. st. 1.</a:t>
            </a:r>
          </a:p>
          <a:p>
            <a:endParaRPr lang="hr-HR" dirty="0" smtClean="0"/>
          </a:p>
          <a:p>
            <a:pPr lvl="1"/>
            <a:r>
              <a:rPr lang="en-US" dirty="0" err="1" smtClean="0"/>
              <a:t>Nematerijalizirani</a:t>
            </a:r>
            <a:r>
              <a:rPr lang="en-US" dirty="0" smtClean="0"/>
              <a:t> </a:t>
            </a:r>
            <a:r>
              <a:rPr lang="en-US" dirty="0" err="1" smtClean="0"/>
              <a:t>vrijednosni</a:t>
            </a:r>
            <a:r>
              <a:rPr lang="en-US" dirty="0" smtClean="0"/>
              <a:t> </a:t>
            </a:r>
            <a:r>
              <a:rPr lang="en-US" dirty="0" err="1" smtClean="0"/>
              <a:t>papir</a:t>
            </a:r>
            <a:r>
              <a:rPr lang="en-US" dirty="0" smtClean="0"/>
              <a:t> je </a:t>
            </a:r>
            <a:r>
              <a:rPr lang="en-US" dirty="0" err="1" smtClean="0"/>
              <a:t>elektronički</a:t>
            </a:r>
            <a:r>
              <a:rPr lang="en-US" dirty="0" smtClean="0"/>
              <a:t> </a:t>
            </a:r>
            <a:r>
              <a:rPr lang="en-US" dirty="0" err="1" smtClean="0"/>
              <a:t>zapis</a:t>
            </a:r>
            <a:r>
              <a:rPr lang="en-US" dirty="0" smtClean="0"/>
              <a:t> </a:t>
            </a:r>
            <a:r>
              <a:rPr lang="en-US" dirty="0" err="1" smtClean="0"/>
              <a:t>na</a:t>
            </a:r>
            <a:r>
              <a:rPr lang="en-US" dirty="0" smtClean="0"/>
              <a:t> </a:t>
            </a:r>
            <a:r>
              <a:rPr lang="en-US" dirty="0" err="1" smtClean="0"/>
              <a:t>računu</a:t>
            </a:r>
            <a:r>
              <a:rPr lang="en-US" dirty="0" smtClean="0"/>
              <a:t> </a:t>
            </a:r>
            <a:r>
              <a:rPr lang="en-US" dirty="0" err="1" smtClean="0"/>
              <a:t>vrijednosnih</a:t>
            </a:r>
            <a:r>
              <a:rPr lang="en-US" dirty="0" smtClean="0"/>
              <a:t> </a:t>
            </a:r>
            <a:r>
              <a:rPr lang="en-US" dirty="0" err="1" smtClean="0"/>
              <a:t>papira</a:t>
            </a:r>
            <a:r>
              <a:rPr lang="en-US" dirty="0" smtClean="0"/>
              <a:t> u </a:t>
            </a:r>
            <a:r>
              <a:rPr lang="en-US" dirty="0" err="1" smtClean="0"/>
              <a:t>računalnom</a:t>
            </a:r>
            <a:r>
              <a:rPr lang="en-US" dirty="0" smtClean="0"/>
              <a:t> </a:t>
            </a:r>
            <a:r>
              <a:rPr lang="en-US" dirty="0" err="1" smtClean="0"/>
              <a:t>sustavu</a:t>
            </a:r>
            <a:r>
              <a:rPr lang="en-US" dirty="0" smtClean="0"/>
              <a:t> </a:t>
            </a:r>
            <a:r>
              <a:rPr lang="en-US" dirty="0" err="1" smtClean="0"/>
              <a:t>središnjeg</a:t>
            </a:r>
            <a:r>
              <a:rPr lang="en-US" dirty="0" smtClean="0"/>
              <a:t> </a:t>
            </a:r>
            <a:r>
              <a:rPr lang="en-US" dirty="0" err="1" smtClean="0"/>
              <a:t>depozitorija</a:t>
            </a:r>
            <a:r>
              <a:rPr lang="en-US" dirty="0" smtClean="0"/>
              <a:t> </a:t>
            </a:r>
            <a:r>
              <a:rPr lang="en-US" dirty="0" err="1" smtClean="0"/>
              <a:t>kojim</a:t>
            </a:r>
            <a:r>
              <a:rPr lang="en-US" dirty="0" smtClean="0"/>
              <a:t> se </a:t>
            </a:r>
            <a:r>
              <a:rPr lang="en-US" dirty="0" err="1" smtClean="0"/>
              <a:t>njegov</a:t>
            </a:r>
            <a:r>
              <a:rPr lang="en-US" dirty="0" smtClean="0"/>
              <a:t> </a:t>
            </a:r>
            <a:r>
              <a:rPr lang="en-US" dirty="0" err="1" smtClean="0"/>
              <a:t>izdavatelj</a:t>
            </a:r>
            <a:r>
              <a:rPr lang="en-US" dirty="0" smtClean="0"/>
              <a:t> </a:t>
            </a:r>
            <a:r>
              <a:rPr lang="en-US" dirty="0" err="1" smtClean="0"/>
              <a:t>obvezuje</a:t>
            </a:r>
            <a:r>
              <a:rPr lang="en-US" dirty="0" smtClean="0"/>
              <a:t> </a:t>
            </a:r>
            <a:r>
              <a:rPr lang="en-US" dirty="0" err="1" smtClean="0"/>
              <a:t>zakonitom</a:t>
            </a:r>
            <a:r>
              <a:rPr lang="en-US" dirty="0" smtClean="0"/>
              <a:t> </a:t>
            </a:r>
            <a:r>
              <a:rPr lang="en-US" dirty="0" err="1" smtClean="0"/>
              <a:t>imatelju</a:t>
            </a:r>
            <a:r>
              <a:rPr lang="en-US" dirty="0" smtClean="0"/>
              <a:t> </a:t>
            </a:r>
            <a:r>
              <a:rPr lang="en-US" dirty="0" err="1" smtClean="0"/>
              <a:t>ispuniti</a:t>
            </a:r>
            <a:r>
              <a:rPr lang="en-US" dirty="0" smtClean="0"/>
              <a:t> </a:t>
            </a:r>
            <a:r>
              <a:rPr lang="en-US" dirty="0" err="1" smtClean="0"/>
              <a:t>obvezu</a:t>
            </a:r>
            <a:r>
              <a:rPr lang="en-US" dirty="0" smtClean="0"/>
              <a:t> </a:t>
            </a:r>
            <a:r>
              <a:rPr lang="en-US" dirty="0" err="1" smtClean="0"/>
              <a:t>sadržanu</a:t>
            </a:r>
            <a:r>
              <a:rPr lang="en-US" dirty="0" smtClean="0"/>
              <a:t> u </a:t>
            </a:r>
            <a:r>
              <a:rPr lang="en-US" dirty="0" err="1" smtClean="0"/>
              <a:t>nematerijaliziranom</a:t>
            </a:r>
            <a:r>
              <a:rPr lang="en-US" dirty="0" smtClean="0"/>
              <a:t> </a:t>
            </a:r>
            <a:r>
              <a:rPr lang="en-US" dirty="0" err="1" smtClean="0"/>
              <a:t>vrijednosnom</a:t>
            </a:r>
            <a:r>
              <a:rPr lang="en-US" dirty="0" smtClean="0"/>
              <a:t> </a:t>
            </a:r>
            <a:r>
              <a:rPr lang="en-US" dirty="0" err="1" smtClean="0"/>
              <a:t>papiru</a:t>
            </a:r>
            <a:r>
              <a:rPr lang="en-US" dirty="0" smtClean="0"/>
              <a:t>.</a:t>
            </a:r>
            <a:endParaRPr lang="hr-HR" dirty="0" smtClean="0"/>
          </a:p>
          <a:p>
            <a:pPr lvl="1"/>
            <a:endParaRPr lang="hr-H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EAC811B5-4A61-47E0-B3AF-6D00DB7E77B3}" type="slidenum">
              <a:rPr lang="hr-HR"/>
              <a:pPr>
                <a:defRPr/>
              </a:pPr>
              <a:t>36</a:t>
            </a:fld>
            <a:endParaRPr lang="hr-HR"/>
          </a:p>
        </p:txBody>
      </p:sp>
      <p:sp>
        <p:nvSpPr>
          <p:cNvPr id="113666" name="Title 1"/>
          <p:cNvSpPr>
            <a:spLocks noGrp="1"/>
          </p:cNvSpPr>
          <p:nvPr>
            <p:ph type="title" idx="4294967295"/>
          </p:nvPr>
        </p:nvSpPr>
        <p:spPr>
          <a:xfrm>
            <a:off x="0" y="533400"/>
            <a:ext cx="8229600" cy="1143000"/>
          </a:xfrm>
        </p:spPr>
        <p:txBody>
          <a:bodyPr>
            <a:normAutofit fontScale="90000"/>
          </a:bodyPr>
          <a:lstStyle/>
          <a:p>
            <a:r>
              <a:rPr lang="hr-HR" sz="3800" smtClean="0"/>
              <a:t>DIONICA KAO VRIJEDNOSNI PAPIR</a:t>
            </a:r>
            <a:endParaRPr lang="en-US" sz="3800" smtClean="0"/>
          </a:p>
        </p:txBody>
      </p:sp>
      <p:sp>
        <p:nvSpPr>
          <p:cNvPr id="113667" name="Content Placeholder 2"/>
          <p:cNvSpPr>
            <a:spLocks noGrp="1"/>
          </p:cNvSpPr>
          <p:nvPr>
            <p:ph idx="4294967295"/>
          </p:nvPr>
        </p:nvSpPr>
        <p:spPr>
          <a:xfrm>
            <a:off x="179512" y="1772816"/>
            <a:ext cx="8229600" cy="4302125"/>
          </a:xfrm>
        </p:spPr>
        <p:txBody>
          <a:bodyPr>
            <a:normAutofit lnSpcReduction="10000"/>
          </a:bodyPr>
          <a:lstStyle/>
          <a:p>
            <a:r>
              <a:rPr lang="hr-HR" sz="2600" u="sng" dirty="0" smtClean="0"/>
              <a:t>VP MORA biti izdan u nematerijaliziranom obliku:</a:t>
            </a:r>
          </a:p>
          <a:p>
            <a:pPr lvl="1"/>
            <a:r>
              <a:rPr lang="hr-HR" sz="2600" dirty="0" smtClean="0"/>
              <a:t>VP izdavatelja </a:t>
            </a:r>
            <a:r>
              <a:rPr lang="en-US" sz="2600" dirty="0" err="1" smtClean="0"/>
              <a:t>sa</a:t>
            </a:r>
            <a:r>
              <a:rPr lang="en-US" sz="2600" dirty="0" smtClean="0"/>
              <a:t> </a:t>
            </a:r>
            <a:r>
              <a:rPr lang="en-US" sz="2600" dirty="0" err="1" smtClean="0"/>
              <a:t>sjedištem</a:t>
            </a:r>
            <a:r>
              <a:rPr lang="en-US" sz="2600" dirty="0" smtClean="0"/>
              <a:t> u </a:t>
            </a:r>
            <a:r>
              <a:rPr lang="en-US" sz="2600" dirty="0" err="1" smtClean="0"/>
              <a:t>Republici</a:t>
            </a:r>
            <a:r>
              <a:rPr lang="en-US" sz="2600" dirty="0" smtClean="0"/>
              <a:t> </a:t>
            </a:r>
            <a:r>
              <a:rPr lang="en-US" sz="2600" dirty="0" err="1" smtClean="0"/>
              <a:t>Hrvatskoj</a:t>
            </a:r>
            <a:r>
              <a:rPr lang="en-US" sz="2600" dirty="0" smtClean="0"/>
              <a:t> </a:t>
            </a:r>
            <a:r>
              <a:rPr lang="en-US" sz="2600" dirty="0" err="1" smtClean="0"/>
              <a:t>koji</a:t>
            </a:r>
            <a:r>
              <a:rPr lang="en-US" sz="2600" dirty="0" smtClean="0"/>
              <a:t> se </a:t>
            </a:r>
            <a:r>
              <a:rPr lang="en-US" sz="2600" dirty="0" err="1" smtClean="0"/>
              <a:t>izdaju</a:t>
            </a:r>
            <a:r>
              <a:rPr lang="en-US" sz="2600" dirty="0" smtClean="0"/>
              <a:t> </a:t>
            </a:r>
            <a:r>
              <a:rPr lang="en-US" sz="2600" dirty="0" err="1" smtClean="0"/>
              <a:t>ili</a:t>
            </a:r>
            <a:r>
              <a:rPr lang="en-US" sz="2600" dirty="0" smtClean="0"/>
              <a:t> nude </a:t>
            </a:r>
            <a:r>
              <a:rPr lang="en-US" sz="2600" dirty="0" err="1" smtClean="0"/>
              <a:t>javnom</a:t>
            </a:r>
            <a:r>
              <a:rPr lang="en-US" sz="2600" dirty="0" smtClean="0"/>
              <a:t> </a:t>
            </a:r>
            <a:r>
              <a:rPr lang="en-US" sz="2600" dirty="0" err="1" smtClean="0"/>
              <a:t>ponudom</a:t>
            </a:r>
            <a:r>
              <a:rPr lang="en-US" sz="2600" dirty="0" smtClean="0"/>
              <a:t> </a:t>
            </a:r>
            <a:r>
              <a:rPr lang="en-US" sz="2600" dirty="0" err="1" smtClean="0"/>
              <a:t>na</a:t>
            </a:r>
            <a:r>
              <a:rPr lang="en-US" sz="2600" dirty="0" smtClean="0"/>
              <a:t> </a:t>
            </a:r>
            <a:r>
              <a:rPr lang="en-US" sz="2600" dirty="0" err="1" smtClean="0"/>
              <a:t>području</a:t>
            </a:r>
            <a:r>
              <a:rPr lang="en-US" sz="2600" dirty="0" smtClean="0"/>
              <a:t> </a:t>
            </a:r>
            <a:r>
              <a:rPr lang="en-US" sz="2600" dirty="0" err="1" smtClean="0"/>
              <a:t>Republike</a:t>
            </a:r>
            <a:r>
              <a:rPr lang="en-US" sz="2600" dirty="0" smtClean="0"/>
              <a:t> </a:t>
            </a:r>
            <a:r>
              <a:rPr lang="en-US" sz="2600" dirty="0" err="1" smtClean="0"/>
              <a:t>Hrvatske</a:t>
            </a:r>
            <a:r>
              <a:rPr lang="hr-HR" sz="2600" dirty="0" smtClean="0"/>
              <a:t> (</a:t>
            </a:r>
            <a:r>
              <a:rPr lang="hr-HR" sz="2600" dirty="0" err="1" smtClean="0"/>
              <a:t>čl</a:t>
            </a:r>
            <a:r>
              <a:rPr lang="hr-HR" sz="2600" dirty="0" smtClean="0"/>
              <a:t>. 490. st. 2. ZTK)</a:t>
            </a:r>
          </a:p>
          <a:p>
            <a:pPr lvl="1"/>
            <a:r>
              <a:rPr lang="hr-HR" sz="2600" dirty="0" smtClean="0"/>
              <a:t>svi VP koje izdaju k</a:t>
            </a:r>
            <a:r>
              <a:rPr lang="en-US" sz="2600" dirty="0" err="1" smtClean="0"/>
              <a:t>reditne</a:t>
            </a:r>
            <a:r>
              <a:rPr lang="en-US" sz="2600" dirty="0" smtClean="0"/>
              <a:t> </a:t>
            </a:r>
            <a:r>
              <a:rPr lang="en-US" sz="2600" dirty="0" err="1" smtClean="0"/>
              <a:t>institucije</a:t>
            </a:r>
            <a:r>
              <a:rPr lang="en-US" sz="2600" dirty="0" smtClean="0"/>
              <a:t>, </a:t>
            </a:r>
            <a:r>
              <a:rPr lang="en-US" sz="2600" dirty="0" err="1" smtClean="0"/>
              <a:t>investicijska</a:t>
            </a:r>
            <a:r>
              <a:rPr lang="en-US" sz="2600" dirty="0" smtClean="0"/>
              <a:t> </a:t>
            </a:r>
            <a:r>
              <a:rPr lang="en-US" sz="2600" dirty="0" err="1" smtClean="0"/>
              <a:t>društva</a:t>
            </a:r>
            <a:r>
              <a:rPr lang="en-US" sz="2600" dirty="0" smtClean="0"/>
              <a:t> </a:t>
            </a:r>
            <a:r>
              <a:rPr lang="en-US" sz="2600" dirty="0" err="1" smtClean="0"/>
              <a:t>osnovana</a:t>
            </a:r>
            <a:r>
              <a:rPr lang="en-US" sz="2600" dirty="0" smtClean="0"/>
              <a:t> </a:t>
            </a:r>
            <a:r>
              <a:rPr lang="en-US" sz="2600" dirty="0" err="1" smtClean="0"/>
              <a:t>kao</a:t>
            </a:r>
            <a:r>
              <a:rPr lang="en-US" sz="2600" dirty="0" smtClean="0"/>
              <a:t> </a:t>
            </a:r>
            <a:r>
              <a:rPr lang="en-US" sz="2600" dirty="0" err="1" smtClean="0"/>
              <a:t>dioničko</a:t>
            </a:r>
            <a:r>
              <a:rPr lang="en-US" sz="2600" dirty="0" smtClean="0"/>
              <a:t> </a:t>
            </a:r>
            <a:r>
              <a:rPr lang="en-US" sz="2600" dirty="0" err="1" smtClean="0"/>
              <a:t>društvo</a:t>
            </a:r>
            <a:r>
              <a:rPr lang="en-US" sz="2600" dirty="0" smtClean="0"/>
              <a:t>, </a:t>
            </a:r>
            <a:r>
              <a:rPr lang="en-US" sz="2600" dirty="0" err="1" smtClean="0"/>
              <a:t>društva</a:t>
            </a:r>
            <a:r>
              <a:rPr lang="en-US" sz="2600" dirty="0" smtClean="0"/>
              <a:t> </a:t>
            </a:r>
            <a:r>
              <a:rPr lang="en-US" sz="2600" dirty="0" err="1" smtClean="0"/>
              <a:t>za</a:t>
            </a:r>
            <a:r>
              <a:rPr lang="en-US" sz="2600" dirty="0" smtClean="0"/>
              <a:t> </a:t>
            </a:r>
            <a:r>
              <a:rPr lang="en-US" sz="2600" dirty="0" err="1" smtClean="0"/>
              <a:t>osiguranje</a:t>
            </a:r>
            <a:r>
              <a:rPr lang="en-US" sz="2600" dirty="0" smtClean="0"/>
              <a:t> </a:t>
            </a:r>
            <a:r>
              <a:rPr lang="en-US" sz="2600" dirty="0" err="1" smtClean="0"/>
              <a:t>i</a:t>
            </a:r>
            <a:r>
              <a:rPr lang="en-US" sz="2600" dirty="0" smtClean="0"/>
              <a:t> </a:t>
            </a:r>
            <a:r>
              <a:rPr lang="en-US" sz="2600" dirty="0" err="1" smtClean="0"/>
              <a:t>zatvoreni</a:t>
            </a:r>
            <a:r>
              <a:rPr lang="en-US" sz="2600" dirty="0" smtClean="0"/>
              <a:t> </a:t>
            </a:r>
            <a:r>
              <a:rPr lang="en-US" sz="2600" dirty="0" err="1" smtClean="0"/>
              <a:t>investicijski</a:t>
            </a:r>
            <a:r>
              <a:rPr lang="en-US" sz="2600" dirty="0" smtClean="0"/>
              <a:t> </a:t>
            </a:r>
            <a:r>
              <a:rPr lang="en-US" sz="2600" dirty="0" err="1" smtClean="0"/>
              <a:t>fondovi</a:t>
            </a:r>
            <a:r>
              <a:rPr lang="hr-HR" sz="2600" dirty="0" smtClean="0"/>
              <a:t> (</a:t>
            </a:r>
            <a:r>
              <a:rPr lang="hr-HR" sz="2600" dirty="0" err="1" smtClean="0"/>
              <a:t>čl</a:t>
            </a:r>
            <a:r>
              <a:rPr lang="hr-HR" sz="2600" dirty="0" smtClean="0"/>
              <a:t>. 490. st. 3. ZTK)</a:t>
            </a:r>
          </a:p>
          <a:p>
            <a:pPr lvl="1"/>
            <a:r>
              <a:rPr lang="hr-HR" sz="2600" dirty="0" smtClean="0"/>
              <a:t>VP </a:t>
            </a:r>
            <a:r>
              <a:rPr lang="en-US" sz="2600" dirty="0" err="1" smtClean="0"/>
              <a:t>izdavatelja</a:t>
            </a:r>
            <a:r>
              <a:rPr lang="en-US" sz="2600" dirty="0" smtClean="0"/>
              <a:t> </a:t>
            </a:r>
            <a:r>
              <a:rPr lang="en-US" sz="2600" dirty="0" err="1" smtClean="0"/>
              <a:t>sa</a:t>
            </a:r>
            <a:r>
              <a:rPr lang="en-US" sz="2600" dirty="0" smtClean="0"/>
              <a:t> </a:t>
            </a:r>
            <a:r>
              <a:rPr lang="en-US" sz="2600" dirty="0" err="1" smtClean="0"/>
              <a:t>sjedištem</a:t>
            </a:r>
            <a:r>
              <a:rPr lang="en-US" sz="2600" dirty="0" smtClean="0"/>
              <a:t> u </a:t>
            </a:r>
            <a:r>
              <a:rPr lang="en-US" sz="2600" dirty="0" err="1" smtClean="0"/>
              <a:t>Republici</a:t>
            </a:r>
            <a:r>
              <a:rPr lang="en-US" sz="2600" dirty="0" smtClean="0"/>
              <a:t> </a:t>
            </a:r>
            <a:r>
              <a:rPr lang="en-US" sz="2600" dirty="0" err="1" smtClean="0"/>
              <a:t>Hrvatskoj</a:t>
            </a:r>
            <a:r>
              <a:rPr lang="en-US" sz="2600" dirty="0" smtClean="0"/>
              <a:t> </a:t>
            </a:r>
            <a:r>
              <a:rPr lang="hr-HR" sz="2600" dirty="0" smtClean="0"/>
              <a:t>ako žele </a:t>
            </a:r>
            <a:r>
              <a:rPr lang="en-US" sz="2600" dirty="0" err="1" smtClean="0"/>
              <a:t>biti</a:t>
            </a:r>
            <a:r>
              <a:rPr lang="en-US" sz="2600" dirty="0" smtClean="0"/>
              <a:t> </a:t>
            </a:r>
            <a:r>
              <a:rPr lang="en-US" sz="2600" dirty="0" err="1" smtClean="0"/>
              <a:t>uvršteni</a:t>
            </a:r>
            <a:r>
              <a:rPr lang="en-US" sz="2600" dirty="0" smtClean="0"/>
              <a:t> </a:t>
            </a:r>
            <a:r>
              <a:rPr lang="en-US" sz="2600" dirty="0" err="1" smtClean="0"/>
              <a:t>na</a:t>
            </a:r>
            <a:r>
              <a:rPr lang="en-US" sz="2600" dirty="0" smtClean="0"/>
              <a:t> </a:t>
            </a:r>
            <a:r>
              <a:rPr lang="en-US" sz="2600" dirty="0" err="1" smtClean="0"/>
              <a:t>redovito</a:t>
            </a:r>
            <a:r>
              <a:rPr lang="en-US" sz="2600" dirty="0" smtClean="0"/>
              <a:t> </a:t>
            </a:r>
            <a:r>
              <a:rPr lang="en-US" sz="2600" dirty="0" err="1" smtClean="0"/>
              <a:t>tržište</a:t>
            </a:r>
            <a:r>
              <a:rPr lang="hr-HR" sz="2600" dirty="0" smtClean="0"/>
              <a:t> (</a:t>
            </a:r>
            <a:r>
              <a:rPr lang="hr-HR" sz="2600" dirty="0" err="1" smtClean="0"/>
              <a:t>čl</a:t>
            </a:r>
            <a:r>
              <a:rPr lang="hr-HR" sz="2600" dirty="0" smtClean="0"/>
              <a:t>. 309. st. 3. ZTK)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hr-HR" sz="3800" smtClean="0"/>
              <a:t>DIONICA KAO VRIJEDNOSNI PAPIR</a:t>
            </a:r>
            <a:endParaRPr lang="en-US" sz="3800" smtClean="0"/>
          </a:p>
        </p:txBody>
      </p:sp>
      <p:sp>
        <p:nvSpPr>
          <p:cNvPr id="29699" name="Content Placeholder 2"/>
          <p:cNvSpPr>
            <a:spLocks noGrp="1"/>
          </p:cNvSpPr>
          <p:nvPr>
            <p:ph idx="1"/>
          </p:nvPr>
        </p:nvSpPr>
        <p:spPr/>
        <p:txBody>
          <a:bodyPr/>
          <a:lstStyle/>
          <a:p>
            <a:r>
              <a:rPr lang="hr-HR" sz="3000" dirty="0" smtClean="0"/>
              <a:t>Valja razlikovati:</a:t>
            </a:r>
          </a:p>
          <a:p>
            <a:pPr lvl="1"/>
            <a:r>
              <a:rPr lang="hr-HR" sz="2600" dirty="0" smtClean="0"/>
              <a:t>dionice za koje su izdane isprave o dionicama</a:t>
            </a:r>
          </a:p>
          <a:p>
            <a:pPr lvl="1"/>
            <a:r>
              <a:rPr lang="hr-HR" sz="2600" dirty="0" smtClean="0"/>
              <a:t>dionice u obliku elektroničkog zapisa na računu vrijednosnih papira u kompjutorskom sustavu Središnjeg klirinškog depozitarnog društva</a:t>
            </a:r>
          </a:p>
          <a:p>
            <a:pPr lvl="1"/>
            <a:r>
              <a:rPr lang="hr-HR" sz="2600" dirty="0" smtClean="0"/>
              <a:t>dionice za koje nisu izdane isprave o dionicama niti su zapisane na računima vrijednosnih papira u računalnom sustavu Središnjeg klirinškog depozitarnog društva </a:t>
            </a:r>
          </a:p>
        </p:txBody>
      </p:sp>
      <p:sp>
        <p:nvSpPr>
          <p:cNvPr id="4" name="Rectangle 6"/>
          <p:cNvSpPr>
            <a:spLocks noGrp="1" noChangeArrowheads="1"/>
          </p:cNvSpPr>
          <p:nvPr>
            <p:ph type="sldNum" sz="quarter" idx="12"/>
          </p:nvPr>
        </p:nvSpPr>
        <p:spPr>
          <a:ln/>
        </p:spPr>
        <p:txBody>
          <a:bodyPr/>
          <a:lstStyle/>
          <a:p>
            <a:pPr>
              <a:defRPr/>
            </a:pPr>
            <a:fld id="{B61389CA-D895-4397-BDC0-C70A5D50F8F8}" type="slidenum">
              <a:rPr lang="hr-HR"/>
              <a:pPr>
                <a:defRPr/>
              </a:pPr>
              <a:t>37</a:t>
            </a:fld>
            <a:endParaRPr lang="hr-H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hr-HR" smtClean="0"/>
              <a:t>VRSTE DIONICA</a:t>
            </a:r>
          </a:p>
        </p:txBody>
      </p:sp>
      <p:sp>
        <p:nvSpPr>
          <p:cNvPr id="30723" name="Content Placeholder 2"/>
          <p:cNvSpPr>
            <a:spLocks noGrp="1"/>
          </p:cNvSpPr>
          <p:nvPr>
            <p:ph idx="1"/>
          </p:nvPr>
        </p:nvSpPr>
        <p:spPr/>
        <p:txBody>
          <a:bodyPr/>
          <a:lstStyle/>
          <a:p>
            <a:r>
              <a:rPr lang="hr-HR" sz="3000" smtClean="0"/>
              <a:t>ZTD POZNAJE DVIJE VRSTE DIONICA:</a:t>
            </a:r>
          </a:p>
          <a:p>
            <a:endParaRPr lang="hr-HR" sz="3000" smtClean="0"/>
          </a:p>
          <a:p>
            <a:pPr lvl="1"/>
            <a:r>
              <a:rPr lang="hr-HR" sz="2600" smtClean="0"/>
              <a:t>DIONICE KOJE GLASE NA IME</a:t>
            </a:r>
          </a:p>
          <a:p>
            <a:pPr marL="1143000" lvl="2" indent="-228600"/>
            <a:r>
              <a:rPr lang="hr-HR" sz="2200" smtClean="0"/>
              <a:t>od 1. travnja 2008. godine, d.d. može izdavati SAMO dionice koje glase na ime</a:t>
            </a:r>
          </a:p>
          <a:p>
            <a:pPr lvl="1"/>
            <a:endParaRPr lang="hr-HR" sz="2600" smtClean="0"/>
          </a:p>
          <a:p>
            <a:pPr lvl="1"/>
            <a:r>
              <a:rPr lang="hr-HR" sz="2600" smtClean="0"/>
              <a:t>DIONICE KOJE GLASE NA DONOSITELJA</a:t>
            </a:r>
          </a:p>
          <a:p>
            <a:pPr marL="1143000" lvl="2" indent="-228600"/>
            <a:r>
              <a:rPr lang="hr-HR" sz="2200" smtClean="0"/>
              <a:t>izmjenama i dopunama nisu ukinute dionice koje glase na donositelja izdane do 31. ožujka 2008. godine</a:t>
            </a:r>
          </a:p>
        </p:txBody>
      </p:sp>
      <p:sp>
        <p:nvSpPr>
          <p:cNvPr id="4" name="Rectangle 6"/>
          <p:cNvSpPr>
            <a:spLocks noGrp="1" noChangeArrowheads="1"/>
          </p:cNvSpPr>
          <p:nvPr>
            <p:ph type="sldNum" sz="quarter" idx="12"/>
          </p:nvPr>
        </p:nvSpPr>
        <p:spPr>
          <a:ln/>
        </p:spPr>
        <p:txBody>
          <a:bodyPr/>
          <a:lstStyle/>
          <a:p>
            <a:pPr>
              <a:defRPr/>
            </a:pPr>
            <a:fld id="{109F826F-F223-4997-837D-1A0FAB8124D4}" type="slidenum">
              <a:rPr lang="hr-HR"/>
              <a:pPr>
                <a:defRPr/>
              </a:pPr>
              <a:t>38</a:t>
            </a:fld>
            <a:endParaRPr lang="hr-H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FBD65769-7962-4A6F-A60B-C671C035E52C}" type="slidenum">
              <a:rPr lang="hr-HR"/>
              <a:pPr>
                <a:defRPr/>
              </a:pPr>
              <a:t>39</a:t>
            </a:fld>
            <a:endParaRPr lang="hr-HR"/>
          </a:p>
        </p:txBody>
      </p:sp>
      <p:sp>
        <p:nvSpPr>
          <p:cNvPr id="86018" name="Title 1"/>
          <p:cNvSpPr>
            <a:spLocks noGrp="1"/>
          </p:cNvSpPr>
          <p:nvPr>
            <p:ph type="title" idx="4294967295"/>
          </p:nvPr>
        </p:nvSpPr>
        <p:spPr>
          <a:xfrm>
            <a:off x="0" y="533400"/>
            <a:ext cx="8229600" cy="1143000"/>
          </a:xfrm>
        </p:spPr>
        <p:txBody>
          <a:bodyPr/>
          <a:lstStyle/>
          <a:p>
            <a:r>
              <a:rPr lang="hr-HR" smtClean="0"/>
              <a:t>RODOVI DIONICA</a:t>
            </a:r>
          </a:p>
        </p:txBody>
      </p:sp>
      <p:sp>
        <p:nvSpPr>
          <p:cNvPr id="86019" name="Content Placeholder 2"/>
          <p:cNvSpPr>
            <a:spLocks noGrp="1"/>
          </p:cNvSpPr>
          <p:nvPr>
            <p:ph idx="4294967295"/>
          </p:nvPr>
        </p:nvSpPr>
        <p:spPr>
          <a:xfrm>
            <a:off x="179512" y="1844824"/>
            <a:ext cx="8229600" cy="4302125"/>
          </a:xfrm>
        </p:spPr>
        <p:txBody>
          <a:bodyPr>
            <a:normAutofit lnSpcReduction="10000"/>
          </a:bodyPr>
          <a:lstStyle/>
          <a:p>
            <a:r>
              <a:rPr lang="hr-HR" sz="2600" dirty="0" smtClean="0"/>
              <a:t>dionice koje daju ista (članska) prava čine rod dionica</a:t>
            </a:r>
          </a:p>
          <a:p>
            <a:r>
              <a:rPr lang="hr-HR" sz="2600" dirty="0" err="1" smtClean="0"/>
              <a:t>Čl</a:t>
            </a:r>
            <a:r>
              <a:rPr lang="hr-HR" sz="2600" dirty="0" smtClean="0"/>
              <a:t>. 173. st. 3. t. 4 ZTD-a: Statut društva mora sadržavati odredbe o: (…)</a:t>
            </a:r>
          </a:p>
          <a:p>
            <a:pPr lvl="1"/>
            <a:r>
              <a:rPr lang="hr-HR" sz="2600" dirty="0" smtClean="0"/>
              <a:t>podjeli temeljnog kapitala na dionice s nominalnim iznosima ili na one bez tog iznosa, kod dionica s nominalnim iznosima o tim iznosima i ukupnom broju dionica svakog nominalnog iznosa a kod dionica bez tog iznosa samo o njihov</a:t>
            </a:r>
            <a:r>
              <a:rPr lang="hr-HR" sz="2600" dirty="0" smtClean="0">
                <a:latin typeface="Arial" charset="0"/>
              </a:rPr>
              <a:t>u</a:t>
            </a:r>
            <a:r>
              <a:rPr lang="hr-HR" sz="2600" dirty="0" smtClean="0"/>
              <a:t> broju, </a:t>
            </a:r>
            <a:r>
              <a:rPr lang="hr-HR" sz="2600" u="sng" dirty="0" smtClean="0"/>
              <a:t>ako se izdaju dionice više rodova, rodu dionica i broju dionica svakoga roda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eaLnBrk="1" hangingPunct="1"/>
            <a:r>
              <a:rPr lang="hr-HR" sz="3800" smtClean="0"/>
              <a:t>Dioničari </a:t>
            </a:r>
            <a:br>
              <a:rPr lang="hr-HR" sz="3800" smtClean="0"/>
            </a:br>
            <a:r>
              <a:rPr lang="hr-HR" sz="3800" smtClean="0"/>
              <a:t>– odgovornost za obveze društva – </a:t>
            </a:r>
          </a:p>
        </p:txBody>
      </p:sp>
      <p:sp>
        <p:nvSpPr>
          <p:cNvPr id="3" name="Content Placeholder 2"/>
          <p:cNvSpPr>
            <a:spLocks noGrp="1"/>
          </p:cNvSpPr>
          <p:nvPr>
            <p:ph idx="1"/>
          </p:nvPr>
        </p:nvSpPr>
        <p:spPr/>
        <p:txBody>
          <a:bodyPr>
            <a:normAutofit/>
          </a:bodyPr>
          <a:lstStyle/>
          <a:p>
            <a:pPr eaLnBrk="1" hangingPunct="1">
              <a:lnSpc>
                <a:spcPct val="80000"/>
              </a:lnSpc>
              <a:buFont typeface="Arial" charset="0"/>
              <a:buNone/>
            </a:pPr>
            <a:r>
              <a:rPr lang="hr-HR" sz="2700" smtClean="0"/>
              <a:t>	</a:t>
            </a:r>
            <a:r>
              <a:rPr lang="hr-HR" sz="2700" u="sng" smtClean="0"/>
              <a:t>OPĆE PRAVILO O ODGOVORNOSTI</a:t>
            </a:r>
          </a:p>
          <a:p>
            <a:pPr eaLnBrk="1" hangingPunct="1">
              <a:lnSpc>
                <a:spcPct val="80000"/>
              </a:lnSpc>
              <a:buFont typeface="Arial" charset="0"/>
              <a:buChar char="•"/>
            </a:pPr>
            <a:endParaRPr lang="hr-HR" sz="2700" smtClean="0"/>
          </a:p>
          <a:p>
            <a:pPr eaLnBrk="1" hangingPunct="1">
              <a:lnSpc>
                <a:spcPct val="80000"/>
              </a:lnSpc>
              <a:buFont typeface="Arial" charset="0"/>
              <a:buChar char="•"/>
            </a:pPr>
            <a:r>
              <a:rPr lang="hr-HR" sz="2700" smtClean="0"/>
              <a:t>Trgovačko društvo odgovara za svoje obveze cijelom svojom imovinom</a:t>
            </a:r>
          </a:p>
          <a:p>
            <a:pPr eaLnBrk="1" hangingPunct="1">
              <a:lnSpc>
                <a:spcPct val="80000"/>
              </a:lnSpc>
              <a:buFont typeface="Arial" charset="0"/>
              <a:buChar char="•"/>
            </a:pPr>
            <a:endParaRPr lang="hr-HR" sz="2700" smtClean="0"/>
          </a:p>
          <a:p>
            <a:pPr eaLnBrk="1" hangingPunct="1">
              <a:lnSpc>
                <a:spcPct val="80000"/>
              </a:lnSpc>
              <a:buFont typeface="Arial" charset="0"/>
              <a:buChar char="•"/>
            </a:pPr>
            <a:r>
              <a:rPr lang="hr-HR" sz="2700" smtClean="0"/>
              <a:t>Dioničari </a:t>
            </a:r>
            <a:r>
              <a:rPr lang="en-US" sz="2700" i="1" smtClean="0">
                <a:cs typeface="Times New Roman" pitchFamily="18" charset="0"/>
              </a:rPr>
              <a:t>[</a:t>
            </a:r>
            <a:r>
              <a:rPr lang="hr-HR" sz="2700" i="1" u="sng" smtClean="0"/>
              <a:t>u pravilu</a:t>
            </a:r>
            <a:r>
              <a:rPr lang="en-US" sz="2700" i="1" smtClean="0">
                <a:cs typeface="Times New Roman" pitchFamily="18" charset="0"/>
              </a:rPr>
              <a:t>]</a:t>
            </a:r>
            <a:r>
              <a:rPr lang="hr-HR" sz="2700" smtClean="0"/>
              <a:t> NE ODGOVARAJU za obveze društva (čl. 159. st. 3. ZTD)</a:t>
            </a:r>
          </a:p>
          <a:p>
            <a:pPr lvl="1" eaLnBrk="1" hangingPunct="1">
              <a:lnSpc>
                <a:spcPct val="80000"/>
              </a:lnSpc>
              <a:buFont typeface="Arial" charset="0"/>
              <a:buChar char="–"/>
            </a:pPr>
            <a:r>
              <a:rPr lang="hr-HR" sz="2400" smtClean="0"/>
              <a:t>vjerovnik društva ne može od dioničara tražiti podmirenje neke obveze društva</a:t>
            </a:r>
          </a:p>
          <a:p>
            <a:pPr eaLnBrk="1" hangingPunct="1">
              <a:lnSpc>
                <a:spcPct val="80000"/>
              </a:lnSpc>
              <a:buFont typeface="Arial" charset="0"/>
              <a:buChar char="•"/>
            </a:pPr>
            <a:endParaRPr lang="hr-HR" sz="2700" smtClean="0"/>
          </a:p>
          <a:p>
            <a:pPr eaLnBrk="1" hangingPunct="1">
              <a:lnSpc>
                <a:spcPct val="80000"/>
              </a:lnSpc>
              <a:buFont typeface="Arial" charset="0"/>
              <a:buChar char="•"/>
            </a:pPr>
            <a:r>
              <a:rPr lang="hr-HR" sz="2700" smtClean="0"/>
              <a:t>Dioničari snose pun rizik poslovanja društva</a:t>
            </a:r>
          </a:p>
          <a:p>
            <a:pPr eaLnBrk="1" hangingPunct="1">
              <a:lnSpc>
                <a:spcPct val="80000"/>
              </a:lnSpc>
              <a:buFont typeface="Arial" charset="0"/>
              <a:buChar char="•"/>
            </a:pPr>
            <a:endParaRPr lang="hr-HR" sz="2700" smtClean="0"/>
          </a:p>
        </p:txBody>
      </p:sp>
      <p:sp>
        <p:nvSpPr>
          <p:cNvPr id="4" name="Rectangle 6"/>
          <p:cNvSpPr>
            <a:spLocks noGrp="1" noChangeArrowheads="1"/>
          </p:cNvSpPr>
          <p:nvPr>
            <p:ph type="sldNum" sz="quarter" idx="12"/>
          </p:nvPr>
        </p:nvSpPr>
        <p:spPr>
          <a:ln/>
        </p:spPr>
        <p:txBody>
          <a:bodyPr/>
          <a:lstStyle/>
          <a:p>
            <a:pPr>
              <a:defRPr/>
            </a:pPr>
            <a:fld id="{9A0005C7-FF08-44EB-832A-CE96A9C31B56}" type="slidenum">
              <a:rPr lang="hr-HR"/>
              <a:pPr>
                <a:defRPr/>
              </a:pPr>
              <a:t>4</a:t>
            </a:fld>
            <a:endParaRPr lang="hr-H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1439862"/>
          </a:xfrm>
        </p:spPr>
        <p:txBody>
          <a:bodyPr/>
          <a:lstStyle/>
          <a:p>
            <a:pPr algn="ctr"/>
            <a:r>
              <a:rPr lang="hr-HR" sz="3200" smtClean="0"/>
              <a:t>RODOVI DIONICA</a:t>
            </a:r>
            <a:br>
              <a:rPr lang="hr-HR" sz="3200" smtClean="0"/>
            </a:br>
            <a:r>
              <a:rPr lang="hr-HR" sz="3200" smtClean="0"/>
              <a:t>- redovne i povlaštene dionice -</a:t>
            </a:r>
          </a:p>
        </p:txBody>
      </p:sp>
      <p:sp>
        <p:nvSpPr>
          <p:cNvPr id="31747" name="Text Placeholder 2"/>
          <p:cNvSpPr>
            <a:spLocks noGrp="1"/>
          </p:cNvSpPr>
          <p:nvPr>
            <p:ph type="body" idx="1"/>
          </p:nvPr>
        </p:nvSpPr>
        <p:spPr/>
        <p:txBody>
          <a:bodyPr/>
          <a:lstStyle/>
          <a:p>
            <a:r>
              <a:rPr lang="hr-HR" smtClean="0"/>
              <a:t>REDOVNE DIONICE</a:t>
            </a:r>
          </a:p>
        </p:txBody>
      </p:sp>
      <p:sp>
        <p:nvSpPr>
          <p:cNvPr id="31749" name="Text Placeholder 4"/>
          <p:cNvSpPr>
            <a:spLocks noGrp="1"/>
          </p:cNvSpPr>
          <p:nvPr>
            <p:ph type="body" sz="half" idx="3"/>
          </p:nvPr>
        </p:nvSpPr>
        <p:spPr/>
        <p:txBody>
          <a:bodyPr/>
          <a:lstStyle/>
          <a:p>
            <a:r>
              <a:rPr lang="hr-HR" smtClean="0"/>
              <a:t>POVLAŠTENE DIONICE</a:t>
            </a:r>
          </a:p>
        </p:txBody>
      </p:sp>
      <p:sp>
        <p:nvSpPr>
          <p:cNvPr id="31748" name="Content Placeholder 3"/>
          <p:cNvSpPr>
            <a:spLocks noGrp="1"/>
          </p:cNvSpPr>
          <p:nvPr>
            <p:ph sz="quarter" idx="2"/>
          </p:nvPr>
        </p:nvSpPr>
        <p:spPr/>
        <p:txBody>
          <a:bodyPr/>
          <a:lstStyle/>
          <a:p>
            <a:r>
              <a:rPr lang="hr-HR" smtClean="0"/>
              <a:t>pravo glasa u glavnoj skupštini društva</a:t>
            </a:r>
          </a:p>
          <a:p>
            <a:r>
              <a:rPr lang="hr-HR" smtClean="0"/>
              <a:t>pravo na isplatu dijela dobiti društva (dividenda)</a:t>
            </a:r>
          </a:p>
          <a:p>
            <a:r>
              <a:rPr lang="hr-HR" smtClean="0"/>
              <a:t>pravo na isplatu dijela ostatka likvidacijske, odnosno stečajne mase društva</a:t>
            </a:r>
          </a:p>
        </p:txBody>
      </p:sp>
      <p:sp>
        <p:nvSpPr>
          <p:cNvPr id="31750" name="Content Placeholder 5"/>
          <p:cNvSpPr>
            <a:spLocks noGrp="1"/>
          </p:cNvSpPr>
          <p:nvPr>
            <p:ph sz="quarter" idx="4"/>
          </p:nvPr>
        </p:nvSpPr>
        <p:spPr/>
        <p:txBody>
          <a:bodyPr>
            <a:normAutofit lnSpcReduction="10000"/>
          </a:bodyPr>
          <a:lstStyle/>
          <a:p>
            <a:r>
              <a:rPr lang="hr-HR" sz="2200" smtClean="0"/>
              <a:t>imatelju daju neka povlaštena prava, npr. pravo na dividendu u unaprijed utvrđenom novčanom iznosu ili u postotku od nominalnog iznosa dionice, pravo prvenstva pri isplati dividende, isplati ostatka likvidacijske, odnosno stečajne mase i druga prava u skladu sa zakonom i statutom društva</a:t>
            </a:r>
          </a:p>
        </p:txBody>
      </p:sp>
      <p:sp>
        <p:nvSpPr>
          <p:cNvPr id="7" name="Rectangle 6"/>
          <p:cNvSpPr>
            <a:spLocks noGrp="1" noChangeArrowheads="1"/>
          </p:cNvSpPr>
          <p:nvPr>
            <p:ph type="sldNum" sz="quarter" idx="12"/>
          </p:nvPr>
        </p:nvSpPr>
        <p:spPr>
          <a:ln/>
        </p:spPr>
        <p:txBody>
          <a:bodyPr/>
          <a:lstStyle/>
          <a:p>
            <a:pPr>
              <a:defRPr/>
            </a:pPr>
            <a:fld id="{5890E575-BD39-4446-A67B-9847DD3F46F3}" type="slidenum">
              <a:rPr lang="hr-HR"/>
              <a:pPr>
                <a:defRPr/>
              </a:pPr>
              <a:t>40</a:t>
            </a:fld>
            <a:endParaRPr lang="hr-H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hr-HR" sz="3800" smtClean="0"/>
              <a:t>RODOVI DIONICA</a:t>
            </a:r>
            <a:br>
              <a:rPr lang="hr-HR" sz="3800" smtClean="0"/>
            </a:br>
            <a:r>
              <a:rPr lang="hr-HR" sz="3800" smtClean="0"/>
              <a:t>- povlaštene dionice -</a:t>
            </a:r>
          </a:p>
        </p:txBody>
      </p:sp>
      <p:sp>
        <p:nvSpPr>
          <p:cNvPr id="32771" name="Content Placeholder 2"/>
          <p:cNvSpPr>
            <a:spLocks noGrp="1"/>
          </p:cNvSpPr>
          <p:nvPr>
            <p:ph idx="1"/>
          </p:nvPr>
        </p:nvSpPr>
        <p:spPr/>
        <p:txBody>
          <a:bodyPr/>
          <a:lstStyle/>
          <a:p>
            <a:r>
              <a:rPr lang="hr-HR" sz="2800" smtClean="0"/>
              <a:t>KUMULATIVNE POVLAŠTENE DIONICE</a:t>
            </a:r>
          </a:p>
          <a:p>
            <a:pPr lvl="1"/>
            <a:r>
              <a:rPr lang="hr-HR" smtClean="0"/>
              <a:t>Kumulativna povlaštena dionica daje imatelju dionice pravo naplate kumuliranih neisplaćenih dividendi prije isplate dividendi imateljima redovnih dionica. (čl. 167. st. 5. ZTD-a)</a:t>
            </a:r>
          </a:p>
          <a:p>
            <a:r>
              <a:rPr lang="hr-HR" sz="2800" smtClean="0"/>
              <a:t>PARTICIPATIVNE POVLAŠTENE DIONICE</a:t>
            </a:r>
          </a:p>
          <a:p>
            <a:pPr lvl="1"/>
            <a:r>
              <a:rPr lang="hr-HR" smtClean="0"/>
              <a:t>Participativna povlaštena dionica daje imatelju dionice pravo da pored određene dividende naplati i dividendu koja pripada imateljima redovnih dionica. (čl. 167. st. 6. ZTD-a)</a:t>
            </a:r>
          </a:p>
        </p:txBody>
      </p:sp>
      <p:sp>
        <p:nvSpPr>
          <p:cNvPr id="4" name="Rectangle 6"/>
          <p:cNvSpPr>
            <a:spLocks noGrp="1" noChangeArrowheads="1"/>
          </p:cNvSpPr>
          <p:nvPr>
            <p:ph type="sldNum" sz="quarter" idx="12"/>
          </p:nvPr>
        </p:nvSpPr>
        <p:spPr>
          <a:ln/>
        </p:spPr>
        <p:txBody>
          <a:bodyPr/>
          <a:lstStyle/>
          <a:p>
            <a:pPr>
              <a:defRPr/>
            </a:pPr>
            <a:fld id="{8B361777-66E1-4BBA-B374-9B623787CB15}" type="slidenum">
              <a:rPr lang="hr-HR"/>
              <a:pPr>
                <a:defRPr/>
              </a:pPr>
              <a:t>41</a:t>
            </a:fld>
            <a:endParaRPr lang="hr-H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hr-HR" smtClean="0"/>
              <a:t>RODOVI DIONICA</a:t>
            </a:r>
          </a:p>
        </p:txBody>
      </p:sp>
      <p:sp>
        <p:nvSpPr>
          <p:cNvPr id="33795" name="Content Placeholder 2"/>
          <p:cNvSpPr>
            <a:spLocks noGrp="1"/>
          </p:cNvSpPr>
          <p:nvPr>
            <p:ph idx="1"/>
          </p:nvPr>
        </p:nvSpPr>
        <p:spPr/>
        <p:txBody>
          <a:bodyPr>
            <a:normAutofit lnSpcReduction="10000"/>
          </a:bodyPr>
          <a:lstStyle/>
          <a:p>
            <a:r>
              <a:rPr lang="hr-HR" sz="2800" smtClean="0"/>
              <a:t>PRAVO GLASA (čl. 169 ZTD-a):</a:t>
            </a:r>
          </a:p>
          <a:p>
            <a:pPr marL="971550" lvl="1" indent="-514350">
              <a:buFont typeface="Calibri" pitchFamily="34" charset="0"/>
              <a:buAutoNum type="arabicParenR"/>
            </a:pPr>
            <a:r>
              <a:rPr lang="hr-HR" smtClean="0"/>
              <a:t>Svaka dionica daje pravo glasa u skupštini društva.</a:t>
            </a:r>
          </a:p>
          <a:p>
            <a:pPr marL="971550" lvl="1" indent="-514350">
              <a:buFont typeface="Calibri" pitchFamily="34" charset="0"/>
              <a:buAutoNum type="arabicParenR"/>
            </a:pPr>
            <a:r>
              <a:rPr lang="hr-HR" smtClean="0"/>
              <a:t>Bez prava glasa mogu se izdati samo povlaštene dionice. Ukupni iznos temeljnog kapitala koji se odnosi na takve dionice ne može preći polovinu iznosa temeljnoga kapitala društva.</a:t>
            </a:r>
          </a:p>
          <a:p>
            <a:pPr marL="971550" lvl="1" indent="-514350">
              <a:buFont typeface="Calibri" pitchFamily="34" charset="0"/>
              <a:buAutoNum type="arabicParenR"/>
            </a:pPr>
            <a:r>
              <a:rPr lang="hr-HR" smtClean="0"/>
              <a:t>Zabranjeno je izdavanje dionica koje za isti iznos temeljnog kapitala koji se na njih odnosi daju različito pravo glasa u skupštini društva.</a:t>
            </a:r>
          </a:p>
        </p:txBody>
      </p:sp>
      <p:sp>
        <p:nvSpPr>
          <p:cNvPr id="4" name="Rectangle 6"/>
          <p:cNvSpPr>
            <a:spLocks noGrp="1" noChangeArrowheads="1"/>
          </p:cNvSpPr>
          <p:nvPr>
            <p:ph type="sldNum" sz="quarter" idx="12"/>
          </p:nvPr>
        </p:nvSpPr>
        <p:spPr>
          <a:ln/>
        </p:spPr>
        <p:txBody>
          <a:bodyPr/>
          <a:lstStyle/>
          <a:p>
            <a:pPr>
              <a:defRPr/>
            </a:pPr>
            <a:fld id="{F47A149F-33A3-455C-896E-0745B1E06E5D}" type="slidenum">
              <a:rPr lang="hr-HR"/>
              <a:pPr>
                <a:defRPr/>
              </a:pPr>
              <a:t>42</a:t>
            </a:fld>
            <a:endParaRPr lang="hr-H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hr-HR" smtClean="0"/>
              <a:t>STATUT</a:t>
            </a:r>
          </a:p>
        </p:txBody>
      </p:sp>
      <p:sp>
        <p:nvSpPr>
          <p:cNvPr id="34819" name="Content Placeholder 2"/>
          <p:cNvSpPr>
            <a:spLocks noGrp="1"/>
          </p:cNvSpPr>
          <p:nvPr>
            <p:ph idx="1"/>
          </p:nvPr>
        </p:nvSpPr>
        <p:spPr/>
        <p:txBody>
          <a:bodyPr/>
          <a:lstStyle/>
          <a:p>
            <a:r>
              <a:rPr lang="hr-HR" smtClean="0"/>
              <a:t>temeljni ustrojbeni akt d.d.-a</a:t>
            </a:r>
          </a:p>
          <a:p>
            <a:endParaRPr lang="hr-HR" smtClean="0"/>
          </a:p>
          <a:p>
            <a:r>
              <a:rPr lang="hr-HR" smtClean="0"/>
              <a:t>izražava autonomnu volju članova za uređenjem društva</a:t>
            </a:r>
          </a:p>
          <a:p>
            <a:endParaRPr lang="hr-HR" smtClean="0"/>
          </a:p>
          <a:p>
            <a:r>
              <a:rPr lang="hr-HR" smtClean="0"/>
              <a:t>d.d. se ne može osnovati bez usvajanja statuta </a:t>
            </a:r>
          </a:p>
          <a:p>
            <a:pPr lvl="1"/>
            <a:r>
              <a:rPr lang="hr-HR" smtClean="0"/>
              <a:t>osnivanje d.d.-a otpočinje usvajanjem statuta</a:t>
            </a:r>
          </a:p>
        </p:txBody>
      </p:sp>
      <p:sp>
        <p:nvSpPr>
          <p:cNvPr id="4" name="Rectangle 6"/>
          <p:cNvSpPr>
            <a:spLocks noGrp="1" noChangeArrowheads="1"/>
          </p:cNvSpPr>
          <p:nvPr>
            <p:ph type="sldNum" sz="quarter" idx="12"/>
          </p:nvPr>
        </p:nvSpPr>
        <p:spPr>
          <a:ln/>
        </p:spPr>
        <p:txBody>
          <a:bodyPr/>
          <a:lstStyle/>
          <a:p>
            <a:pPr>
              <a:defRPr/>
            </a:pPr>
            <a:fld id="{21F039BE-FA7D-41F5-A0E3-062D545D99ED}" type="slidenum">
              <a:rPr lang="hr-HR"/>
              <a:pPr>
                <a:defRPr/>
              </a:pPr>
              <a:t>43</a:t>
            </a:fld>
            <a:endParaRPr lang="hr-H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hr-HR" smtClean="0"/>
              <a:t>STATUT</a:t>
            </a:r>
          </a:p>
        </p:txBody>
      </p:sp>
      <p:sp>
        <p:nvSpPr>
          <p:cNvPr id="35843" name="Content Placeholder 2"/>
          <p:cNvSpPr>
            <a:spLocks noGrp="1"/>
          </p:cNvSpPr>
          <p:nvPr>
            <p:ph idx="1"/>
          </p:nvPr>
        </p:nvSpPr>
        <p:spPr/>
        <p:txBody>
          <a:bodyPr>
            <a:normAutofit lnSpcReduction="10000"/>
          </a:bodyPr>
          <a:lstStyle/>
          <a:p>
            <a:r>
              <a:rPr lang="hr-HR" sz="2500" smtClean="0"/>
              <a:t>Čl. 173 ZTD-a: Statut društva </a:t>
            </a:r>
            <a:r>
              <a:rPr lang="hr-HR" sz="2500" u="sng" smtClean="0"/>
              <a:t>mora</a:t>
            </a:r>
            <a:r>
              <a:rPr lang="hr-HR" sz="2500" smtClean="0"/>
              <a:t> sadržavati odredbe o:</a:t>
            </a:r>
          </a:p>
          <a:p>
            <a:pPr lvl="1"/>
            <a:r>
              <a:rPr lang="hr-HR" sz="2500" smtClean="0"/>
              <a:t>tvrtki i sjedištu društva; predmetu poslovanja; iznosu temeljnoga kapitala; nominalnim iznosima i broju dionica a kod dionica bez tog iznosa samo o njihovom broju, a ako se izdaju dionice više rodova, rodu dionica i broju dionica svakoga roda; tome da se izdaju dionice koje glase na ime; tome ima li društvo upravu i nadzorni odbor ili upravni odbor, te ovisno o tome broju članova,; načinu i obliku objave priopćenja društva; vremenu trajanja i prestanku društva</a:t>
            </a:r>
          </a:p>
        </p:txBody>
      </p:sp>
      <p:sp>
        <p:nvSpPr>
          <p:cNvPr id="4" name="Rectangle 6"/>
          <p:cNvSpPr>
            <a:spLocks noGrp="1" noChangeArrowheads="1"/>
          </p:cNvSpPr>
          <p:nvPr>
            <p:ph type="sldNum" sz="quarter" idx="12"/>
          </p:nvPr>
        </p:nvSpPr>
        <p:spPr>
          <a:ln/>
        </p:spPr>
        <p:txBody>
          <a:bodyPr/>
          <a:lstStyle/>
          <a:p>
            <a:pPr>
              <a:defRPr/>
            </a:pPr>
            <a:fld id="{91D68531-25C5-4951-9E3A-55D100A8B024}" type="slidenum">
              <a:rPr lang="hr-HR"/>
              <a:pPr>
                <a:defRPr/>
              </a:pPr>
              <a:t>44</a:t>
            </a:fld>
            <a:endParaRPr lang="hr-H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hr-HR" smtClean="0"/>
              <a:t>STATUT</a:t>
            </a:r>
          </a:p>
        </p:txBody>
      </p:sp>
      <p:sp>
        <p:nvSpPr>
          <p:cNvPr id="36867" name="Content Placeholder 2"/>
          <p:cNvSpPr>
            <a:spLocks noGrp="1"/>
          </p:cNvSpPr>
          <p:nvPr>
            <p:ph idx="1"/>
          </p:nvPr>
        </p:nvSpPr>
        <p:spPr/>
        <p:txBody>
          <a:bodyPr/>
          <a:lstStyle/>
          <a:p>
            <a:r>
              <a:rPr lang="hr-HR" smtClean="0"/>
              <a:t>Statut društva </a:t>
            </a:r>
            <a:r>
              <a:rPr lang="hr-HR" u="sng" smtClean="0"/>
              <a:t>može</a:t>
            </a:r>
            <a:r>
              <a:rPr lang="hr-HR" smtClean="0"/>
              <a:t>:</a:t>
            </a:r>
          </a:p>
          <a:p>
            <a:pPr lvl="1"/>
            <a:endParaRPr lang="hr-HR" smtClean="0"/>
          </a:p>
          <a:p>
            <a:pPr lvl="1"/>
            <a:r>
              <a:rPr lang="hr-HR" smtClean="0"/>
              <a:t>sadržavati odredbe koje odstupaju od odredbi ZTD-a samo kada je to u zakonu izričito određeno</a:t>
            </a:r>
          </a:p>
          <a:p>
            <a:pPr lvl="1"/>
            <a:endParaRPr lang="hr-HR" smtClean="0"/>
          </a:p>
          <a:p>
            <a:pPr lvl="1"/>
            <a:r>
              <a:rPr lang="hr-HR" smtClean="0"/>
              <a:t>urediti i druga pitanja, pored onih koja se po ZTD-u moraju njime urediti, ako to nije izričito isključeno ZTD-om</a:t>
            </a:r>
          </a:p>
        </p:txBody>
      </p:sp>
      <p:sp>
        <p:nvSpPr>
          <p:cNvPr id="4" name="Rectangle 6"/>
          <p:cNvSpPr>
            <a:spLocks noGrp="1" noChangeArrowheads="1"/>
          </p:cNvSpPr>
          <p:nvPr>
            <p:ph type="sldNum" sz="quarter" idx="12"/>
          </p:nvPr>
        </p:nvSpPr>
        <p:spPr>
          <a:ln/>
        </p:spPr>
        <p:txBody>
          <a:bodyPr/>
          <a:lstStyle/>
          <a:p>
            <a:pPr>
              <a:defRPr/>
            </a:pPr>
            <a:fld id="{041DA213-0FFD-4FE3-B60A-C4CF4B1CCD46}" type="slidenum">
              <a:rPr lang="hr-HR"/>
              <a:pPr>
                <a:defRPr/>
              </a:pPr>
              <a:t>45</a:t>
            </a:fld>
            <a:endParaRPr lang="hr-H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hr-HR" sz="3800" smtClean="0"/>
              <a:t>Dioničari </a:t>
            </a:r>
            <a:br>
              <a:rPr lang="hr-HR" sz="3800" smtClean="0"/>
            </a:br>
            <a:r>
              <a:rPr lang="hr-HR" sz="3800" smtClean="0"/>
              <a:t>– odgovornost za obveze društva – </a:t>
            </a:r>
          </a:p>
        </p:txBody>
      </p:sp>
      <p:sp>
        <p:nvSpPr>
          <p:cNvPr id="7171" name="Content Placeholder 2"/>
          <p:cNvSpPr>
            <a:spLocks noGrp="1"/>
          </p:cNvSpPr>
          <p:nvPr>
            <p:ph idx="1"/>
          </p:nvPr>
        </p:nvSpPr>
        <p:spPr/>
        <p:txBody>
          <a:bodyPr/>
          <a:lstStyle/>
          <a:p>
            <a:pPr eaLnBrk="1" hangingPunct="1"/>
            <a:r>
              <a:rPr lang="hr-HR" smtClean="0"/>
              <a:t>Iznimka od općeg pravila – </a:t>
            </a:r>
            <a:r>
              <a:rPr lang="hr-HR" i="1" smtClean="0"/>
              <a:t>proboj pravne osobnosti</a:t>
            </a:r>
          </a:p>
          <a:p>
            <a:pPr lvl="1" eaLnBrk="1" hangingPunct="1"/>
            <a:r>
              <a:rPr lang="hr-HR" smtClean="0"/>
              <a:t>onaj tko zloupotrebljava okolnost da kao član trgovačkoga društva ne odgovara za obveze društva ne može se pozvati na to da po zakonu ne odgovara za te obveze (čl. 10. st. 3 ZTD-a)</a:t>
            </a:r>
          </a:p>
          <a:p>
            <a:pPr lvl="1" eaLnBrk="1" hangingPunct="1"/>
            <a:r>
              <a:rPr lang="hr-HR" smtClean="0"/>
              <a:t>ako nema zlouporabe, dioničari mogu izgubiti samo ono što su uložili u društvo i to je granica do koje dioničari snose ekonomski rizik za poslovne rezultate koje društvo ostvari</a:t>
            </a:r>
          </a:p>
          <a:p>
            <a:pPr eaLnBrk="1" hangingPunct="1">
              <a:buFont typeface="Arial" charset="0"/>
              <a:buNone/>
            </a:pPr>
            <a:endParaRPr lang="hr-HR" smtClean="0"/>
          </a:p>
        </p:txBody>
      </p:sp>
      <p:sp>
        <p:nvSpPr>
          <p:cNvPr id="4" name="Rectangle 6"/>
          <p:cNvSpPr>
            <a:spLocks noGrp="1" noChangeArrowheads="1"/>
          </p:cNvSpPr>
          <p:nvPr>
            <p:ph type="sldNum" sz="quarter" idx="12"/>
          </p:nvPr>
        </p:nvSpPr>
        <p:spPr>
          <a:ln/>
        </p:spPr>
        <p:txBody>
          <a:bodyPr/>
          <a:lstStyle/>
          <a:p>
            <a:pPr>
              <a:defRPr/>
            </a:pPr>
            <a:fld id="{EED5F493-978D-40A6-819D-4616C80D1E1D}" type="slidenum">
              <a:rPr lang="hr-HR"/>
              <a:pPr>
                <a:defRPr/>
              </a:pPr>
              <a:t>5</a:t>
            </a:fld>
            <a:endParaRPr lang="hr-H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hangingPunct="1"/>
            <a:r>
              <a:rPr lang="hr-HR" sz="3800" smtClean="0"/>
              <a:t>Dioničari </a:t>
            </a:r>
            <a:br>
              <a:rPr lang="hr-HR" sz="3800" smtClean="0"/>
            </a:br>
            <a:r>
              <a:rPr lang="hr-HR" sz="3800" smtClean="0"/>
              <a:t>– odgovornost za obveze društva – </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hr-HR" err="1" smtClean="0"/>
              <a:t>Čl</a:t>
            </a:r>
            <a:r>
              <a:rPr lang="hr-HR" smtClean="0"/>
              <a:t>. 10. st. 4 ZTD-a: Smatra se da je ispunjena pretpostavka za odgovornost člana društva iz stavka 3. ovoga članka naročito:</a:t>
            </a:r>
          </a:p>
          <a:p>
            <a:pPr eaLnBrk="1" hangingPunct="1">
              <a:buFont typeface="Arial" charset="0"/>
              <a:buNone/>
              <a:defRPr/>
            </a:pPr>
            <a:r>
              <a:rPr lang="hr-HR" smtClean="0"/>
              <a:t>	</a:t>
            </a:r>
          </a:p>
          <a:p>
            <a:pPr eaLnBrk="1" hangingPunct="1">
              <a:buFont typeface="Arial" charset="0"/>
              <a:buNone/>
              <a:defRPr/>
            </a:pPr>
            <a:r>
              <a:rPr lang="hr-HR" smtClean="0"/>
              <a:t>	1. ako koristi društvo za to da bi postigao cilj koji mu je inače zabranjen,</a:t>
            </a:r>
          </a:p>
          <a:p>
            <a:pPr eaLnBrk="1" hangingPunct="1">
              <a:buFont typeface="Arial" charset="0"/>
              <a:buNone/>
              <a:defRPr/>
            </a:pPr>
            <a:r>
              <a:rPr lang="hr-HR" smtClean="0"/>
              <a:t>	2. ako koristi društvo da bi oštetio vjerovnike,</a:t>
            </a:r>
          </a:p>
          <a:p>
            <a:pPr eaLnBrk="1" hangingPunct="1">
              <a:buFont typeface="Arial" charset="0"/>
              <a:buNone/>
              <a:defRPr/>
            </a:pPr>
            <a:r>
              <a:rPr lang="hr-HR" smtClean="0"/>
              <a:t>	3. ako protivno zakonu upravlja imovinom društva kao da je to njegova imovina,</a:t>
            </a:r>
          </a:p>
          <a:p>
            <a:pPr eaLnBrk="1" hangingPunct="1">
              <a:buFont typeface="Arial" charset="0"/>
              <a:buNone/>
              <a:defRPr/>
            </a:pPr>
            <a:r>
              <a:rPr lang="hr-HR" smtClean="0"/>
              <a:t>	4. ako u svoju korist ili u korist neke druge osobe umanji imovinu društva, iako je znao ili morao znati da ono neće moći podmiriti svoje obveze.</a:t>
            </a:r>
          </a:p>
        </p:txBody>
      </p:sp>
      <p:sp>
        <p:nvSpPr>
          <p:cNvPr id="4" name="Rectangle 6"/>
          <p:cNvSpPr>
            <a:spLocks noGrp="1" noChangeArrowheads="1"/>
          </p:cNvSpPr>
          <p:nvPr>
            <p:ph type="sldNum" sz="quarter" idx="12"/>
          </p:nvPr>
        </p:nvSpPr>
        <p:spPr>
          <a:ln/>
        </p:spPr>
        <p:txBody>
          <a:bodyPr/>
          <a:lstStyle/>
          <a:p>
            <a:pPr>
              <a:defRPr/>
            </a:pPr>
            <a:fld id="{78D510F9-8DA8-495A-87BA-9401F53CB7E7}" type="slidenum">
              <a:rPr lang="hr-HR"/>
              <a:pPr>
                <a:defRPr/>
              </a:pPr>
              <a:t>6</a:t>
            </a:fld>
            <a:endParaRPr lang="hr-H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hr-HR" sz="3600" smtClean="0"/>
              <a:t>VTS RH, Pž-636/03 od 18. studenog 2003.</a:t>
            </a:r>
            <a:endParaRPr lang="en-US" sz="3600" smtClean="0"/>
          </a:p>
        </p:txBody>
      </p:sp>
      <p:sp>
        <p:nvSpPr>
          <p:cNvPr id="9219" name="Content Placeholder 2"/>
          <p:cNvSpPr>
            <a:spLocks noGrp="1"/>
          </p:cNvSpPr>
          <p:nvPr>
            <p:ph idx="1"/>
          </p:nvPr>
        </p:nvSpPr>
        <p:spPr/>
        <p:txBody>
          <a:bodyPr>
            <a:normAutofit lnSpcReduction="10000"/>
          </a:bodyPr>
          <a:lstStyle/>
          <a:p>
            <a:r>
              <a:rPr lang="hr-HR" sz="3000" smtClean="0"/>
              <a:t>Iz stanja spisa i pobijane presude proizlazi da je tuženik osnovao šesnaest trgovačkih društava u koje je rasporedio svoje djelatnike osim članova uprave tuženika koji su ostali na radu u L. d.d. Pri tome je tuženik osnovan sa temeljenim kapitalom od 17.217.400,00 kn, a na društvo kćer L. C. d.o.o. u kojem je bila zaposlena tužiteljica prenio je temeljni kapital u iznosu od 387.800,00 kn, što je razvidno iz sudskog registra. </a:t>
            </a:r>
            <a:endParaRPr lang="en-US" sz="3000" smtClean="0"/>
          </a:p>
        </p:txBody>
      </p:sp>
      <p:sp>
        <p:nvSpPr>
          <p:cNvPr id="4" name="Rectangle 6"/>
          <p:cNvSpPr>
            <a:spLocks noGrp="1" noChangeArrowheads="1"/>
          </p:cNvSpPr>
          <p:nvPr>
            <p:ph type="sldNum" sz="quarter" idx="12"/>
          </p:nvPr>
        </p:nvSpPr>
        <p:spPr>
          <a:ln/>
        </p:spPr>
        <p:txBody>
          <a:bodyPr/>
          <a:lstStyle/>
          <a:p>
            <a:pPr>
              <a:defRPr/>
            </a:pPr>
            <a:fld id="{6B3B756D-5B80-4723-8375-0B9D3ED2CF74}" type="slidenum">
              <a:rPr lang="hr-HR"/>
              <a:pPr>
                <a:defRPr/>
              </a:pPr>
              <a:t>7</a:t>
            </a:fld>
            <a:endParaRPr lang="hr-H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9F0023E2-D8E4-4598-A21B-653F76A259A8}" type="slidenum">
              <a:rPr lang="hr-HR"/>
              <a:pPr>
                <a:defRPr/>
              </a:pPr>
              <a:t>8</a:t>
            </a:fld>
            <a:endParaRPr lang="hr-HR"/>
          </a:p>
        </p:txBody>
      </p:sp>
      <p:sp>
        <p:nvSpPr>
          <p:cNvPr id="100354" name="Title 1"/>
          <p:cNvSpPr>
            <a:spLocks noGrp="1"/>
          </p:cNvSpPr>
          <p:nvPr>
            <p:ph type="title" idx="4294967295"/>
          </p:nvPr>
        </p:nvSpPr>
        <p:spPr>
          <a:xfrm>
            <a:off x="0" y="533400"/>
            <a:ext cx="8229600" cy="1143000"/>
          </a:xfrm>
        </p:spPr>
        <p:txBody>
          <a:bodyPr>
            <a:normAutofit fontScale="90000"/>
          </a:bodyPr>
          <a:lstStyle/>
          <a:p>
            <a:r>
              <a:rPr lang="hr-HR" sz="3600" smtClean="0"/>
              <a:t>VTS RH, Pž-636/03 od 18. studenog 2003.</a:t>
            </a:r>
            <a:endParaRPr lang="en-US" sz="3600" smtClean="0"/>
          </a:p>
        </p:txBody>
      </p:sp>
      <p:sp>
        <p:nvSpPr>
          <p:cNvPr id="100355" name="Content Placeholder 2"/>
          <p:cNvSpPr>
            <a:spLocks noGrp="1"/>
          </p:cNvSpPr>
          <p:nvPr>
            <p:ph idx="4294967295"/>
          </p:nvPr>
        </p:nvSpPr>
        <p:spPr>
          <a:xfrm>
            <a:off x="251520" y="1844824"/>
            <a:ext cx="8229600" cy="4302125"/>
          </a:xfrm>
        </p:spPr>
        <p:txBody>
          <a:bodyPr>
            <a:normAutofit lnSpcReduction="10000"/>
          </a:bodyPr>
          <a:lstStyle/>
          <a:p>
            <a:r>
              <a:rPr lang="hr-HR" sz="3000" dirty="0" smtClean="0"/>
              <a:t>Tuženik dakle na društva kćeri nije prenio značajniju imovinu u skladu sa najavama, i to niti prilikom njihovog osnivanja, a niti naknadno, što je nesporno utvrđeno u pobijanoj presudi. </a:t>
            </a:r>
          </a:p>
          <a:p>
            <a:r>
              <a:rPr lang="hr-HR" sz="3000" dirty="0" smtClean="0"/>
              <a:t>Tražbina tužiteljice je nesporno utvrđena pravomoćnim presudama prema tuženikovom društvu kćeri L. C. d.o.o., a nesporna je i činjenica da je tuženik jedini član tog društva, te ujedno i vladajuće društvo.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E62A11B-9048-453D-A74C-1B384B967214}" type="slidenum">
              <a:rPr lang="hr-HR"/>
              <a:pPr>
                <a:defRPr/>
              </a:pPr>
              <a:t>9</a:t>
            </a:fld>
            <a:endParaRPr lang="hr-HR"/>
          </a:p>
        </p:txBody>
      </p:sp>
      <p:sp>
        <p:nvSpPr>
          <p:cNvPr id="102402" name="Title 1"/>
          <p:cNvSpPr>
            <a:spLocks noGrp="1"/>
          </p:cNvSpPr>
          <p:nvPr>
            <p:ph type="title" idx="4294967295"/>
          </p:nvPr>
        </p:nvSpPr>
        <p:spPr>
          <a:xfrm>
            <a:off x="0" y="533400"/>
            <a:ext cx="8229600" cy="1143000"/>
          </a:xfrm>
        </p:spPr>
        <p:txBody>
          <a:bodyPr>
            <a:normAutofit fontScale="90000"/>
          </a:bodyPr>
          <a:lstStyle/>
          <a:p>
            <a:r>
              <a:rPr lang="hr-HR" sz="3600" smtClean="0"/>
              <a:t>VTS RH, Pž-636/03 od 18. studenog 2003.</a:t>
            </a:r>
            <a:endParaRPr lang="en-US" sz="3600" smtClean="0"/>
          </a:p>
        </p:txBody>
      </p:sp>
      <p:sp>
        <p:nvSpPr>
          <p:cNvPr id="102403" name="Content Placeholder 2"/>
          <p:cNvSpPr>
            <a:spLocks noGrp="1"/>
          </p:cNvSpPr>
          <p:nvPr>
            <p:ph idx="4294967295"/>
          </p:nvPr>
        </p:nvSpPr>
        <p:spPr>
          <a:xfrm>
            <a:off x="251520" y="1772816"/>
            <a:ext cx="8229600" cy="4302125"/>
          </a:xfrm>
        </p:spPr>
        <p:txBody>
          <a:bodyPr>
            <a:normAutofit lnSpcReduction="10000"/>
          </a:bodyPr>
          <a:lstStyle/>
          <a:p>
            <a:r>
              <a:rPr lang="hr-HR" sz="3000" dirty="0" smtClean="0"/>
              <a:t>Iz svega navedenog jasno proizlazi da tuženik zloupotrebljava okolnost da ne odgovara za obveze društva, te zlorabi društvo kćer za postizanje nedopuštenih ciljeva-izbjegavanjem odgovornosti prema tužiteljici. </a:t>
            </a:r>
          </a:p>
          <a:p>
            <a:r>
              <a:rPr lang="hr-HR" sz="3000" dirty="0" smtClean="0"/>
              <a:t>Prvostupanjski sud je osnovano utvrdio da tuženik kao član društva L. C. d.o.o. odgovara za obveze društva temeljem </a:t>
            </a:r>
            <a:r>
              <a:rPr lang="hr-HR" sz="3000" dirty="0" err="1" smtClean="0"/>
              <a:t>izvanugovorne</a:t>
            </a:r>
            <a:r>
              <a:rPr lang="hr-HR" sz="3000" dirty="0" smtClean="0"/>
              <a:t> zakonske odgovornosti. </a:t>
            </a:r>
            <a:endParaRPr lang="en-US" sz="3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11531</TotalTime>
  <Words>2469</Words>
  <Application>Microsoft Office PowerPoint</Application>
  <PresentationFormat>Prikaz na zaslonu (4:3)</PresentationFormat>
  <Paragraphs>274</Paragraphs>
  <Slides>45</Slides>
  <Notes>45</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45</vt:i4>
      </vt:variant>
    </vt:vector>
  </HeadingPairs>
  <TitlesOfParts>
    <vt:vector size="52" baseType="lpstr">
      <vt:lpstr>Arial</vt:lpstr>
      <vt:lpstr>Calibri</vt:lpstr>
      <vt:lpstr>Rockwell</vt:lpstr>
      <vt:lpstr>Times New Roman</vt:lpstr>
      <vt:lpstr>Wingdings</vt:lpstr>
      <vt:lpstr>Wingdings 2</vt:lpstr>
      <vt:lpstr>Livnica</vt:lpstr>
      <vt:lpstr>DIONIČKO DRUŠTVO</vt:lpstr>
      <vt:lpstr>Dioničko društvo - pojam i obilježja -</vt:lpstr>
      <vt:lpstr>Dioničko društvo - pojam i obilježja -</vt:lpstr>
      <vt:lpstr>Dioničari  – odgovornost za obveze društva – </vt:lpstr>
      <vt:lpstr>Dioničari  – odgovornost za obveze društva – </vt:lpstr>
      <vt:lpstr>Dioničari  – odgovornost za obveze društva – </vt:lpstr>
      <vt:lpstr>VTS RH, Pž-636/03 od 18. studenog 2003.</vt:lpstr>
      <vt:lpstr>VTS RH, Pž-636/03 od 18. studenog 2003.</vt:lpstr>
      <vt:lpstr>VTS RH, Pž-636/03 od 18. studenog 2003.</vt:lpstr>
      <vt:lpstr>VTS RH, Pž-636/03 od 18. studenog 2003.</vt:lpstr>
      <vt:lpstr>VTS RH, Pž-636/03 od 18. studenog 2003.</vt:lpstr>
      <vt:lpstr>VTS RH, Pž-636/03 od 18. studenog 2003.</vt:lpstr>
      <vt:lpstr>PROBOJ ODGOVORNOSTI KOD DRUŠTAVA KAPITALA</vt:lpstr>
      <vt:lpstr>TEMELJNI KAPITAL</vt:lpstr>
      <vt:lpstr>TEMELJNI KAPITAL</vt:lpstr>
      <vt:lpstr>TEMELJNI KAPITAL</vt:lpstr>
      <vt:lpstr>TEMELJNI KAPITAL</vt:lpstr>
      <vt:lpstr>TEMELJNI KAPITAL</vt:lpstr>
      <vt:lpstr>TEMELJNI KAPITAL</vt:lpstr>
      <vt:lpstr>TEMELJNI KAPITAL</vt:lpstr>
      <vt:lpstr>DIONICA</vt:lpstr>
      <vt:lpstr>DIONICA KAO DIO TEMELJNOG KAPITALA</vt:lpstr>
      <vt:lpstr>DIONICE S NOMINALNIM IZNOSOM</vt:lpstr>
      <vt:lpstr>DIONICE S NOMINALNIM IZNOSOM</vt:lpstr>
      <vt:lpstr>DIONICE BEZ NOMINALNOG IZNOSA</vt:lpstr>
      <vt:lpstr>DIONICE BEZ NOMINALNOG IZNOSA</vt:lpstr>
      <vt:lpstr>DIONICA KAO DIO TEMELJNOG KAPITALA</vt:lpstr>
      <vt:lpstr>DIONICA KAO SKUP ČLANSKIH PRAVA I OBVEZA</vt:lpstr>
      <vt:lpstr>PRAVA DIONIČARA</vt:lpstr>
      <vt:lpstr>OBVEZE DIONIČARA</vt:lpstr>
      <vt:lpstr>NEDJELJIVOST DIONICE</vt:lpstr>
      <vt:lpstr>DIONICA KAO VRIJEDNOSNI PAPIR</vt:lpstr>
      <vt:lpstr>DIONICA KAO VRIJEDNOSNI PAPIR</vt:lpstr>
      <vt:lpstr>DIONICA KAO VRIJEDNOSNI PAPIR</vt:lpstr>
      <vt:lpstr>DIONICA KAO VRIJEDNOSNI PAPIR</vt:lpstr>
      <vt:lpstr>DIONICA KAO VRIJEDNOSNI PAPIR</vt:lpstr>
      <vt:lpstr>DIONICA KAO VRIJEDNOSNI PAPIR</vt:lpstr>
      <vt:lpstr>VRSTE DIONICA</vt:lpstr>
      <vt:lpstr>RODOVI DIONICA</vt:lpstr>
      <vt:lpstr>RODOVI DIONICA - redovne i povlaštene dionice -</vt:lpstr>
      <vt:lpstr>RODOVI DIONICA - povlaštene dionice -</vt:lpstr>
      <vt:lpstr>RODOVI DIONICA</vt:lpstr>
      <vt:lpstr>STATUT</vt:lpstr>
      <vt:lpstr>STATUT</vt:lpstr>
      <vt:lpstr>STATUT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nina</dc:creator>
  <cp:lastModifiedBy>Admin</cp:lastModifiedBy>
  <cp:revision>240</cp:revision>
  <dcterms:created xsi:type="dcterms:W3CDTF">2011-02-21T09:31:25Z</dcterms:created>
  <dcterms:modified xsi:type="dcterms:W3CDTF">2015-02-05T09:30:11Z</dcterms:modified>
</cp:coreProperties>
</file>